
<file path=[Content_Types].xml><?xml version="1.0" encoding="utf-8"?>
<Types xmlns="http://schemas.openxmlformats.org/package/2006/content-types">
  <Default Extension="png" ContentType="image/png"/>
  <Default Extension="jpeg" ContentType="image/jpeg"/>
  <Default Extension="wma" ContentType="audio/x-ms-wma"/>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56" r:id="rId2"/>
    <p:sldId id="262" r:id="rId3"/>
    <p:sldId id="263" r:id="rId4"/>
    <p:sldId id="264" r:id="rId5"/>
    <p:sldId id="265" r:id="rId6"/>
    <p:sldId id="266" r:id="rId7"/>
    <p:sldId id="267" r:id="rId8"/>
    <p:sldId id="268" r:id="rId9"/>
    <p:sldId id="269" r:id="rId10"/>
    <p:sldId id="270" r:id="rId11"/>
    <p:sldId id="271" r:id="rId12"/>
    <p:sldId id="274" r:id="rId13"/>
    <p:sldId id="275" r:id="rId14"/>
    <p:sldId id="276" r:id="rId15"/>
    <p:sldId id="277" r:id="rId16"/>
    <p:sldId id="278" r:id="rId17"/>
    <p:sldId id="279" r:id="rId18"/>
    <p:sldId id="280" r:id="rId19"/>
    <p:sldId id="281" r:id="rId20"/>
    <p:sldId id="282" r:id="rId21"/>
    <p:sldId id="283" r:id="rId22"/>
    <p:sldId id="28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58" y="-7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0772F2-DD7D-423F-9462-60ACA1376A9E}" type="datetimeFigureOut">
              <a:rPr lang="en-US" smtClean="0"/>
              <a:t>20-Feb-25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BAAD60-D426-4481-91DD-329FDF807C97}" type="slidenum">
              <a:rPr lang="en-US" smtClean="0"/>
              <a:t>‹#›</a:t>
            </a:fld>
            <a:endParaRPr lang="en-US"/>
          </a:p>
        </p:txBody>
      </p:sp>
    </p:spTree>
    <p:extLst>
      <p:ext uri="{BB962C8B-B14F-4D97-AF65-F5344CB8AC3E}">
        <p14:creationId xmlns:p14="http://schemas.microsoft.com/office/powerpoint/2010/main" val="1870263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AAD60-D426-4481-91DD-329FDF807C97}" type="slidenum">
              <a:rPr lang="en-US" smtClean="0"/>
              <a:t>1</a:t>
            </a:fld>
            <a:endParaRPr lang="en-US"/>
          </a:p>
        </p:txBody>
      </p:sp>
    </p:spTree>
    <p:extLst>
      <p:ext uri="{BB962C8B-B14F-4D97-AF65-F5344CB8AC3E}">
        <p14:creationId xmlns:p14="http://schemas.microsoft.com/office/powerpoint/2010/main" val="2928204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A4C16F7E-5BDF-4E02-9DE1-48C6204FBDBB}" type="slidenum">
              <a:rPr lang="en-GB" smtClean="0"/>
              <a:pPr>
                <a:defRPr/>
              </a:pPr>
              <a:t>19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DBF65B59-B5C6-44D1-8ADA-DEF26B5EE81F}" type="slidenum">
              <a:rPr lang="en-GB" smtClean="0"/>
              <a:pPr>
                <a:defRPr/>
              </a:pPr>
              <a:t>20</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8778E3DB-AABA-44E0-952C-BD2D1A0A9006}" type="slidenum">
              <a:rPr lang="en-GB" smtClean="0"/>
              <a:pPr>
                <a:defRPr/>
              </a:pPr>
              <a:t>21</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1FF26B02-03ED-4356-AF01-8016606184FB}" type="slidenum">
              <a:rPr lang="en-GB" smtClean="0"/>
              <a:pPr>
                <a:defRPr/>
              </a:pPr>
              <a:t>22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222755-38A0-4593-945D-FD45D9EDA236}" type="datetime1">
              <a:rPr lang="en-US" smtClean="0"/>
              <a:t>20-Feb-25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3DBCCB-B620-4AC5-8AD9-4EFE0D89485F}" type="datetime1">
              <a:rPr lang="en-US" smtClean="0"/>
              <a:t>20-Feb-25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6F2A6-DF70-42E8-AE45-E19C68BFAC0D}" type="datetime1">
              <a:rPr lang="en-US" smtClean="0"/>
              <a:t>20-Feb-25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658C0A-6D18-487B-8CA3-97A78E0A9AC5}" type="datetime1">
              <a:rPr lang="en-US" smtClean="0"/>
              <a:t>20-Feb-25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F7CCA-2150-408B-909F-A9E425F2E6EA}" type="datetime1">
              <a:rPr lang="en-US" smtClean="0"/>
              <a:t>20-Feb-25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F66C8E-C569-469D-B38D-8F2F369D4E55}" type="datetime1">
              <a:rPr lang="en-US" smtClean="0"/>
              <a:t>20-Feb-25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A7D76-E0BB-4EC7-84D1-D86711B51B53}" type="datetime1">
              <a:rPr lang="en-US" smtClean="0"/>
              <a:t>20-Feb-25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546F1C-C860-4104-BD4F-EFC36D3EE233}" type="datetime1">
              <a:rPr lang="en-US" smtClean="0"/>
              <a:t>20-Feb-25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73360-B1C0-437A-820A-D0FC22F795D2}" type="datetime1">
              <a:rPr lang="en-US" smtClean="0"/>
              <a:t>20-Feb-25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A54FC8-2813-4499-BE75-244F3A29B32E}" type="datetime1">
              <a:rPr lang="en-US" smtClean="0"/>
              <a:t>20-Feb-25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F3D8DE-C008-4A7D-B44A-9509C17B6915}" type="datetime1">
              <a:rPr lang="en-US" smtClean="0"/>
              <a:t>20-Feb-25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5112A-8A42-4636-9A1D-3986EDAC3F8F}" type="datetime1">
              <a:rPr lang="en-US" smtClean="0"/>
              <a:t>20-Feb-25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5" Type="http://schemas.openxmlformats.org/officeDocument/2006/relationships/image" Target="../media/image3.png"/><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5" Type="http://schemas.openxmlformats.org/officeDocument/2006/relationships/image" Target="../media/image3.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6" Type="http://schemas.openxmlformats.org/officeDocument/2006/relationships/image" Target="../media/image3.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ma"/><Relationship Id="rId1" Type="http://schemas.microsoft.com/office/2007/relationships/media" Target="../media/media16.wma"/><Relationship Id="rId6" Type="http://schemas.openxmlformats.org/officeDocument/2006/relationships/image" Target="../media/image3.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ma"/><Relationship Id="rId1" Type="http://schemas.microsoft.com/office/2007/relationships/media" Target="../media/media17.wma"/><Relationship Id="rId5" Type="http://schemas.openxmlformats.org/officeDocument/2006/relationships/image" Target="../media/image3.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ma"/><Relationship Id="rId1" Type="http://schemas.microsoft.com/office/2007/relationships/media" Target="../media/media18.wma"/><Relationship Id="rId5" Type="http://schemas.openxmlformats.org/officeDocument/2006/relationships/image" Target="../media/image3.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wma"/><Relationship Id="rId1" Type="http://schemas.microsoft.com/office/2007/relationships/media" Target="../media/media19.wm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wma"/><Relationship Id="rId1" Type="http://schemas.microsoft.com/office/2007/relationships/media" Target="../media/media20.wma"/><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wma"/><Relationship Id="rId1" Type="http://schemas.microsoft.com/office/2007/relationships/media" Target="../media/media21.wma"/><Relationship Id="rId6" Type="http://schemas.openxmlformats.org/officeDocument/2006/relationships/image" Target="../media/image3.png"/><Relationship Id="rId5" Type="http://schemas.openxmlformats.org/officeDocument/2006/relationships/hyperlink" Target="mailto:okechukwu.adizua@uniport.edu.ng" TargetMode="External"/><Relationship Id="rId4"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wma"/><Relationship Id="rId1" Type="http://schemas.microsoft.com/office/2007/relationships/media" Target="../media/media22.wma"/><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9" name="Title 1"/>
          <p:cNvSpPr txBox="1">
            <a:spLocks/>
          </p:cNvSpPr>
          <p:nvPr/>
        </p:nvSpPr>
        <p:spPr>
          <a:xfrm>
            <a:off x="304800" y="1295400"/>
            <a:ext cx="6096000" cy="32766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ts val="125"/>
              </a:spcBef>
              <a:spcAft>
                <a:spcPts val="125"/>
              </a:spcAft>
              <a:buClrTx/>
              <a:buSzTx/>
              <a:buFontTx/>
              <a:buNone/>
              <a:tabLst/>
              <a:defRPr/>
            </a:pPr>
            <a:r>
              <a:rPr lang="en-US" sz="2600" b="1" dirty="0">
                <a:latin typeface="Cambria" pitchFamily="18" charset="0"/>
                <a:ea typeface="+mj-ea"/>
                <a:cs typeface="+mj-cs"/>
              </a:rPr>
              <a:t>I</a:t>
            </a:r>
            <a:r>
              <a:rPr kumimoji="0" lang="en-US" sz="2600" b="1" i="0" u="none" strike="noStrike" kern="1200" cap="none" spc="0" normalizeH="0" baseline="0" noProof="0" dirty="0" err="1">
                <a:ln>
                  <a:noFill/>
                </a:ln>
                <a:effectLst/>
                <a:uLnTx/>
                <a:uFillTx/>
                <a:latin typeface="Cambria" pitchFamily="18" charset="0"/>
                <a:ea typeface="+mj-ea"/>
                <a:cs typeface="+mj-cs"/>
              </a:rPr>
              <a:t>maging</a:t>
            </a:r>
            <a:r>
              <a:rPr kumimoji="0" lang="en-US" sz="2600" b="1" i="0" u="none" strike="noStrike" kern="1200" cap="none" spc="0" normalizeH="0" baseline="0" noProof="0" dirty="0">
                <a:ln>
                  <a:noFill/>
                </a:ln>
                <a:effectLst/>
                <a:uLnTx/>
                <a:uFillTx/>
                <a:latin typeface="Cambria" pitchFamily="18" charset="0"/>
                <a:ea typeface="+mj-ea"/>
                <a:cs typeface="+mj-cs"/>
              </a:rPr>
              <a:t> Porous Media and Bright Spots for Reservoir Characterization in Niger</a:t>
            </a:r>
            <a:r>
              <a:rPr kumimoji="0" lang="en-US" sz="2600" b="1" i="0" u="none" strike="noStrike" kern="1200" cap="none" spc="0" normalizeH="0" noProof="0" dirty="0">
                <a:ln>
                  <a:noFill/>
                </a:ln>
                <a:effectLst/>
                <a:uLnTx/>
                <a:uFillTx/>
                <a:latin typeface="Cambria" pitchFamily="18" charset="0"/>
                <a:ea typeface="+mj-ea"/>
                <a:cs typeface="+mj-cs"/>
              </a:rPr>
              <a:t> Delta Basin Fields Using Seismic Attributes </a:t>
            </a:r>
            <a:r>
              <a:rPr kumimoji="0" lang="en-US" sz="2600" b="1" i="0" u="none" strike="noStrike" kern="1200" cap="none" spc="0" normalizeH="0" baseline="0" noProof="0" dirty="0">
                <a:ln>
                  <a:noFill/>
                </a:ln>
                <a:effectLst/>
                <a:uLnTx/>
                <a:uFillTx/>
                <a:latin typeface="Cambria" pitchFamily="18" charset="0"/>
                <a:ea typeface="+mj-ea"/>
                <a:cs typeface="+mj-cs"/>
              </a:rPr>
              <a:t> </a:t>
            </a:r>
            <a:endParaRPr lang="en-US" sz="2600" b="1" dirty="0">
              <a:latin typeface="Cambria" pitchFamily="18" charset="0"/>
              <a:ea typeface="+mj-ea"/>
              <a:cs typeface="+mj-cs"/>
            </a:endParaRPr>
          </a:p>
        </p:txBody>
      </p:sp>
      <p:sp>
        <p:nvSpPr>
          <p:cNvPr id="10" name="Subtitle 2"/>
          <p:cNvSpPr txBox="1">
            <a:spLocks/>
          </p:cNvSpPr>
          <p:nvPr/>
        </p:nvSpPr>
        <p:spPr>
          <a:xfrm>
            <a:off x="304800" y="4953000"/>
            <a:ext cx="5131296" cy="17526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a:ln>
                  <a:noFill/>
                </a:ln>
                <a:solidFill>
                  <a:schemeClr val="tx1"/>
                </a:solidFill>
                <a:effectLst/>
                <a:uLnTx/>
                <a:uFillTx/>
                <a:latin typeface="Cambria" pitchFamily="18" charset="0"/>
                <a:ea typeface="+mn-ea"/>
                <a:cs typeface="+mn-cs"/>
              </a:rPr>
              <a:t>ADIZUA, Okechukwu</a:t>
            </a:r>
            <a:r>
              <a:rPr kumimoji="0" lang="en-US" sz="2400" b="1" i="0" u="none" strike="noStrike" kern="1200" cap="none" spc="0" normalizeH="0" noProof="0" dirty="0">
                <a:ln>
                  <a:noFill/>
                </a:ln>
                <a:solidFill>
                  <a:schemeClr val="tx1"/>
                </a:solidFill>
                <a:effectLst/>
                <a:uLnTx/>
                <a:uFillTx/>
                <a:latin typeface="Cambria" pitchFamily="18" charset="0"/>
                <a:ea typeface="+mn-ea"/>
                <a:cs typeface="+mn-cs"/>
              </a:rPr>
              <a:t> Frank (Ph.D)</a:t>
            </a:r>
            <a:r>
              <a:rPr kumimoji="0" lang="en-US" sz="2400" b="1" i="0" u="none" strike="noStrike" kern="1200" cap="none" spc="0" normalizeH="0" baseline="0" noProof="0" dirty="0">
                <a:ln>
                  <a:noFill/>
                </a:ln>
                <a:solidFill>
                  <a:schemeClr val="tx1"/>
                </a:solidFill>
                <a:effectLst/>
                <a:uLnTx/>
                <a:uFillTx/>
                <a:latin typeface="Cambria" pitchFamily="18" charset="0"/>
                <a:ea typeface="+mn-ea"/>
                <a:cs typeface="+mn-cs"/>
              </a:rPr>
              <a:t> </a:t>
            </a:r>
            <a:endParaRPr kumimoji="0" lang="en-US" sz="1600" b="1" i="0" u="none" strike="noStrike" kern="1200" cap="none" spc="0" normalizeH="0" baseline="0" noProof="0" dirty="0">
              <a:ln>
                <a:noFill/>
              </a:ln>
              <a:solidFill>
                <a:schemeClr val="bg1">
                  <a:lumMod val="75000"/>
                </a:schemeClr>
              </a:solidFill>
              <a:effectLst/>
              <a:uLnTx/>
              <a:uFillTx/>
              <a:latin typeface="Cambria" pitchFamily="18" charset="0"/>
              <a:ea typeface="+mn-ea"/>
              <a:cs typeface="+mn-cs"/>
            </a:endParaRPr>
          </a:p>
          <a:p>
            <a:pPr>
              <a:spcBef>
                <a:spcPct val="20000"/>
              </a:spcBef>
            </a:pPr>
            <a:r>
              <a:rPr kumimoji="0" lang="en-US" sz="2000" b="0" i="0" u="none" strike="noStrike" kern="1200" cap="none" spc="0" normalizeH="0" baseline="0" noProof="0" dirty="0">
                <a:ln>
                  <a:noFill/>
                </a:ln>
                <a:solidFill>
                  <a:schemeClr val="tx1"/>
                </a:solidFill>
                <a:effectLst/>
                <a:uLnTx/>
                <a:uFillTx/>
                <a:latin typeface="Cambria" pitchFamily="18" charset="0"/>
                <a:ea typeface="+mn-ea"/>
                <a:cs typeface="+mn-cs"/>
              </a:rPr>
              <a:t>University of Port Harcourt, Rivers State, Nigeria </a:t>
            </a:r>
            <a:endParaRPr lang="en-US" b="1" dirty="0">
              <a:solidFill>
                <a:schemeClr val="bg1">
                  <a:lumMod val="75000"/>
                </a:schemeClr>
              </a:solidFill>
              <a:latin typeface="Cambria"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schemeClr val="tx1"/>
              </a:solidFill>
              <a:effectLst/>
              <a:uLnTx/>
              <a:uFillTx/>
              <a:latin typeface="Cambria" pitchFamily="18" charset="0"/>
              <a:ea typeface="+mn-ea"/>
              <a:cs typeface="+mn-cs"/>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322"/>
    </mc:Choice>
    <mc:Fallback xmlns="">
      <p:transition spd="slow" advTm="30322"/>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15888"/>
            <a:ext cx="8229600" cy="868362"/>
          </a:xfrm>
        </p:spPr>
        <p:txBody>
          <a:bodyPr>
            <a:normAutofit/>
          </a:bodyPr>
          <a:lstStyle/>
          <a:p>
            <a:pPr eaLnBrk="1" hangingPunct="1"/>
            <a:r>
              <a:rPr lang="en-GB" sz="3600" b="1" u="sng" dirty="0">
                <a:latin typeface="Cambria" pitchFamily="18" charset="0"/>
                <a:cs typeface="Times New Roman" pitchFamily="18" charset="0"/>
              </a:rPr>
              <a:t>Materials and Methodology</a:t>
            </a:r>
          </a:p>
        </p:txBody>
      </p:sp>
      <p:sp>
        <p:nvSpPr>
          <p:cNvPr id="21507" name="Content Placeholder 2"/>
          <p:cNvSpPr>
            <a:spLocks noGrp="1"/>
          </p:cNvSpPr>
          <p:nvPr>
            <p:ph idx="1"/>
          </p:nvPr>
        </p:nvSpPr>
        <p:spPr>
          <a:xfrm>
            <a:off x="323850" y="908720"/>
            <a:ext cx="8569325" cy="5143500"/>
          </a:xfrm>
        </p:spPr>
        <p:txBody>
          <a:bodyPr>
            <a:normAutofit lnSpcReduction="10000"/>
          </a:bodyPr>
          <a:lstStyle/>
          <a:p>
            <a:pPr eaLnBrk="1" hangingPunct="1">
              <a:buFont typeface="Wingdings" pitchFamily="2" charset="2"/>
              <a:buChar char="§"/>
            </a:pPr>
            <a:r>
              <a:rPr lang="en-GB" b="1" u="sng" dirty="0">
                <a:latin typeface="Cambria" pitchFamily="18" charset="0"/>
                <a:cs typeface="Times New Roman" pitchFamily="18" charset="0"/>
              </a:rPr>
              <a:t>Methodology</a:t>
            </a:r>
            <a:r>
              <a:rPr lang="en-GB" b="1" dirty="0">
                <a:latin typeface="Cambria" pitchFamily="18" charset="0"/>
                <a:cs typeface="Times New Roman" pitchFamily="18" charset="0"/>
              </a:rPr>
              <a:t>: (Summarized in workflows)</a:t>
            </a:r>
          </a:p>
          <a:p>
            <a:pPr>
              <a:buFont typeface="Wingdings" pitchFamily="2" charset="2"/>
              <a:buChar char="Ø"/>
            </a:pPr>
            <a:r>
              <a:rPr lang="en-US" b="1" dirty="0">
                <a:latin typeface="Cambria" pitchFamily="18" charset="0"/>
                <a:cs typeface="Times New Roman" pitchFamily="18" charset="0"/>
              </a:rPr>
              <a:t>Identify hydrocarbon bearing sands on well logs. </a:t>
            </a:r>
          </a:p>
          <a:p>
            <a:pPr>
              <a:buFont typeface="Wingdings" pitchFamily="2" charset="2"/>
              <a:buChar char="Ø"/>
            </a:pPr>
            <a:r>
              <a:rPr lang="en-US" b="1" dirty="0">
                <a:latin typeface="Cambria" pitchFamily="18" charset="0"/>
                <a:cs typeface="Times New Roman" pitchFamily="18" charset="0"/>
              </a:rPr>
              <a:t>Seismic to well ties.</a:t>
            </a:r>
          </a:p>
          <a:p>
            <a:pPr>
              <a:buFont typeface="Wingdings" pitchFamily="2" charset="2"/>
              <a:buChar char="Ø"/>
            </a:pPr>
            <a:r>
              <a:rPr lang="en-US" b="1" dirty="0">
                <a:latin typeface="Cambria" pitchFamily="18" charset="0"/>
                <a:cs typeface="Times New Roman" pitchFamily="18" charset="0"/>
              </a:rPr>
              <a:t>Seismic tuning to zones of interest.</a:t>
            </a:r>
          </a:p>
          <a:p>
            <a:pPr>
              <a:buFont typeface="Wingdings" pitchFamily="2" charset="2"/>
              <a:buChar char="Ø"/>
            </a:pPr>
            <a:r>
              <a:rPr lang="en-US" b="1" dirty="0">
                <a:latin typeface="Cambria" pitchFamily="18" charset="0"/>
                <a:cs typeface="Times New Roman" pitchFamily="18" charset="0"/>
              </a:rPr>
              <a:t>Volume realization for seismic attributes generation.  </a:t>
            </a:r>
          </a:p>
          <a:p>
            <a:pPr>
              <a:buFont typeface="Wingdings" pitchFamily="2" charset="2"/>
              <a:buChar char="Ø"/>
            </a:pPr>
            <a:r>
              <a:rPr lang="en-US" b="1" dirty="0">
                <a:latin typeface="Cambria" pitchFamily="18" charset="0"/>
                <a:cs typeface="Times New Roman" pitchFamily="18" charset="0"/>
              </a:rPr>
              <a:t>Generation of the signal envelope, first order derivative and second order derivatives of signal envelope. </a:t>
            </a:r>
            <a:endParaRPr lang="en-GB" b="1" dirty="0">
              <a:latin typeface="Cambria"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a:p>
        </p:txBody>
      </p:sp>
      <p:sp>
        <p:nvSpPr>
          <p:cNvPr id="4" name="Date Placeholder 3"/>
          <p:cNvSpPr>
            <a:spLocks noGrp="1"/>
          </p:cNvSpPr>
          <p:nvPr>
            <p:ph type="dt" sz="half" idx="10"/>
          </p:nvPr>
        </p:nvSpPr>
        <p:spPr/>
        <p:txBody>
          <a:bodyPr/>
          <a:lstStyle/>
          <a:p>
            <a:fld id="{7EE2EB56-59D0-4492-9D51-54E2F178F296}" type="datetime1">
              <a:rPr lang="en-US" smtClean="0"/>
              <a:t>20-Feb-25</a:t>
            </a:fld>
            <a:endParaRPr lang="en-US"/>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58375466"/>
      </p:ext>
    </p:extLst>
  </p:cSld>
  <p:clrMapOvr>
    <a:masterClrMapping/>
  </p:clrMapOvr>
  <mc:AlternateContent xmlns:mc="http://schemas.openxmlformats.org/markup-compatibility/2006" xmlns:p14="http://schemas.microsoft.com/office/powerpoint/2010/main">
    <mc:Choice Requires="p14">
      <p:transition spd="slow" p14:dur="2000" advTm="36301"/>
    </mc:Choice>
    <mc:Fallback xmlns="">
      <p:transition spd="slow" advTm="36301"/>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85750" y="203200"/>
            <a:ext cx="8572500" cy="582613"/>
          </a:xfrm>
        </p:spPr>
        <p:txBody>
          <a:bodyPr>
            <a:noAutofit/>
          </a:bodyPr>
          <a:lstStyle/>
          <a:p>
            <a:pPr eaLnBrk="1" hangingPunct="1"/>
            <a:r>
              <a:rPr lang="en-GB" sz="3600" b="1" u="sng" dirty="0">
                <a:latin typeface="Cambria" pitchFamily="18" charset="0"/>
                <a:cs typeface="Times New Roman" pitchFamily="18" charset="0"/>
              </a:rPr>
              <a:t>Presentation of Results and Discussion</a:t>
            </a:r>
          </a:p>
        </p:txBody>
      </p:sp>
      <p:sp>
        <p:nvSpPr>
          <p:cNvPr id="22531" name="Content Placeholder 2"/>
          <p:cNvSpPr>
            <a:spLocks noGrp="1"/>
          </p:cNvSpPr>
          <p:nvPr>
            <p:ph idx="1"/>
          </p:nvPr>
        </p:nvSpPr>
        <p:spPr>
          <a:xfrm>
            <a:off x="142875" y="858539"/>
            <a:ext cx="8786813" cy="5738813"/>
          </a:xfrm>
        </p:spPr>
        <p:txBody>
          <a:bodyPr>
            <a:normAutofit fontScale="40000" lnSpcReduction="20000"/>
          </a:bodyPr>
          <a:lstStyle/>
          <a:p>
            <a:pPr eaLnBrk="1" hangingPunct="1">
              <a:buFont typeface="Wingdings" pitchFamily="2" charset="2"/>
              <a:buChar char="§"/>
            </a:pPr>
            <a:r>
              <a:rPr lang="en-US" sz="4400" b="1" u="sng" dirty="0">
                <a:solidFill>
                  <a:srgbClr val="FF0000"/>
                </a:solidFill>
                <a:latin typeface="Cambria" pitchFamily="18" charset="0"/>
                <a:cs typeface="Times New Roman" pitchFamily="18" charset="0"/>
              </a:rPr>
              <a:t>Identification of Hydrocarbon (Oil and Gas) bearing sands on Well Logs</a:t>
            </a:r>
            <a:endParaRPr lang="en-GB" sz="4400" b="1" i="1" u="sng" dirty="0">
              <a:solidFill>
                <a:srgbClr val="FF0000"/>
              </a:solidFill>
              <a:latin typeface="Cambria" pitchFamily="18" charset="0"/>
              <a:cs typeface="Times New Roman" pitchFamily="18" charset="0"/>
            </a:endParaRPr>
          </a:p>
          <a:p>
            <a:pPr>
              <a:buFont typeface="Wingdings" pitchFamily="2" charset="2"/>
              <a:buChar char="§"/>
            </a:pPr>
            <a:r>
              <a:rPr lang="en-US" sz="4400" b="1" u="sng" dirty="0">
                <a:solidFill>
                  <a:srgbClr val="FF0000"/>
                </a:solidFill>
                <a:latin typeface="Cambria" pitchFamily="18" charset="0"/>
                <a:cs typeface="Times New Roman" pitchFamily="18" charset="0"/>
              </a:rPr>
              <a:t>Seismic to Well Tie</a:t>
            </a:r>
          </a:p>
          <a:p>
            <a:pPr algn="ctr">
              <a:buNone/>
            </a:pPr>
            <a:endParaRPr lang="en-US" b="1" dirty="0">
              <a:latin typeface="Times New Roman" pitchFamily="18" charset="0"/>
              <a:cs typeface="Times New Roman" pitchFamily="18" charset="0"/>
            </a:endParaRPr>
          </a:p>
          <a:p>
            <a:pPr algn="ctr">
              <a:buNone/>
            </a:pPr>
            <a:endParaRPr lang="en-US" b="1" dirty="0">
              <a:latin typeface="Times New Roman" pitchFamily="18" charset="0"/>
              <a:cs typeface="Times New Roman" pitchFamily="18" charset="0"/>
            </a:endParaRPr>
          </a:p>
          <a:p>
            <a:pPr algn="ctr">
              <a:buNone/>
            </a:pPr>
            <a:r>
              <a:rPr lang="en-US" b="1" dirty="0">
                <a:latin typeface="Times New Roman" pitchFamily="18" charset="0"/>
                <a:cs typeface="Times New Roman" pitchFamily="18" charset="0"/>
              </a:rPr>
              <a:t> </a:t>
            </a:r>
          </a:p>
          <a:p>
            <a:pPr algn="ctr">
              <a:buNone/>
            </a:pPr>
            <a:endParaRPr lang="en-US" b="1" u="sng" dirty="0">
              <a:solidFill>
                <a:srgbClr val="FF0000"/>
              </a:solidFill>
              <a:latin typeface="Times New Roman" pitchFamily="18" charset="0"/>
              <a:cs typeface="Times New Roman" pitchFamily="18" charset="0"/>
            </a:endParaRPr>
          </a:p>
          <a:p>
            <a:pPr algn="ctr">
              <a:buNone/>
            </a:pPr>
            <a:endParaRPr lang="en-US" b="1" u="sng" dirty="0">
              <a:solidFill>
                <a:srgbClr val="FF0000"/>
              </a:solidFill>
              <a:latin typeface="Times New Roman" pitchFamily="18" charset="0"/>
              <a:cs typeface="Times New Roman" pitchFamily="18" charset="0"/>
            </a:endParaRPr>
          </a:p>
          <a:p>
            <a:pPr algn="ctr">
              <a:buNone/>
            </a:pPr>
            <a:endParaRPr lang="en-US" b="1" u="sng" dirty="0">
              <a:solidFill>
                <a:srgbClr val="FF0000"/>
              </a:solidFill>
              <a:latin typeface="Times New Roman" pitchFamily="18" charset="0"/>
              <a:cs typeface="Times New Roman" pitchFamily="18" charset="0"/>
            </a:endParaRPr>
          </a:p>
          <a:p>
            <a:pPr algn="ctr">
              <a:buNone/>
            </a:pPr>
            <a:endParaRPr lang="en-US" b="1" u="sng" dirty="0">
              <a:solidFill>
                <a:srgbClr val="FF0000"/>
              </a:solidFill>
              <a:latin typeface="Times New Roman" pitchFamily="18" charset="0"/>
              <a:cs typeface="Times New Roman" pitchFamily="18" charset="0"/>
            </a:endParaRPr>
          </a:p>
          <a:p>
            <a:pPr algn="ctr">
              <a:buNone/>
            </a:pPr>
            <a:endParaRPr lang="en-US" b="1" u="sng" dirty="0">
              <a:solidFill>
                <a:srgbClr val="FF0000"/>
              </a:solidFill>
              <a:latin typeface="Times New Roman" pitchFamily="18" charset="0"/>
              <a:cs typeface="Times New Roman" pitchFamily="18" charset="0"/>
            </a:endParaRPr>
          </a:p>
          <a:p>
            <a:pPr algn="ctr">
              <a:buNone/>
            </a:pPr>
            <a:endParaRPr lang="en-US" b="1" u="sng" dirty="0">
              <a:solidFill>
                <a:srgbClr val="FF0000"/>
              </a:solidFill>
              <a:latin typeface="Times New Roman" pitchFamily="18" charset="0"/>
              <a:cs typeface="Times New Roman" pitchFamily="18" charset="0"/>
            </a:endParaRPr>
          </a:p>
          <a:p>
            <a:pPr algn="ctr">
              <a:buNone/>
            </a:pPr>
            <a:endParaRPr lang="en-US" b="1" u="sng" dirty="0">
              <a:solidFill>
                <a:srgbClr val="FF0000"/>
              </a:solidFill>
              <a:latin typeface="Times New Roman" pitchFamily="18" charset="0"/>
              <a:cs typeface="Times New Roman" pitchFamily="18" charset="0"/>
            </a:endParaRPr>
          </a:p>
          <a:p>
            <a:pPr algn="ctr">
              <a:buNone/>
            </a:pPr>
            <a:endParaRPr lang="en-US" b="1" u="sng" dirty="0">
              <a:solidFill>
                <a:srgbClr val="FF0000"/>
              </a:solidFill>
              <a:latin typeface="Times New Roman" pitchFamily="18" charset="0"/>
              <a:cs typeface="Times New Roman" pitchFamily="18" charset="0"/>
            </a:endParaRPr>
          </a:p>
          <a:p>
            <a:pPr algn="ctr">
              <a:buNone/>
            </a:pPr>
            <a:endParaRPr lang="en-US" b="1" u="sng" dirty="0">
              <a:solidFill>
                <a:srgbClr val="FF0000"/>
              </a:solidFill>
              <a:latin typeface="Times New Roman" pitchFamily="18" charset="0"/>
              <a:cs typeface="Times New Roman" pitchFamily="18" charset="0"/>
            </a:endParaRPr>
          </a:p>
          <a:p>
            <a:pPr algn="ctr">
              <a:buNone/>
            </a:pPr>
            <a:endParaRPr lang="en-US" b="1" u="sng" dirty="0">
              <a:solidFill>
                <a:srgbClr val="FF0000"/>
              </a:solidFill>
              <a:latin typeface="Times New Roman" pitchFamily="18" charset="0"/>
              <a:cs typeface="Times New Roman" pitchFamily="18" charset="0"/>
            </a:endParaRPr>
          </a:p>
          <a:p>
            <a:pPr algn="ctr">
              <a:buNone/>
            </a:pPr>
            <a:endParaRPr lang="en-US" b="1" u="sng" dirty="0">
              <a:solidFill>
                <a:srgbClr val="FF0000"/>
              </a:solidFill>
              <a:latin typeface="Times New Roman" pitchFamily="18" charset="0"/>
              <a:cs typeface="Times New Roman" pitchFamily="18" charset="0"/>
            </a:endParaRPr>
          </a:p>
          <a:p>
            <a:pPr algn="ctr">
              <a:buNone/>
            </a:pPr>
            <a:endParaRPr lang="en-US" b="1" dirty="0">
              <a:latin typeface="Times New Roman" pitchFamily="18" charset="0"/>
              <a:cs typeface="Times New Roman" pitchFamily="18" charset="0"/>
            </a:endParaRPr>
          </a:p>
          <a:p>
            <a:pPr algn="ctr">
              <a:buNone/>
            </a:pPr>
            <a:endParaRPr lang="en-US" b="1" dirty="0">
              <a:latin typeface="Times New Roman" pitchFamily="18" charset="0"/>
              <a:cs typeface="Times New Roman" pitchFamily="18" charset="0"/>
            </a:endParaRPr>
          </a:p>
          <a:p>
            <a:pPr algn="ctr">
              <a:buNone/>
            </a:pPr>
            <a:endParaRPr lang="en-US" b="1" dirty="0">
              <a:latin typeface="Times New Roman" pitchFamily="18" charset="0"/>
              <a:cs typeface="Times New Roman" pitchFamily="18" charset="0"/>
            </a:endParaRPr>
          </a:p>
          <a:p>
            <a:pPr algn="ctr">
              <a:buNone/>
            </a:pPr>
            <a:endParaRPr lang="en-US" b="1" dirty="0">
              <a:latin typeface="Times New Roman" pitchFamily="18" charset="0"/>
              <a:cs typeface="Times New Roman" pitchFamily="18" charset="0"/>
            </a:endParaRPr>
          </a:p>
          <a:p>
            <a:pPr algn="ctr">
              <a:buNone/>
            </a:pPr>
            <a:endParaRPr lang="en-US" b="1" dirty="0">
              <a:latin typeface="Times New Roman" pitchFamily="18" charset="0"/>
              <a:cs typeface="Times New Roman" pitchFamily="18" charset="0"/>
            </a:endParaRPr>
          </a:p>
          <a:p>
            <a:pPr algn="ctr">
              <a:buNone/>
            </a:pPr>
            <a:endParaRPr lang="en-US" b="1" dirty="0">
              <a:latin typeface="Times New Roman" pitchFamily="18" charset="0"/>
              <a:cs typeface="Times New Roman" pitchFamily="18" charset="0"/>
            </a:endParaRPr>
          </a:p>
          <a:p>
            <a:pPr algn="ctr">
              <a:buNone/>
            </a:pPr>
            <a:endParaRPr lang="en-US" b="1" dirty="0">
              <a:latin typeface="Times New Roman" pitchFamily="18" charset="0"/>
              <a:cs typeface="Times New Roman" pitchFamily="18" charset="0"/>
            </a:endParaRPr>
          </a:p>
          <a:p>
            <a:pPr algn="ctr">
              <a:buNone/>
            </a:pPr>
            <a:endParaRPr lang="en-US" b="1" dirty="0">
              <a:latin typeface="Times New Roman" pitchFamily="18" charset="0"/>
              <a:cs typeface="Times New Roman" pitchFamily="18" charset="0"/>
            </a:endParaRPr>
          </a:p>
          <a:p>
            <a:pPr algn="ctr">
              <a:buNone/>
            </a:pPr>
            <a:r>
              <a:rPr lang="en-US" sz="4200" b="1" dirty="0">
                <a:latin typeface="Cambria" pitchFamily="18" charset="0"/>
                <a:cs typeface="Times New Roman" pitchFamily="18" charset="0"/>
              </a:rPr>
              <a:t>Figure 1: Seismic inline 3842 showing gamma ray log and resistivity log for well X1 and X2 in Field 4 after applying the time depth relationship function.  </a:t>
            </a:r>
          </a:p>
          <a:p>
            <a:pPr algn="ctr" eaLnBrk="1" hangingPunct="1">
              <a:buFont typeface="Arial" charset="0"/>
              <a:buNone/>
            </a:pPr>
            <a:r>
              <a:rPr lang="en-US" b="1" dirty="0">
                <a:latin typeface="Times New Roman" pitchFamily="18" charset="0"/>
                <a:cs typeface="Times New Roman" pitchFamily="18" charset="0"/>
              </a:rPr>
              <a:t> </a:t>
            </a:r>
            <a:endParaRPr lang="en-US" b="1" u="sng" dirty="0">
              <a:solidFill>
                <a:srgbClr val="FF0000"/>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t="15114"/>
          <a:stretch>
            <a:fillRect/>
          </a:stretch>
        </p:blipFill>
        <p:spPr bwMode="auto">
          <a:xfrm>
            <a:off x="395288" y="1484784"/>
            <a:ext cx="8353176"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a:p>
        </p:txBody>
      </p:sp>
      <p:sp>
        <p:nvSpPr>
          <p:cNvPr id="5" name="Date Placeholder 4"/>
          <p:cNvSpPr>
            <a:spLocks noGrp="1"/>
          </p:cNvSpPr>
          <p:nvPr>
            <p:ph type="dt" sz="half" idx="10"/>
          </p:nvPr>
        </p:nvSpPr>
        <p:spPr/>
        <p:txBody>
          <a:bodyPr/>
          <a:lstStyle/>
          <a:p>
            <a:fld id="{681201D2-0543-4230-BBA2-40D821D64950}" type="datetime1">
              <a:rPr lang="en-US" smtClean="0"/>
              <a:t>20-Feb-25</a:t>
            </a:fld>
            <a:endParaRPr lang="en-US"/>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112051024"/>
      </p:ext>
    </p:extLst>
  </p:cSld>
  <p:clrMapOvr>
    <a:masterClrMapping/>
  </p:clrMapOvr>
  <mc:AlternateContent xmlns:mc="http://schemas.openxmlformats.org/markup-compatibility/2006" xmlns:p14="http://schemas.microsoft.com/office/powerpoint/2010/main">
    <mc:Choice Requires="p14">
      <p:transition spd="slow" p14:dur="2000" advTm="55856"/>
    </mc:Choice>
    <mc:Fallback xmlns="">
      <p:transition spd="slow" advTm="55856"/>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85750" y="203200"/>
            <a:ext cx="8572500" cy="582613"/>
          </a:xfrm>
        </p:spPr>
        <p:txBody>
          <a:bodyPr>
            <a:normAutofit fontScale="90000"/>
          </a:bodyPr>
          <a:lstStyle/>
          <a:p>
            <a:pPr eaLnBrk="1" hangingPunct="1"/>
            <a:r>
              <a:rPr lang="en-GB" sz="3600" b="1" u="sng" dirty="0">
                <a:latin typeface="Times New Roman" pitchFamily="18" charset="0"/>
                <a:cs typeface="Times New Roman" pitchFamily="18" charset="0"/>
              </a:rPr>
              <a:t>Presentation of Results and Discussion</a:t>
            </a:r>
          </a:p>
        </p:txBody>
      </p:sp>
      <p:pic>
        <p:nvPicPr>
          <p:cNvPr id="2560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980728"/>
            <a:ext cx="8229600"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Content Placeholder 1"/>
          <p:cNvSpPr>
            <a:spLocks noGrp="1"/>
          </p:cNvSpPr>
          <p:nvPr>
            <p:ph idx="1"/>
          </p:nvPr>
        </p:nvSpPr>
        <p:spPr>
          <a:xfrm>
            <a:off x="250825" y="1412254"/>
            <a:ext cx="8589963" cy="5545138"/>
          </a:xfrm>
        </p:spPr>
        <p:txBody>
          <a:bodyPr>
            <a:normAutofit fontScale="92500" lnSpcReduction="20000"/>
          </a:bodyPr>
          <a:lstStyle/>
          <a:p>
            <a:pPr marL="0" indent="0">
              <a:buFont typeface="Arial" charset="0"/>
              <a:buNone/>
            </a:pPr>
            <a:endParaRPr lang="en-US" dirty="0"/>
          </a:p>
          <a:p>
            <a:pPr marL="0" indent="0">
              <a:buFont typeface="Arial" charset="0"/>
              <a:buNone/>
            </a:pPr>
            <a:endParaRPr lang="en-US" dirty="0"/>
          </a:p>
          <a:p>
            <a:pPr marL="0" indent="0">
              <a:buFont typeface="Arial" charset="0"/>
              <a:buNone/>
            </a:pPr>
            <a:endParaRPr lang="en-US" dirty="0"/>
          </a:p>
          <a:p>
            <a:pPr marL="0" indent="0">
              <a:buFont typeface="Arial" charset="0"/>
              <a:buNone/>
            </a:pPr>
            <a:endParaRPr lang="en-US" dirty="0"/>
          </a:p>
          <a:p>
            <a:pPr marL="0" indent="0">
              <a:buFont typeface="Arial" charset="0"/>
              <a:buNone/>
            </a:pPr>
            <a:endParaRPr lang="en-US" dirty="0"/>
          </a:p>
          <a:p>
            <a:pPr marL="0" indent="0">
              <a:buFont typeface="Arial" charset="0"/>
              <a:buNone/>
            </a:pPr>
            <a:endParaRPr lang="en-US" dirty="0"/>
          </a:p>
          <a:p>
            <a:pPr marL="0" indent="0">
              <a:buFont typeface="Arial" charset="0"/>
              <a:buNone/>
            </a:pPr>
            <a:endParaRPr lang="en-US" dirty="0"/>
          </a:p>
          <a:p>
            <a:pPr marL="0" indent="0">
              <a:buFont typeface="Arial" charset="0"/>
              <a:buNone/>
            </a:pPr>
            <a:endParaRPr lang="en-US" dirty="0"/>
          </a:p>
          <a:p>
            <a:pPr marL="0" indent="0">
              <a:buFont typeface="Arial" charset="0"/>
              <a:buNone/>
            </a:pPr>
            <a:endParaRPr lang="en-US" dirty="0"/>
          </a:p>
          <a:p>
            <a:pPr marL="0" indent="0">
              <a:buFont typeface="Arial" charset="0"/>
              <a:buNone/>
            </a:pPr>
            <a:endParaRPr lang="en-US" dirty="0"/>
          </a:p>
          <a:p>
            <a:pPr marL="0" indent="0" algn="ctr">
              <a:buFont typeface="Arial" charset="0"/>
              <a:buNone/>
            </a:pPr>
            <a:r>
              <a:rPr lang="en-US" sz="1800" b="1" dirty="0">
                <a:latin typeface="Cambria" pitchFamily="18" charset="0"/>
                <a:cs typeface="Times New Roman" pitchFamily="18" charset="0"/>
              </a:rPr>
              <a:t>Figure 2: Seismic data tuning to zone of interest. a) Original seismic amplitudes showing Inline 3310, b) Cropped seismic data showing elimination of the shallow and deep chaotic effects.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12</a:t>
            </a:fld>
            <a:endParaRPr lang="en-US"/>
          </a:p>
        </p:txBody>
      </p:sp>
      <p:sp>
        <p:nvSpPr>
          <p:cNvPr id="4" name="Date Placeholder 3"/>
          <p:cNvSpPr>
            <a:spLocks noGrp="1"/>
          </p:cNvSpPr>
          <p:nvPr>
            <p:ph type="dt" sz="half" idx="10"/>
          </p:nvPr>
        </p:nvSpPr>
        <p:spPr/>
        <p:txBody>
          <a:bodyPr/>
          <a:lstStyle/>
          <a:p>
            <a:fld id="{BFBE60FF-3C0C-44AE-97B4-0E8A0C9C4156}" type="datetime1">
              <a:rPr lang="en-US" smtClean="0"/>
              <a:t>20-Feb-25</a:t>
            </a:fld>
            <a:endParaRPr lang="en-US"/>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925484111"/>
      </p:ext>
    </p:extLst>
  </p:cSld>
  <p:clrMapOvr>
    <a:masterClrMapping/>
  </p:clrMapOvr>
  <mc:AlternateContent xmlns:mc="http://schemas.openxmlformats.org/markup-compatibility/2006" xmlns:p14="http://schemas.microsoft.com/office/powerpoint/2010/main">
    <mc:Choice Requires="p14">
      <p:transition spd="slow" p14:dur="2000" advTm="55864"/>
    </mc:Choice>
    <mc:Fallback xmlns="">
      <p:transition spd="slow" advTm="55864"/>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85750" y="203200"/>
            <a:ext cx="8572500" cy="582613"/>
          </a:xfrm>
        </p:spPr>
        <p:txBody>
          <a:bodyPr>
            <a:normAutofit fontScale="90000"/>
          </a:bodyPr>
          <a:lstStyle/>
          <a:p>
            <a:pPr eaLnBrk="1" hangingPunct="1"/>
            <a:r>
              <a:rPr lang="en-GB" sz="3600" b="1" u="sng" dirty="0">
                <a:latin typeface="Cambria" pitchFamily="18" charset="0"/>
                <a:cs typeface="Times New Roman" pitchFamily="18" charset="0"/>
              </a:rPr>
              <a:t>Presentation of Results and Discussion</a:t>
            </a:r>
          </a:p>
        </p:txBody>
      </p:sp>
      <p:sp>
        <p:nvSpPr>
          <p:cNvPr id="23555" name="Content Placeholder 2"/>
          <p:cNvSpPr>
            <a:spLocks noGrp="1"/>
          </p:cNvSpPr>
          <p:nvPr>
            <p:ph idx="1"/>
          </p:nvPr>
        </p:nvSpPr>
        <p:spPr>
          <a:xfrm>
            <a:off x="142875" y="858838"/>
            <a:ext cx="8786813" cy="5810250"/>
          </a:xfrm>
        </p:spPr>
        <p:txBody>
          <a:bodyPr/>
          <a:lstStyle/>
          <a:p>
            <a:pPr marL="0" indent="0" algn="ctr">
              <a:buFont typeface="Arial" charset="0"/>
              <a:buNone/>
              <a:defRPr/>
            </a:pPr>
            <a:r>
              <a:rPr lang="en-US" sz="2800" b="1" u="sng" dirty="0">
                <a:solidFill>
                  <a:srgbClr val="FF0000"/>
                </a:solidFill>
                <a:latin typeface="Cambria" pitchFamily="18" charset="0"/>
                <a:cs typeface="Times New Roman" pitchFamily="18" charset="0"/>
              </a:rPr>
              <a:t>Identification of Bright Spots</a:t>
            </a:r>
            <a:endParaRPr lang="en-US" sz="2800" u="sng" dirty="0">
              <a:solidFill>
                <a:srgbClr val="FF0000"/>
              </a:solidFill>
              <a:latin typeface="Cambria" pitchFamily="18" charset="0"/>
              <a:cs typeface="Times New Roman" pitchFamily="18" charset="0"/>
            </a:endParaRPr>
          </a:p>
          <a:p>
            <a:pPr marL="0" indent="0">
              <a:buFont typeface="Arial" charset="0"/>
              <a:buNone/>
              <a:defRPr/>
            </a:pPr>
            <a:endParaRPr lang="en-US" sz="2800" dirty="0"/>
          </a:p>
          <a:p>
            <a:pPr>
              <a:defRPr/>
            </a:pPr>
            <a:endParaRPr lang="en-US" sz="2800" dirty="0"/>
          </a:p>
          <a:p>
            <a:pPr>
              <a:defRPr/>
            </a:pPr>
            <a:endParaRPr lang="en-US" sz="2800" dirty="0"/>
          </a:p>
          <a:p>
            <a:pPr>
              <a:defRPr/>
            </a:pPr>
            <a:endParaRPr lang="en-US" sz="2800" dirty="0"/>
          </a:p>
          <a:p>
            <a:pPr>
              <a:defRPr/>
            </a:pPr>
            <a:endParaRPr lang="en-US" sz="2800" dirty="0"/>
          </a:p>
          <a:p>
            <a:pPr marL="0" indent="0">
              <a:buFont typeface="Arial" charset="0"/>
              <a:buNone/>
              <a:defRPr/>
            </a:pPr>
            <a:endParaRPr lang="en-US" sz="2800" dirty="0"/>
          </a:p>
          <a:p>
            <a:pPr marL="0" indent="0">
              <a:buFont typeface="Arial" charset="0"/>
              <a:buNone/>
              <a:defRPr/>
            </a:pPr>
            <a:endParaRPr lang="en-US" sz="2800" dirty="0"/>
          </a:p>
          <a:p>
            <a:pPr marL="0" indent="0">
              <a:buFont typeface="Arial" charset="0"/>
              <a:buNone/>
              <a:defRPr/>
            </a:pPr>
            <a:endParaRPr lang="en-US" sz="1800" b="1" dirty="0">
              <a:latin typeface="Times New Roman" pitchFamily="18" charset="0"/>
              <a:cs typeface="Times New Roman" pitchFamily="18" charset="0"/>
            </a:endParaRPr>
          </a:p>
          <a:p>
            <a:pPr marL="0" indent="0">
              <a:buFont typeface="Arial" charset="0"/>
              <a:buNone/>
              <a:defRPr/>
            </a:pPr>
            <a:endParaRPr lang="en-US" sz="1800" b="1" dirty="0">
              <a:latin typeface="Times New Roman" pitchFamily="18" charset="0"/>
              <a:cs typeface="Times New Roman" pitchFamily="18" charset="0"/>
            </a:endParaRPr>
          </a:p>
          <a:p>
            <a:pPr marL="0" indent="0" algn="ctr">
              <a:buFont typeface="Arial" charset="0"/>
              <a:buNone/>
              <a:defRPr/>
            </a:pPr>
            <a:endParaRPr lang="en-US" sz="1800" b="1" dirty="0">
              <a:latin typeface="Times New Roman" pitchFamily="18" charset="0"/>
              <a:cs typeface="Times New Roman" pitchFamily="18" charset="0"/>
            </a:endParaRPr>
          </a:p>
          <a:p>
            <a:pPr marL="0" indent="0">
              <a:buFont typeface="Arial" charset="0"/>
              <a:buNone/>
              <a:defRPr/>
            </a:pPr>
            <a:r>
              <a:rPr lang="en-US" sz="1800" b="1" dirty="0">
                <a:latin typeface="Times New Roman" pitchFamily="18" charset="0"/>
                <a:cs typeface="Times New Roman" pitchFamily="18" charset="0"/>
              </a:rPr>
              <a:t>Figure 3: Bright spot not clearly identified         Figure 4: Bright spot identified on </a:t>
            </a:r>
          </a:p>
          <a:p>
            <a:pPr marL="0" indent="0">
              <a:buFont typeface="Arial" charset="0"/>
              <a:buNone/>
              <a:defRPr/>
            </a:pPr>
            <a:r>
              <a:rPr lang="en-US" sz="1800" b="1" dirty="0">
                <a:latin typeface="Times New Roman" pitchFamily="18" charset="0"/>
                <a:cs typeface="Times New Roman" pitchFamily="18" charset="0"/>
              </a:rPr>
              <a:t>      on original seismic time slice 972.                  envelope seismic attribute time slice 972.</a:t>
            </a:r>
          </a:p>
          <a:p>
            <a:pPr marL="0" indent="0">
              <a:buFont typeface="Arial" charset="0"/>
              <a:buNone/>
              <a:defRPr/>
            </a:pPr>
            <a:endParaRPr lang="en-US" sz="1800" b="1" dirty="0">
              <a:latin typeface="Times New Roman" pitchFamily="18" charset="0"/>
              <a:cs typeface="Times New Roman" pitchFamily="18" charset="0"/>
            </a:endParaRPr>
          </a:p>
          <a:p>
            <a:pPr marL="0" indent="0">
              <a:buFont typeface="Arial" charset="0"/>
              <a:buNone/>
              <a:defRPr/>
            </a:pPr>
            <a:endParaRPr lang="en-US" sz="2800" dirty="0"/>
          </a:p>
          <a:p>
            <a:pPr marL="0" indent="0">
              <a:buFont typeface="Arial" charset="0"/>
              <a:buNone/>
              <a:defRPr/>
            </a:pPr>
            <a:endParaRPr lang="en-US" sz="2800" dirty="0"/>
          </a:p>
          <a:p>
            <a:pPr marL="0" indent="0">
              <a:buFont typeface="Arial" charset="0"/>
              <a:buNone/>
              <a:defRPr/>
            </a:pPr>
            <a:endParaRPr lang="en-US" sz="2800" dirty="0"/>
          </a:p>
          <a:p>
            <a:pPr marL="0" indent="0">
              <a:buFont typeface="Arial" charset="0"/>
              <a:buNone/>
              <a:defRPr/>
            </a:pPr>
            <a:endParaRPr lang="en-US" sz="2800" dirty="0"/>
          </a:p>
          <a:p>
            <a:pPr marL="0" indent="0">
              <a:buFont typeface="Arial" charset="0"/>
              <a:buNone/>
              <a:defRPr/>
            </a:pPr>
            <a:endParaRPr lang="en-US" sz="2800" dirty="0"/>
          </a:p>
          <a:p>
            <a:pPr marL="0" indent="0">
              <a:buFont typeface="Arial" charset="0"/>
              <a:buNone/>
              <a:defRPr/>
            </a:pPr>
            <a:endParaRPr lang="en-US" sz="2800" dirty="0"/>
          </a:p>
          <a:p>
            <a:pPr marL="0" indent="0">
              <a:buFont typeface="Arial" charset="0"/>
              <a:buNone/>
              <a:defRPr/>
            </a:pPr>
            <a:endParaRPr lang="en-US" sz="2800" dirty="0"/>
          </a:p>
          <a:p>
            <a:pPr marL="0" indent="0">
              <a:buFont typeface="Arial" charset="0"/>
              <a:buNone/>
              <a:defRPr/>
            </a:pPr>
            <a:endParaRPr lang="en-US" sz="1800" b="1" dirty="0">
              <a:latin typeface="Times New Roman" pitchFamily="18" charset="0"/>
              <a:cs typeface="Times New Roman" pitchFamily="18" charset="0"/>
            </a:endParaRPr>
          </a:p>
        </p:txBody>
      </p:sp>
      <p:pic>
        <p:nvPicPr>
          <p:cNvPr id="2970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484313"/>
            <a:ext cx="4451350" cy="446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1484313"/>
            <a:ext cx="4392612" cy="446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a:p>
        </p:txBody>
      </p:sp>
      <p:sp>
        <p:nvSpPr>
          <p:cNvPr id="4" name="Date Placeholder 3"/>
          <p:cNvSpPr>
            <a:spLocks noGrp="1"/>
          </p:cNvSpPr>
          <p:nvPr>
            <p:ph type="dt" sz="half" idx="10"/>
          </p:nvPr>
        </p:nvSpPr>
        <p:spPr/>
        <p:txBody>
          <a:bodyPr/>
          <a:lstStyle/>
          <a:p>
            <a:fld id="{6C8D4DA3-B5CF-49FB-8433-D9223E559A78}" type="datetime1">
              <a:rPr lang="en-US" smtClean="0"/>
              <a:t>20-Feb-25</a:t>
            </a:fld>
            <a:endParaRPr lang="en-US"/>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650718347"/>
      </p:ext>
    </p:extLst>
  </p:cSld>
  <p:clrMapOvr>
    <a:masterClrMapping/>
  </p:clrMapOvr>
  <mc:AlternateContent xmlns:mc="http://schemas.openxmlformats.org/markup-compatibility/2006" xmlns:p14="http://schemas.microsoft.com/office/powerpoint/2010/main">
    <mc:Choice Requires="p14">
      <p:transition spd="slow" p14:dur="2000" advTm="49236"/>
    </mc:Choice>
    <mc:Fallback xmlns="">
      <p:transition spd="slow" advTm="49236"/>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85750" y="203200"/>
            <a:ext cx="8572500" cy="582613"/>
          </a:xfrm>
        </p:spPr>
        <p:txBody>
          <a:bodyPr>
            <a:normAutofit fontScale="90000"/>
          </a:bodyPr>
          <a:lstStyle/>
          <a:p>
            <a:pPr eaLnBrk="1" hangingPunct="1"/>
            <a:r>
              <a:rPr lang="en-GB" sz="3600" b="1" u="sng" dirty="0">
                <a:latin typeface="Cambria" pitchFamily="18" charset="0"/>
                <a:cs typeface="Times New Roman" pitchFamily="18" charset="0"/>
              </a:rPr>
              <a:t>Presentation of Results and Discussion</a:t>
            </a:r>
          </a:p>
        </p:txBody>
      </p:sp>
      <p:sp>
        <p:nvSpPr>
          <p:cNvPr id="23555" name="Content Placeholder 2"/>
          <p:cNvSpPr>
            <a:spLocks noGrp="1"/>
          </p:cNvSpPr>
          <p:nvPr>
            <p:ph idx="1"/>
          </p:nvPr>
        </p:nvSpPr>
        <p:spPr>
          <a:xfrm>
            <a:off x="142875" y="858838"/>
            <a:ext cx="8786813" cy="5810250"/>
          </a:xfrm>
        </p:spPr>
        <p:txBody>
          <a:bodyPr>
            <a:normAutofit fontScale="62500" lnSpcReduction="20000"/>
          </a:bodyPr>
          <a:lstStyle/>
          <a:p>
            <a:pPr marL="0" indent="0" algn="ctr">
              <a:buFont typeface="Arial" charset="0"/>
              <a:buNone/>
              <a:defRPr/>
            </a:pPr>
            <a:r>
              <a:rPr lang="en-US" sz="3800" b="1" u="sng" dirty="0">
                <a:solidFill>
                  <a:srgbClr val="FF0000"/>
                </a:solidFill>
                <a:latin typeface="Cambria" pitchFamily="18" charset="0"/>
                <a:cs typeface="Times New Roman" pitchFamily="18" charset="0"/>
              </a:rPr>
              <a:t>Identification of Bright Spots</a:t>
            </a:r>
            <a:endParaRPr lang="en-US" sz="3800" u="sng" dirty="0">
              <a:solidFill>
                <a:srgbClr val="FF0000"/>
              </a:solidFill>
              <a:latin typeface="Cambria" pitchFamily="18" charset="0"/>
              <a:cs typeface="Times New Roman" pitchFamily="18" charset="0"/>
            </a:endParaRPr>
          </a:p>
          <a:p>
            <a:pPr marL="0" indent="0">
              <a:buFont typeface="Arial" charset="0"/>
              <a:buNone/>
              <a:defRPr/>
            </a:pPr>
            <a:endParaRPr lang="en-US" sz="2800" dirty="0"/>
          </a:p>
          <a:p>
            <a:pPr marL="0" indent="0">
              <a:buFont typeface="Arial" charset="0"/>
              <a:buNone/>
              <a:defRPr/>
            </a:pPr>
            <a:endParaRPr lang="en-US" sz="2800" dirty="0"/>
          </a:p>
          <a:p>
            <a:pPr marL="0" indent="0">
              <a:buFont typeface="Arial" charset="0"/>
              <a:buNone/>
              <a:defRPr/>
            </a:pPr>
            <a:endParaRPr lang="en-US" sz="2800" dirty="0"/>
          </a:p>
          <a:p>
            <a:pPr marL="0" indent="0">
              <a:buFont typeface="Arial" charset="0"/>
              <a:buNone/>
              <a:defRPr/>
            </a:pPr>
            <a:endParaRPr lang="en-US" sz="2800" dirty="0"/>
          </a:p>
          <a:p>
            <a:pPr>
              <a:defRPr/>
            </a:pPr>
            <a:endParaRPr lang="en-US" sz="2800" dirty="0"/>
          </a:p>
          <a:p>
            <a:pPr>
              <a:defRPr/>
            </a:pPr>
            <a:endParaRPr lang="en-US" sz="2800" dirty="0"/>
          </a:p>
          <a:p>
            <a:pPr>
              <a:defRPr/>
            </a:pPr>
            <a:endParaRPr lang="en-US" sz="2800" dirty="0"/>
          </a:p>
          <a:p>
            <a:pPr>
              <a:defRPr/>
            </a:pPr>
            <a:endParaRPr lang="en-US" sz="2800" dirty="0"/>
          </a:p>
          <a:p>
            <a:pPr marL="0" indent="0">
              <a:buFont typeface="Arial" charset="0"/>
              <a:buNone/>
              <a:defRPr/>
            </a:pPr>
            <a:endParaRPr lang="en-US" sz="2800" dirty="0"/>
          </a:p>
          <a:p>
            <a:pPr marL="0" indent="0">
              <a:buFont typeface="Arial" charset="0"/>
              <a:buNone/>
              <a:defRPr/>
            </a:pPr>
            <a:endParaRPr lang="en-US" sz="2800" dirty="0"/>
          </a:p>
          <a:p>
            <a:pPr marL="0" indent="0">
              <a:buFont typeface="Arial" charset="0"/>
              <a:buNone/>
              <a:defRPr/>
            </a:pPr>
            <a:endParaRPr lang="en-US" sz="1800" b="1" dirty="0">
              <a:latin typeface="Times New Roman" pitchFamily="18" charset="0"/>
              <a:cs typeface="Times New Roman" pitchFamily="18" charset="0"/>
            </a:endParaRPr>
          </a:p>
          <a:p>
            <a:pPr marL="0" indent="0">
              <a:buFont typeface="Arial" charset="0"/>
              <a:buNone/>
              <a:defRPr/>
            </a:pPr>
            <a:endParaRPr lang="en-US" sz="1800" b="1" dirty="0">
              <a:latin typeface="Times New Roman" pitchFamily="18" charset="0"/>
              <a:cs typeface="Times New Roman" pitchFamily="18" charset="0"/>
            </a:endParaRPr>
          </a:p>
          <a:p>
            <a:pPr marL="0" indent="0">
              <a:buFont typeface="Arial" charset="0"/>
              <a:buNone/>
              <a:defRPr/>
            </a:pPr>
            <a:endParaRPr lang="en-US" sz="1800" b="1" dirty="0">
              <a:latin typeface="Times New Roman" pitchFamily="18" charset="0"/>
              <a:cs typeface="Times New Roman" pitchFamily="18" charset="0"/>
            </a:endParaRPr>
          </a:p>
          <a:p>
            <a:pPr marL="0" indent="0">
              <a:buFont typeface="Arial" charset="0"/>
              <a:buNone/>
              <a:defRPr/>
            </a:pPr>
            <a:endParaRPr lang="en-US" sz="1800" b="1" dirty="0">
              <a:latin typeface="Times New Roman" pitchFamily="18" charset="0"/>
              <a:cs typeface="Times New Roman" pitchFamily="18" charset="0"/>
            </a:endParaRPr>
          </a:p>
          <a:p>
            <a:pPr marL="0" indent="0">
              <a:buFont typeface="Arial" charset="0"/>
              <a:buNone/>
              <a:defRPr/>
            </a:pPr>
            <a:endParaRPr lang="en-US" sz="1800" b="1" dirty="0">
              <a:latin typeface="Times New Roman" pitchFamily="18" charset="0"/>
              <a:cs typeface="Times New Roman" pitchFamily="18" charset="0"/>
            </a:endParaRPr>
          </a:p>
          <a:p>
            <a:pPr marL="0" indent="0">
              <a:buFont typeface="Arial" charset="0"/>
              <a:buNone/>
              <a:defRPr/>
            </a:pPr>
            <a:endParaRPr lang="en-US" sz="1800" b="1" dirty="0">
              <a:latin typeface="Times New Roman" pitchFamily="18" charset="0"/>
              <a:cs typeface="Times New Roman" pitchFamily="18" charset="0"/>
            </a:endParaRPr>
          </a:p>
          <a:p>
            <a:pPr marL="0" indent="0">
              <a:buFont typeface="Arial" charset="0"/>
              <a:buNone/>
              <a:defRPr/>
            </a:pPr>
            <a:endParaRPr lang="en-US" sz="1800" b="1" dirty="0">
              <a:latin typeface="Times New Roman" pitchFamily="18" charset="0"/>
              <a:cs typeface="Times New Roman" pitchFamily="18" charset="0"/>
            </a:endParaRPr>
          </a:p>
          <a:p>
            <a:pPr marL="0" indent="0">
              <a:buFont typeface="Arial" charset="0"/>
              <a:buNone/>
              <a:defRPr/>
            </a:pPr>
            <a:endParaRPr lang="en-US" sz="1800" b="1" dirty="0">
              <a:latin typeface="Times New Roman" pitchFamily="18" charset="0"/>
              <a:cs typeface="Times New Roman" pitchFamily="18" charset="0"/>
            </a:endParaRPr>
          </a:p>
          <a:p>
            <a:pPr marL="0" indent="0">
              <a:buFont typeface="Arial" charset="0"/>
              <a:buNone/>
              <a:defRPr/>
            </a:pPr>
            <a:endParaRPr lang="en-US" sz="1800" b="1" dirty="0">
              <a:latin typeface="Times New Roman" pitchFamily="18" charset="0"/>
              <a:cs typeface="Times New Roman" pitchFamily="18" charset="0"/>
            </a:endParaRPr>
          </a:p>
          <a:p>
            <a:pPr marL="0" indent="0" algn="ctr">
              <a:buFont typeface="Arial" charset="0"/>
              <a:buNone/>
              <a:defRPr/>
            </a:pPr>
            <a:endParaRPr lang="en-US" sz="1800" b="1" dirty="0">
              <a:latin typeface="Times New Roman" pitchFamily="18" charset="0"/>
              <a:cs typeface="Times New Roman" pitchFamily="18" charset="0"/>
            </a:endParaRPr>
          </a:p>
          <a:p>
            <a:pPr marL="0" indent="0">
              <a:buFont typeface="Arial" charset="0"/>
              <a:buNone/>
              <a:defRPr/>
            </a:pPr>
            <a:endParaRPr lang="en-US" sz="2200" b="1" dirty="0">
              <a:latin typeface="Cambria" pitchFamily="18" charset="0"/>
              <a:cs typeface="Times New Roman" pitchFamily="18" charset="0"/>
            </a:endParaRPr>
          </a:p>
          <a:p>
            <a:pPr marL="0" indent="0">
              <a:buFont typeface="Arial" charset="0"/>
              <a:buNone/>
              <a:defRPr/>
            </a:pPr>
            <a:r>
              <a:rPr lang="en-US" sz="2200" b="1" dirty="0">
                <a:latin typeface="Cambria" pitchFamily="18" charset="0"/>
                <a:cs typeface="Times New Roman" pitchFamily="18" charset="0"/>
              </a:rPr>
              <a:t> Figure 5: Bright spot not clearly identified                              Figure 6: Bright spot identified on </a:t>
            </a:r>
          </a:p>
          <a:p>
            <a:pPr marL="0" indent="0">
              <a:buFont typeface="Arial" charset="0"/>
              <a:buNone/>
              <a:defRPr/>
            </a:pPr>
            <a:r>
              <a:rPr lang="en-US" sz="2200" b="1" dirty="0">
                <a:latin typeface="Cambria" pitchFamily="18" charset="0"/>
                <a:cs typeface="Times New Roman" pitchFamily="18" charset="0"/>
              </a:rPr>
              <a:t> on original seismic time slice 1004.                                         envelope seismic attribute time slice 1004.</a:t>
            </a:r>
          </a:p>
          <a:p>
            <a:pPr marL="0" indent="0">
              <a:buFont typeface="Arial" charset="0"/>
              <a:buNone/>
              <a:defRPr/>
            </a:pPr>
            <a:endParaRPr lang="en-US" sz="1800" b="1" dirty="0">
              <a:latin typeface="Cambria" pitchFamily="18" charset="0"/>
              <a:cs typeface="Times New Roman" pitchFamily="18" charset="0"/>
            </a:endParaRPr>
          </a:p>
          <a:p>
            <a:pPr marL="0" indent="0">
              <a:buFont typeface="Arial" charset="0"/>
              <a:buNone/>
              <a:defRPr/>
            </a:pPr>
            <a:r>
              <a:rPr lang="en-US" sz="1800" b="1" dirty="0">
                <a:latin typeface="Times New Roman" pitchFamily="18" charset="0"/>
                <a:cs typeface="Times New Roman" pitchFamily="18" charset="0"/>
              </a:rPr>
              <a:t>      </a:t>
            </a:r>
          </a:p>
        </p:txBody>
      </p:sp>
      <p:pic>
        <p:nvPicPr>
          <p:cNvPr id="307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484314"/>
            <a:ext cx="4237037" cy="4248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8038" y="1484313"/>
            <a:ext cx="4202434" cy="4392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a:p>
        </p:txBody>
      </p:sp>
      <p:sp>
        <p:nvSpPr>
          <p:cNvPr id="4" name="Date Placeholder 3"/>
          <p:cNvSpPr>
            <a:spLocks noGrp="1"/>
          </p:cNvSpPr>
          <p:nvPr>
            <p:ph type="dt" sz="half" idx="10"/>
          </p:nvPr>
        </p:nvSpPr>
        <p:spPr/>
        <p:txBody>
          <a:bodyPr/>
          <a:lstStyle/>
          <a:p>
            <a:fld id="{69F9990B-1C8A-4D1D-AC6B-BCE716E88AF8}" type="datetime1">
              <a:rPr lang="en-US" smtClean="0"/>
              <a:t>20-Feb-25</a:t>
            </a:fld>
            <a:endParaRPr lang="en-US"/>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957238324"/>
      </p:ext>
    </p:extLst>
  </p:cSld>
  <p:clrMapOvr>
    <a:masterClrMapping/>
  </p:clrMapOvr>
  <mc:AlternateContent xmlns:mc="http://schemas.openxmlformats.org/markup-compatibility/2006" xmlns:p14="http://schemas.microsoft.com/office/powerpoint/2010/main">
    <mc:Choice Requires="p14">
      <p:transition spd="slow" p14:dur="2000" advTm="20041"/>
    </mc:Choice>
    <mc:Fallback xmlns="">
      <p:transition spd="slow" advTm="20041"/>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85750" y="203200"/>
            <a:ext cx="8572500" cy="582613"/>
          </a:xfrm>
        </p:spPr>
        <p:txBody>
          <a:bodyPr>
            <a:normAutofit fontScale="90000"/>
          </a:bodyPr>
          <a:lstStyle/>
          <a:p>
            <a:pPr eaLnBrk="1" hangingPunct="1"/>
            <a:r>
              <a:rPr lang="en-GB" sz="3600" b="1" u="sng" dirty="0">
                <a:latin typeface="Cambria" pitchFamily="18" charset="0"/>
                <a:cs typeface="Times New Roman" pitchFamily="18" charset="0"/>
              </a:rPr>
              <a:t>Presentation of Results and Discussion</a:t>
            </a:r>
          </a:p>
        </p:txBody>
      </p:sp>
      <p:sp>
        <p:nvSpPr>
          <p:cNvPr id="23555" name="Content Placeholder 2"/>
          <p:cNvSpPr>
            <a:spLocks noGrp="1"/>
          </p:cNvSpPr>
          <p:nvPr>
            <p:ph idx="1"/>
          </p:nvPr>
        </p:nvSpPr>
        <p:spPr>
          <a:xfrm>
            <a:off x="142875" y="858838"/>
            <a:ext cx="8786813" cy="5810250"/>
          </a:xfrm>
        </p:spPr>
        <p:txBody>
          <a:bodyPr>
            <a:normAutofit fontScale="70000" lnSpcReduction="20000"/>
          </a:bodyPr>
          <a:lstStyle/>
          <a:p>
            <a:pPr marL="0" indent="0" algn="ctr">
              <a:buFont typeface="Arial" charset="0"/>
              <a:buNone/>
              <a:defRPr/>
            </a:pPr>
            <a:r>
              <a:rPr lang="en-US" sz="3400" b="1" u="sng" dirty="0">
                <a:solidFill>
                  <a:srgbClr val="FF0000"/>
                </a:solidFill>
                <a:latin typeface="Cambria" pitchFamily="18" charset="0"/>
                <a:cs typeface="Times New Roman" pitchFamily="18" charset="0"/>
              </a:rPr>
              <a:t>Identification of Bright Spots</a:t>
            </a:r>
            <a:endParaRPr lang="en-US" sz="3400" u="sng" dirty="0">
              <a:solidFill>
                <a:srgbClr val="FF0000"/>
              </a:solidFill>
              <a:latin typeface="Cambria" pitchFamily="18" charset="0"/>
              <a:cs typeface="Times New Roman" pitchFamily="18" charset="0"/>
            </a:endParaRPr>
          </a:p>
          <a:p>
            <a:pPr marL="0" indent="0">
              <a:buFont typeface="Arial" charset="0"/>
              <a:buNone/>
              <a:defRPr/>
            </a:pPr>
            <a:endParaRPr lang="en-US" sz="2800" dirty="0"/>
          </a:p>
          <a:p>
            <a:pPr marL="0" indent="0">
              <a:buFont typeface="Arial" charset="0"/>
              <a:buNone/>
              <a:defRPr/>
            </a:pPr>
            <a:endParaRPr lang="en-US" sz="2800" dirty="0"/>
          </a:p>
          <a:p>
            <a:pPr marL="0" indent="0">
              <a:buFont typeface="Arial" charset="0"/>
              <a:buNone/>
              <a:defRPr/>
            </a:pPr>
            <a:endParaRPr lang="en-US" sz="2800" dirty="0"/>
          </a:p>
          <a:p>
            <a:pPr>
              <a:defRPr/>
            </a:pPr>
            <a:endParaRPr lang="en-US" sz="2800" dirty="0"/>
          </a:p>
          <a:p>
            <a:pPr>
              <a:defRPr/>
            </a:pPr>
            <a:endParaRPr lang="en-US" sz="2800" dirty="0"/>
          </a:p>
          <a:p>
            <a:pPr>
              <a:defRPr/>
            </a:pPr>
            <a:endParaRPr lang="en-US" sz="2800" dirty="0"/>
          </a:p>
          <a:p>
            <a:pPr>
              <a:defRPr/>
            </a:pPr>
            <a:endParaRPr lang="en-US" sz="2800" dirty="0"/>
          </a:p>
          <a:p>
            <a:pPr marL="0" indent="0">
              <a:buFont typeface="Arial" charset="0"/>
              <a:buNone/>
              <a:defRPr/>
            </a:pPr>
            <a:endParaRPr lang="en-US" sz="2800" dirty="0"/>
          </a:p>
          <a:p>
            <a:pPr marL="0" indent="0">
              <a:buFont typeface="Arial" charset="0"/>
              <a:buNone/>
              <a:defRPr/>
            </a:pPr>
            <a:endParaRPr lang="en-US" sz="2800" dirty="0"/>
          </a:p>
          <a:p>
            <a:pPr marL="0" indent="0">
              <a:buFont typeface="Arial" charset="0"/>
              <a:buNone/>
              <a:defRPr/>
            </a:pPr>
            <a:endParaRPr lang="en-US" sz="1800" b="1" dirty="0">
              <a:latin typeface="Times New Roman" pitchFamily="18" charset="0"/>
              <a:cs typeface="Times New Roman" pitchFamily="18" charset="0"/>
            </a:endParaRPr>
          </a:p>
          <a:p>
            <a:pPr marL="0" indent="0">
              <a:buFont typeface="Arial" charset="0"/>
              <a:buNone/>
              <a:defRPr/>
            </a:pPr>
            <a:endParaRPr lang="en-US" sz="1800" b="1" dirty="0">
              <a:latin typeface="Times New Roman" pitchFamily="18" charset="0"/>
              <a:cs typeface="Times New Roman" pitchFamily="18" charset="0"/>
            </a:endParaRPr>
          </a:p>
          <a:p>
            <a:pPr marL="0" indent="0">
              <a:buFont typeface="Arial" charset="0"/>
              <a:buNone/>
              <a:defRPr/>
            </a:pPr>
            <a:endParaRPr lang="en-US" sz="1800" b="1" dirty="0">
              <a:latin typeface="Times New Roman" pitchFamily="18" charset="0"/>
              <a:cs typeface="Times New Roman" pitchFamily="18" charset="0"/>
            </a:endParaRPr>
          </a:p>
          <a:p>
            <a:pPr marL="0" indent="0">
              <a:buFont typeface="Arial" charset="0"/>
              <a:buNone/>
              <a:defRPr/>
            </a:pPr>
            <a:endParaRPr lang="en-US" sz="1800" b="1" dirty="0">
              <a:latin typeface="Times New Roman" pitchFamily="18" charset="0"/>
              <a:cs typeface="Times New Roman" pitchFamily="18" charset="0"/>
            </a:endParaRPr>
          </a:p>
          <a:p>
            <a:pPr marL="0" indent="0">
              <a:buFont typeface="Arial" charset="0"/>
              <a:buNone/>
              <a:defRPr/>
            </a:pPr>
            <a:endParaRPr lang="en-US" sz="1800" b="1" dirty="0">
              <a:latin typeface="Times New Roman" pitchFamily="18" charset="0"/>
              <a:cs typeface="Times New Roman" pitchFamily="18" charset="0"/>
            </a:endParaRPr>
          </a:p>
          <a:p>
            <a:pPr marL="0" indent="0">
              <a:buFont typeface="Arial" charset="0"/>
              <a:buNone/>
              <a:defRPr/>
            </a:pPr>
            <a:endParaRPr lang="en-US" sz="1800" b="1" dirty="0">
              <a:latin typeface="Times New Roman" pitchFamily="18" charset="0"/>
              <a:cs typeface="Times New Roman" pitchFamily="18" charset="0"/>
            </a:endParaRPr>
          </a:p>
          <a:p>
            <a:pPr marL="0" indent="0">
              <a:buFont typeface="Arial" charset="0"/>
              <a:buNone/>
              <a:defRPr/>
            </a:pPr>
            <a:endParaRPr lang="en-US" sz="1800" b="1" dirty="0">
              <a:latin typeface="Times New Roman" pitchFamily="18" charset="0"/>
              <a:cs typeface="Times New Roman" pitchFamily="18" charset="0"/>
            </a:endParaRPr>
          </a:p>
          <a:p>
            <a:pPr marL="0" indent="0" algn="ctr">
              <a:buFont typeface="Arial" charset="0"/>
              <a:buNone/>
              <a:defRPr/>
            </a:pPr>
            <a:endParaRPr lang="en-US" sz="1800" b="1" dirty="0">
              <a:latin typeface="Times New Roman" pitchFamily="18" charset="0"/>
              <a:cs typeface="Times New Roman" pitchFamily="18" charset="0"/>
            </a:endParaRPr>
          </a:p>
          <a:p>
            <a:pPr marL="0" indent="0">
              <a:buFont typeface="Arial" charset="0"/>
              <a:buNone/>
              <a:defRPr/>
            </a:pPr>
            <a:r>
              <a:rPr lang="en-US" sz="2200" b="1" dirty="0">
                <a:latin typeface="Cambria" pitchFamily="18" charset="0"/>
                <a:cs typeface="Times New Roman" pitchFamily="18" charset="0"/>
              </a:rPr>
              <a:t>Figure 7: Bright spot not clearly identified                   Figure 8: Bright spot identified on envelope </a:t>
            </a:r>
          </a:p>
          <a:p>
            <a:pPr marL="0" indent="0">
              <a:buFont typeface="Arial" charset="0"/>
              <a:buNone/>
              <a:defRPr/>
            </a:pPr>
            <a:r>
              <a:rPr lang="en-US" sz="2200" b="1" dirty="0">
                <a:latin typeface="Cambria" pitchFamily="18" charset="0"/>
                <a:cs typeface="Times New Roman" pitchFamily="18" charset="0"/>
              </a:rPr>
              <a:t> on original seismic time slice 1404.                                  seismic attribute time slice 1404. </a:t>
            </a:r>
          </a:p>
          <a:p>
            <a:pPr marL="0" indent="0">
              <a:buFont typeface="Arial" charset="0"/>
              <a:buNone/>
              <a:defRPr/>
            </a:pPr>
            <a:endParaRPr lang="en-US" sz="2200" b="1" dirty="0">
              <a:latin typeface="Cambria" pitchFamily="18" charset="0"/>
              <a:cs typeface="Times New Roman" pitchFamily="18" charset="0"/>
            </a:endParaRPr>
          </a:p>
          <a:p>
            <a:pPr marL="0" indent="0">
              <a:buFont typeface="Arial" charset="0"/>
              <a:buNone/>
              <a:defRPr/>
            </a:pPr>
            <a:r>
              <a:rPr lang="en-US" sz="1800" b="1" dirty="0">
                <a:latin typeface="Times New Roman" pitchFamily="18" charset="0"/>
                <a:cs typeface="Times New Roman" pitchFamily="18" charset="0"/>
              </a:rPr>
              <a:t>      </a:t>
            </a:r>
          </a:p>
        </p:txBody>
      </p:sp>
      <p:pic>
        <p:nvPicPr>
          <p:cNvPr id="31748"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341439"/>
            <a:ext cx="4248150" cy="410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538" y="1341439"/>
            <a:ext cx="4465637" cy="4103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a:p>
        </p:txBody>
      </p:sp>
      <p:sp>
        <p:nvSpPr>
          <p:cNvPr id="4" name="Date Placeholder 3"/>
          <p:cNvSpPr>
            <a:spLocks noGrp="1"/>
          </p:cNvSpPr>
          <p:nvPr>
            <p:ph type="dt" sz="half" idx="10"/>
          </p:nvPr>
        </p:nvSpPr>
        <p:spPr/>
        <p:txBody>
          <a:bodyPr/>
          <a:lstStyle/>
          <a:p>
            <a:fld id="{CB658726-F274-4518-A170-D6DFCBF3E49F}" type="datetime1">
              <a:rPr lang="en-US" smtClean="0"/>
              <a:t>20-Feb-25</a:t>
            </a:fld>
            <a:endParaRPr lang="en-US"/>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231957266"/>
      </p:ext>
    </p:extLst>
  </p:cSld>
  <p:clrMapOvr>
    <a:masterClrMapping/>
  </p:clrMapOvr>
  <mc:AlternateContent xmlns:mc="http://schemas.openxmlformats.org/markup-compatibility/2006" xmlns:p14="http://schemas.microsoft.com/office/powerpoint/2010/main">
    <mc:Choice Requires="p14">
      <p:transition spd="slow" p14:dur="2000" advTm="15432"/>
    </mc:Choice>
    <mc:Fallback xmlns="">
      <p:transition spd="slow" advTm="15432"/>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85750" y="203200"/>
            <a:ext cx="8572500" cy="582613"/>
          </a:xfrm>
        </p:spPr>
        <p:txBody>
          <a:bodyPr>
            <a:normAutofit fontScale="90000"/>
          </a:bodyPr>
          <a:lstStyle/>
          <a:p>
            <a:pPr eaLnBrk="1" hangingPunct="1"/>
            <a:r>
              <a:rPr lang="en-GB" sz="3600" b="1" u="sng">
                <a:latin typeface="Times New Roman" pitchFamily="18" charset="0"/>
                <a:cs typeface="Times New Roman" pitchFamily="18" charset="0"/>
              </a:rPr>
              <a:t>Presentation of Results and Discussion</a:t>
            </a:r>
          </a:p>
        </p:txBody>
      </p:sp>
      <p:sp>
        <p:nvSpPr>
          <p:cNvPr id="23555" name="Content Placeholder 2"/>
          <p:cNvSpPr>
            <a:spLocks noGrp="1"/>
          </p:cNvSpPr>
          <p:nvPr>
            <p:ph idx="1"/>
          </p:nvPr>
        </p:nvSpPr>
        <p:spPr>
          <a:xfrm>
            <a:off x="142875" y="836712"/>
            <a:ext cx="8786813" cy="5810250"/>
          </a:xfrm>
        </p:spPr>
        <p:txBody>
          <a:bodyPr>
            <a:normAutofit fontScale="92500" lnSpcReduction="10000"/>
          </a:bodyPr>
          <a:lstStyle/>
          <a:p>
            <a:pPr marL="0" indent="0" algn="ctr">
              <a:buFont typeface="Arial" charset="0"/>
              <a:buNone/>
              <a:defRPr/>
            </a:pPr>
            <a:r>
              <a:rPr lang="en-US" sz="2800" b="1" u="sng" dirty="0">
                <a:solidFill>
                  <a:srgbClr val="FF0000"/>
                </a:solidFill>
                <a:latin typeface="Times New Roman" pitchFamily="18" charset="0"/>
                <a:cs typeface="Times New Roman" pitchFamily="18" charset="0"/>
              </a:rPr>
              <a:t>Identification of Bright Spots</a:t>
            </a:r>
            <a:endParaRPr lang="en-US" sz="2800" u="sng" dirty="0">
              <a:solidFill>
                <a:srgbClr val="FF0000"/>
              </a:solidFill>
              <a:latin typeface="Times New Roman" pitchFamily="18" charset="0"/>
              <a:cs typeface="Times New Roman" pitchFamily="18" charset="0"/>
            </a:endParaRPr>
          </a:p>
          <a:p>
            <a:pPr marL="0" indent="0">
              <a:buFont typeface="Arial" charset="0"/>
              <a:buNone/>
              <a:defRPr/>
            </a:pPr>
            <a:endParaRPr lang="en-US" sz="2800" dirty="0"/>
          </a:p>
          <a:p>
            <a:pPr>
              <a:defRPr/>
            </a:pPr>
            <a:endParaRPr lang="en-US" sz="2800" dirty="0"/>
          </a:p>
          <a:p>
            <a:pPr>
              <a:defRPr/>
            </a:pPr>
            <a:endParaRPr lang="en-US" sz="2800" dirty="0"/>
          </a:p>
          <a:p>
            <a:pPr>
              <a:defRPr/>
            </a:pPr>
            <a:endParaRPr lang="en-US" sz="2800" dirty="0"/>
          </a:p>
          <a:p>
            <a:pPr>
              <a:defRPr/>
            </a:pPr>
            <a:endParaRPr lang="en-US" sz="2800" dirty="0"/>
          </a:p>
          <a:p>
            <a:pPr marL="0" indent="0">
              <a:buFont typeface="Arial" charset="0"/>
              <a:buNone/>
              <a:defRPr/>
            </a:pPr>
            <a:endParaRPr lang="en-US" sz="2800" dirty="0"/>
          </a:p>
          <a:p>
            <a:pPr marL="0" indent="0">
              <a:buFont typeface="Arial" charset="0"/>
              <a:buNone/>
              <a:defRPr/>
            </a:pPr>
            <a:endParaRPr lang="en-US" sz="2800" dirty="0"/>
          </a:p>
          <a:p>
            <a:pPr marL="0" indent="0">
              <a:buFont typeface="Arial" charset="0"/>
              <a:buNone/>
              <a:defRPr/>
            </a:pPr>
            <a:endParaRPr lang="en-US" sz="1800" b="1" dirty="0">
              <a:latin typeface="Times New Roman" pitchFamily="18" charset="0"/>
              <a:cs typeface="Times New Roman" pitchFamily="18" charset="0"/>
            </a:endParaRPr>
          </a:p>
          <a:p>
            <a:pPr marL="0" indent="0">
              <a:buFont typeface="Arial" charset="0"/>
              <a:buNone/>
              <a:defRPr/>
            </a:pPr>
            <a:endParaRPr lang="en-US" sz="1800" b="1" dirty="0">
              <a:latin typeface="Times New Roman" pitchFamily="18" charset="0"/>
              <a:cs typeface="Times New Roman" pitchFamily="18" charset="0"/>
            </a:endParaRPr>
          </a:p>
          <a:p>
            <a:pPr marL="0" indent="0">
              <a:buFont typeface="Arial" charset="0"/>
              <a:buNone/>
              <a:defRPr/>
            </a:pPr>
            <a:endParaRPr lang="en-US" sz="1800" b="1" dirty="0">
              <a:latin typeface="Times New Roman" pitchFamily="18" charset="0"/>
              <a:cs typeface="Times New Roman" pitchFamily="18" charset="0"/>
            </a:endParaRPr>
          </a:p>
          <a:p>
            <a:pPr marL="0" indent="0" algn="ctr">
              <a:buFont typeface="Arial" charset="0"/>
              <a:buNone/>
              <a:defRPr/>
            </a:pPr>
            <a:endParaRPr lang="en-US" sz="1800" b="1" dirty="0">
              <a:latin typeface="Times New Roman" pitchFamily="18" charset="0"/>
              <a:cs typeface="Times New Roman" pitchFamily="18" charset="0"/>
            </a:endParaRPr>
          </a:p>
          <a:p>
            <a:pPr marL="0" indent="0">
              <a:buFont typeface="Arial" charset="0"/>
              <a:buNone/>
              <a:defRPr/>
            </a:pPr>
            <a:r>
              <a:rPr lang="en-US" sz="1800" b="1" dirty="0">
                <a:latin typeface="Times New Roman" pitchFamily="18" charset="0"/>
                <a:cs typeface="Times New Roman" pitchFamily="18" charset="0"/>
              </a:rPr>
              <a:t>Figure 9: Bright spot not clearly identified              Figure 10: Bright spot identified on </a:t>
            </a:r>
          </a:p>
          <a:p>
            <a:pPr marL="0" indent="0">
              <a:buFont typeface="Arial" charset="0"/>
              <a:buNone/>
              <a:defRPr/>
            </a:pPr>
            <a:r>
              <a:rPr lang="en-US" sz="1800" b="1" dirty="0">
                <a:latin typeface="Times New Roman" pitchFamily="18" charset="0"/>
                <a:cs typeface="Times New Roman" pitchFamily="18" charset="0"/>
              </a:rPr>
              <a:t> on original seismic time slice 1800.                          envelope seismic attribute time slice 1800. </a:t>
            </a:r>
          </a:p>
          <a:p>
            <a:pPr marL="0" indent="0">
              <a:buFont typeface="Arial" charset="0"/>
              <a:buNone/>
              <a:defRPr/>
            </a:pPr>
            <a:endParaRPr lang="en-US" sz="1800" b="1" dirty="0">
              <a:latin typeface="Times New Roman" pitchFamily="18" charset="0"/>
              <a:cs typeface="Times New Roman" pitchFamily="18" charset="0"/>
            </a:endParaRPr>
          </a:p>
          <a:p>
            <a:pPr marL="0" indent="0">
              <a:buFont typeface="Arial" charset="0"/>
              <a:buNone/>
              <a:defRPr/>
            </a:pPr>
            <a:r>
              <a:rPr lang="en-US" sz="1800" b="1" dirty="0">
                <a:latin typeface="Times New Roman" pitchFamily="18" charset="0"/>
                <a:cs typeface="Times New Roman" pitchFamily="18" charset="0"/>
              </a:rPr>
              <a:t>      </a:t>
            </a:r>
          </a:p>
        </p:txBody>
      </p:sp>
      <p:pic>
        <p:nvPicPr>
          <p:cNvPr id="32772"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 y="1340768"/>
            <a:ext cx="4329113" cy="401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1340768"/>
            <a:ext cx="4249042" cy="4032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a:p>
        </p:txBody>
      </p:sp>
      <p:sp>
        <p:nvSpPr>
          <p:cNvPr id="4" name="Date Placeholder 3"/>
          <p:cNvSpPr>
            <a:spLocks noGrp="1"/>
          </p:cNvSpPr>
          <p:nvPr>
            <p:ph type="dt" sz="half" idx="10"/>
          </p:nvPr>
        </p:nvSpPr>
        <p:spPr/>
        <p:txBody>
          <a:bodyPr/>
          <a:lstStyle/>
          <a:p>
            <a:fld id="{35B511CA-92FF-41B9-8025-1564C3C74B95}" type="datetime1">
              <a:rPr lang="en-US" smtClean="0"/>
              <a:t>20-Feb-25</a:t>
            </a:fld>
            <a:endParaRPr lang="en-US"/>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02605050"/>
      </p:ext>
    </p:extLst>
  </p:cSld>
  <p:clrMapOvr>
    <a:masterClrMapping/>
  </p:clrMapOvr>
  <mc:AlternateContent xmlns:mc="http://schemas.openxmlformats.org/markup-compatibility/2006" xmlns:p14="http://schemas.microsoft.com/office/powerpoint/2010/main">
    <mc:Choice Requires="p14">
      <p:transition spd="slow" p14:dur="2000" advTm="13905"/>
    </mc:Choice>
    <mc:Fallback xmlns="">
      <p:transition spd="slow" advTm="13905"/>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85750" y="182092"/>
            <a:ext cx="8572500" cy="582612"/>
          </a:xfrm>
        </p:spPr>
        <p:txBody>
          <a:bodyPr>
            <a:normAutofit fontScale="90000"/>
          </a:bodyPr>
          <a:lstStyle/>
          <a:p>
            <a:pPr eaLnBrk="1" hangingPunct="1"/>
            <a:r>
              <a:rPr lang="en-GB" sz="3600" b="1" u="sng" dirty="0">
                <a:latin typeface="Cambria" pitchFamily="18" charset="0"/>
                <a:cs typeface="Times New Roman" pitchFamily="18" charset="0"/>
              </a:rPr>
              <a:t>Presentation of Results and Discussion</a:t>
            </a:r>
          </a:p>
        </p:txBody>
      </p:sp>
      <p:sp>
        <p:nvSpPr>
          <p:cNvPr id="40963" name="Content Placeholder 2"/>
          <p:cNvSpPr>
            <a:spLocks noGrp="1"/>
          </p:cNvSpPr>
          <p:nvPr>
            <p:ph idx="1"/>
          </p:nvPr>
        </p:nvSpPr>
        <p:spPr>
          <a:xfrm>
            <a:off x="142875" y="764753"/>
            <a:ext cx="8786813" cy="5616575"/>
          </a:xfrm>
        </p:spPr>
        <p:txBody>
          <a:bodyPr>
            <a:normAutofit fontScale="92500" lnSpcReduction="10000"/>
          </a:bodyPr>
          <a:lstStyle/>
          <a:p>
            <a:pPr marL="0" indent="0" algn="ctr">
              <a:buFont typeface="Arial" charset="0"/>
              <a:buNone/>
            </a:pPr>
            <a:r>
              <a:rPr lang="en-US" sz="2400" b="1" u="sng" dirty="0">
                <a:solidFill>
                  <a:srgbClr val="FF0000"/>
                </a:solidFill>
                <a:latin typeface="Cambria" pitchFamily="18" charset="0"/>
                <a:cs typeface="Times New Roman" pitchFamily="18" charset="0"/>
              </a:rPr>
              <a:t>Identification of Porous Media  </a:t>
            </a:r>
          </a:p>
          <a:p>
            <a:pPr marL="0" indent="0" algn="ctr">
              <a:buNone/>
            </a:pPr>
            <a:r>
              <a:rPr lang="en-US" sz="2000" b="1" dirty="0">
                <a:latin typeface="Cambria" pitchFamily="18" charset="0"/>
                <a:cs typeface="Times New Roman" pitchFamily="18" charset="0"/>
              </a:rPr>
              <a:t>All the porous media identified were bright spots associated with massive oil and gas accumulations and with very high porosities (Figures 3 - 10).   </a:t>
            </a:r>
          </a:p>
          <a:p>
            <a:pPr marL="0" indent="0" algn="ctr">
              <a:buNone/>
            </a:pPr>
            <a:r>
              <a:rPr lang="en-US" sz="2800" b="1" dirty="0">
                <a:latin typeface="Cambria" pitchFamily="18" charset="0"/>
              </a:rPr>
              <a:t> </a:t>
            </a:r>
            <a:r>
              <a:rPr lang="en-US" sz="2400" b="1" u="sng" dirty="0">
                <a:solidFill>
                  <a:srgbClr val="FF0000"/>
                </a:solidFill>
                <a:latin typeface="Cambria" pitchFamily="18" charset="0"/>
                <a:cs typeface="Times New Roman" pitchFamily="18" charset="0"/>
              </a:rPr>
              <a:t>Comparison of Envelope and its Derivatives </a:t>
            </a:r>
          </a:p>
          <a:p>
            <a:pPr marL="0" indent="0" algn="ctr">
              <a:buNone/>
            </a:pPr>
            <a:endParaRPr lang="en-US" sz="2400" b="1" u="sng" dirty="0">
              <a:solidFill>
                <a:srgbClr val="FF0000"/>
              </a:solidFill>
              <a:latin typeface="Cambria" pitchFamily="18" charset="0"/>
              <a:cs typeface="Times New Roman" pitchFamily="18" charset="0"/>
            </a:endParaRPr>
          </a:p>
          <a:p>
            <a:pPr marL="0" indent="0" algn="ctr">
              <a:buNone/>
            </a:pPr>
            <a:endParaRPr lang="en-US" sz="2400" b="1" u="sng" dirty="0">
              <a:solidFill>
                <a:srgbClr val="FF0000"/>
              </a:solidFill>
              <a:latin typeface="Cambria" pitchFamily="18" charset="0"/>
              <a:cs typeface="Times New Roman" pitchFamily="18" charset="0"/>
            </a:endParaRPr>
          </a:p>
          <a:p>
            <a:pPr marL="0" indent="0" algn="ctr">
              <a:buNone/>
            </a:pPr>
            <a:endParaRPr lang="en-US" sz="2400" b="1" u="sng" dirty="0">
              <a:solidFill>
                <a:srgbClr val="FF0000"/>
              </a:solidFill>
              <a:latin typeface="Cambria" pitchFamily="18" charset="0"/>
              <a:cs typeface="Times New Roman" pitchFamily="18" charset="0"/>
            </a:endParaRPr>
          </a:p>
          <a:p>
            <a:pPr marL="0" indent="0" algn="ctr">
              <a:buNone/>
            </a:pPr>
            <a:endParaRPr lang="en-US" sz="2400" b="1" u="sng" dirty="0">
              <a:solidFill>
                <a:srgbClr val="FF0000"/>
              </a:solidFill>
              <a:latin typeface="Cambria" pitchFamily="18" charset="0"/>
              <a:cs typeface="Times New Roman" pitchFamily="18" charset="0"/>
            </a:endParaRPr>
          </a:p>
          <a:p>
            <a:pPr marL="0" indent="0" algn="ctr">
              <a:buNone/>
            </a:pPr>
            <a:endParaRPr lang="en-US" sz="2400" b="1" u="sng" dirty="0">
              <a:solidFill>
                <a:srgbClr val="FF0000"/>
              </a:solidFill>
              <a:latin typeface="Cambria" pitchFamily="18" charset="0"/>
              <a:cs typeface="Times New Roman" pitchFamily="18" charset="0"/>
            </a:endParaRPr>
          </a:p>
          <a:p>
            <a:pPr marL="0" indent="0" algn="ctr">
              <a:buNone/>
            </a:pPr>
            <a:endParaRPr lang="en-US" sz="2400" b="1" u="sng" dirty="0">
              <a:solidFill>
                <a:srgbClr val="FF0000"/>
              </a:solidFill>
              <a:latin typeface="Cambria" pitchFamily="18" charset="0"/>
              <a:cs typeface="Times New Roman" pitchFamily="18" charset="0"/>
            </a:endParaRPr>
          </a:p>
          <a:p>
            <a:pPr marL="0" indent="0" algn="ctr">
              <a:buNone/>
            </a:pPr>
            <a:endParaRPr lang="en-US" sz="2400" b="1" u="sng" dirty="0">
              <a:solidFill>
                <a:srgbClr val="FF0000"/>
              </a:solidFill>
              <a:latin typeface="Cambria" pitchFamily="18" charset="0"/>
              <a:cs typeface="Times New Roman" pitchFamily="18" charset="0"/>
            </a:endParaRPr>
          </a:p>
          <a:p>
            <a:pPr marL="0" indent="0" algn="ctr">
              <a:buNone/>
            </a:pPr>
            <a:endParaRPr lang="en-US" sz="2400" b="1" u="sng" dirty="0">
              <a:solidFill>
                <a:srgbClr val="FF0000"/>
              </a:solidFill>
              <a:latin typeface="Cambria" pitchFamily="18" charset="0"/>
              <a:cs typeface="Times New Roman" pitchFamily="18" charset="0"/>
            </a:endParaRPr>
          </a:p>
          <a:p>
            <a:pPr marL="0" indent="0" algn="ctr">
              <a:buNone/>
            </a:pPr>
            <a:endParaRPr lang="en-US" sz="1900" b="1" dirty="0">
              <a:latin typeface="Cambria" pitchFamily="18" charset="0"/>
              <a:cs typeface="Times New Roman" pitchFamily="18" charset="0"/>
            </a:endParaRPr>
          </a:p>
          <a:p>
            <a:pPr marL="0" indent="0" algn="ctr">
              <a:buNone/>
            </a:pPr>
            <a:r>
              <a:rPr lang="en-US" sz="1900" b="1" dirty="0">
                <a:latin typeface="Cambria" pitchFamily="18" charset="0"/>
                <a:cs typeface="Times New Roman" pitchFamily="18" charset="0"/>
              </a:rPr>
              <a:t>Figure 11: Seismic time slice -960 </a:t>
            </a:r>
            <a:r>
              <a:rPr lang="en-US" sz="1900" b="1" dirty="0" err="1">
                <a:latin typeface="Cambria" pitchFamily="18" charset="0"/>
                <a:cs typeface="Times New Roman" pitchFamily="18" charset="0"/>
              </a:rPr>
              <a:t>ms</a:t>
            </a:r>
            <a:r>
              <a:rPr lang="en-US" sz="1900" b="1" dirty="0">
                <a:latin typeface="Cambria" pitchFamily="18" charset="0"/>
                <a:cs typeface="Times New Roman" pitchFamily="18" charset="0"/>
              </a:rPr>
              <a:t> showing identified bright spot on a) Seismic data, b) Envelope attribute, c)First envelope derivative, d) Second envelope derivative.</a:t>
            </a:r>
          </a:p>
          <a:p>
            <a:pPr marL="0" indent="0" algn="ctr">
              <a:buNone/>
            </a:pPr>
            <a:endParaRPr lang="en-US" sz="2400" b="1" u="sng" dirty="0">
              <a:solidFill>
                <a:srgbClr val="FF0000"/>
              </a:solidFill>
              <a:latin typeface="Cambria" pitchFamily="18" charset="0"/>
              <a:cs typeface="Times New Roman" pitchFamily="18" charset="0"/>
            </a:endParaRPr>
          </a:p>
          <a:p>
            <a:pPr marL="0" indent="0" algn="ctr">
              <a:buFont typeface="Arial" charset="0"/>
              <a:buNone/>
            </a:pPr>
            <a:endParaRPr lang="en-US" sz="2800" u="sng" dirty="0">
              <a:solidFill>
                <a:srgbClr val="FF0000"/>
              </a:solidFill>
              <a:latin typeface="Times New Roman" pitchFamily="18" charset="0"/>
              <a:cs typeface="Times New Roman" pitchFamily="18" charset="0"/>
            </a:endParaRPr>
          </a:p>
          <a:p>
            <a:pPr marL="0" indent="0">
              <a:buFont typeface="Arial" charset="0"/>
              <a:buNone/>
            </a:pPr>
            <a:endParaRPr lang="en-US" sz="2800" dirty="0"/>
          </a:p>
          <a:p>
            <a:pPr marL="0" indent="0">
              <a:buFont typeface="Arial" charset="0"/>
              <a:buNone/>
            </a:pPr>
            <a:endParaRPr lang="en-US" sz="1800" b="1" dirty="0">
              <a:latin typeface="Times New Roman" pitchFamily="18" charset="0"/>
              <a:cs typeface="Times New Roman" pitchFamily="18" charset="0"/>
            </a:endParaRPr>
          </a:p>
          <a:p>
            <a:pPr marL="0" indent="0">
              <a:buFont typeface="Arial" charset="0"/>
              <a:buNone/>
            </a:pPr>
            <a:endParaRPr lang="en-US" sz="1800" b="1" dirty="0">
              <a:latin typeface="Times New Roman" pitchFamily="18" charset="0"/>
              <a:cs typeface="Times New Roman" pitchFamily="18" charset="0"/>
            </a:endParaRPr>
          </a:p>
          <a:p>
            <a:pPr marL="0" indent="0" algn="ctr">
              <a:buFont typeface="Arial" charset="0"/>
              <a:buNone/>
            </a:pPr>
            <a:endParaRPr lang="en-US" sz="1800" b="1" dirty="0">
              <a:latin typeface="Times New Roman" pitchFamily="18" charset="0"/>
              <a:cs typeface="Times New Roman" pitchFamily="18" charset="0"/>
            </a:endParaRPr>
          </a:p>
          <a:p>
            <a:pPr marL="0" indent="0">
              <a:buFont typeface="Arial" charset="0"/>
              <a:buNone/>
            </a:pPr>
            <a:endParaRPr lang="en-US" sz="1800" b="1" dirty="0">
              <a:latin typeface="Times New Roman" pitchFamily="18" charset="0"/>
              <a:cs typeface="Times New Roman" pitchFamily="18" charset="0"/>
            </a:endParaRPr>
          </a:p>
        </p:txBody>
      </p:sp>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14" r="2098"/>
          <a:stretch/>
        </p:blipFill>
        <p:spPr bwMode="auto">
          <a:xfrm>
            <a:off x="384049" y="2132856"/>
            <a:ext cx="8449056" cy="3283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a:p>
        </p:txBody>
      </p:sp>
      <p:sp>
        <p:nvSpPr>
          <p:cNvPr id="5" name="Date Placeholder 4"/>
          <p:cNvSpPr>
            <a:spLocks noGrp="1"/>
          </p:cNvSpPr>
          <p:nvPr>
            <p:ph type="dt" sz="half" idx="10"/>
          </p:nvPr>
        </p:nvSpPr>
        <p:spPr/>
        <p:txBody>
          <a:bodyPr/>
          <a:lstStyle/>
          <a:p>
            <a:fld id="{FAC8C1BA-CC86-44B5-856B-9E6234D44573}" type="datetime1">
              <a:rPr lang="en-US" smtClean="0"/>
              <a:t>20-Feb-25</a:t>
            </a:fld>
            <a:endParaRPr lang="en-US"/>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52769235"/>
      </p:ext>
    </p:extLst>
  </p:cSld>
  <p:clrMapOvr>
    <a:masterClrMapping/>
  </p:clrMapOvr>
  <mc:AlternateContent xmlns:mc="http://schemas.openxmlformats.org/markup-compatibility/2006" xmlns:p14="http://schemas.microsoft.com/office/powerpoint/2010/main">
    <mc:Choice Requires="p14">
      <p:transition spd="slow" p14:dur="2000" advTm="29465"/>
    </mc:Choice>
    <mc:Fallback xmlns="">
      <p:transition spd="slow" advTm="29465"/>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85750" y="109538"/>
            <a:ext cx="8572500" cy="582612"/>
          </a:xfrm>
        </p:spPr>
        <p:txBody>
          <a:bodyPr>
            <a:normAutofit/>
          </a:bodyPr>
          <a:lstStyle/>
          <a:p>
            <a:pPr eaLnBrk="1" hangingPunct="1"/>
            <a:r>
              <a:rPr lang="en-GB" sz="3200" b="1" u="sng" dirty="0">
                <a:latin typeface="Cambria" pitchFamily="18" charset="0"/>
                <a:cs typeface="Times New Roman" pitchFamily="18" charset="0"/>
              </a:rPr>
              <a:t>Presentation of Results and Discussion</a:t>
            </a:r>
          </a:p>
        </p:txBody>
      </p:sp>
      <p:sp>
        <p:nvSpPr>
          <p:cNvPr id="45059" name="Content Placeholder 2"/>
          <p:cNvSpPr>
            <a:spLocks noGrp="1"/>
          </p:cNvSpPr>
          <p:nvPr>
            <p:ph idx="1"/>
          </p:nvPr>
        </p:nvSpPr>
        <p:spPr>
          <a:xfrm>
            <a:off x="142875" y="692150"/>
            <a:ext cx="8786813" cy="5616575"/>
          </a:xfrm>
        </p:spPr>
        <p:txBody>
          <a:bodyPr>
            <a:normAutofit lnSpcReduction="10000"/>
          </a:bodyPr>
          <a:lstStyle/>
          <a:p>
            <a:pPr marL="0" indent="0" algn="ctr">
              <a:buFont typeface="Arial" charset="0"/>
              <a:buNone/>
            </a:pPr>
            <a:r>
              <a:rPr lang="en-US" sz="2800" b="1" dirty="0"/>
              <a:t> </a:t>
            </a:r>
            <a:r>
              <a:rPr lang="en-US" sz="2400" b="1" u="sng" dirty="0">
                <a:solidFill>
                  <a:srgbClr val="FF0000"/>
                </a:solidFill>
                <a:latin typeface="Cambria" pitchFamily="18" charset="0"/>
                <a:cs typeface="Times New Roman" pitchFamily="18" charset="0"/>
              </a:rPr>
              <a:t>Comparison of Envelope and its Derivatives </a:t>
            </a:r>
          </a:p>
          <a:p>
            <a:pPr marL="0" indent="0">
              <a:buFont typeface="Arial" charset="0"/>
              <a:buNone/>
            </a:pPr>
            <a:endParaRPr lang="en-US" sz="2800" dirty="0"/>
          </a:p>
          <a:p>
            <a:pPr marL="0" indent="0">
              <a:buFont typeface="Arial" charset="0"/>
              <a:buNone/>
            </a:pPr>
            <a:endParaRPr lang="en-US" sz="2800" dirty="0"/>
          </a:p>
          <a:p>
            <a:pPr marL="0" indent="0">
              <a:buFont typeface="Arial" charset="0"/>
              <a:buNone/>
            </a:pPr>
            <a:endParaRPr lang="en-US" sz="1800" b="1" dirty="0">
              <a:latin typeface="Times New Roman" pitchFamily="18" charset="0"/>
              <a:cs typeface="Times New Roman" pitchFamily="18" charset="0"/>
            </a:endParaRPr>
          </a:p>
          <a:p>
            <a:pPr marL="0" indent="0">
              <a:buFont typeface="Arial" charset="0"/>
              <a:buNone/>
            </a:pPr>
            <a:endParaRPr lang="en-US" sz="1800" b="1" dirty="0">
              <a:latin typeface="Times New Roman" pitchFamily="18" charset="0"/>
              <a:cs typeface="Times New Roman" pitchFamily="18" charset="0"/>
            </a:endParaRPr>
          </a:p>
          <a:p>
            <a:pPr marL="0" indent="0" algn="ctr">
              <a:buFont typeface="Arial" charset="0"/>
              <a:buNone/>
            </a:pPr>
            <a:endParaRPr lang="en-US" sz="1800" b="1" dirty="0">
              <a:latin typeface="Times New Roman" pitchFamily="18" charset="0"/>
              <a:cs typeface="Times New Roman" pitchFamily="18" charset="0"/>
            </a:endParaRPr>
          </a:p>
          <a:p>
            <a:pPr marL="0" indent="0">
              <a:buFont typeface="Arial" charset="0"/>
              <a:buNone/>
            </a:pPr>
            <a:endParaRPr lang="en-US" sz="1800" b="1" dirty="0">
              <a:latin typeface="Times New Roman" pitchFamily="18" charset="0"/>
              <a:cs typeface="Times New Roman" pitchFamily="18" charset="0"/>
            </a:endParaRPr>
          </a:p>
          <a:p>
            <a:pPr marL="0" indent="0">
              <a:buFont typeface="Arial" charset="0"/>
              <a:buNone/>
            </a:pPr>
            <a:endParaRPr lang="en-US" sz="1800" b="1" dirty="0">
              <a:latin typeface="Times New Roman" pitchFamily="18" charset="0"/>
              <a:cs typeface="Times New Roman" pitchFamily="18" charset="0"/>
            </a:endParaRPr>
          </a:p>
          <a:p>
            <a:pPr marL="0" indent="0">
              <a:buFont typeface="Arial" charset="0"/>
              <a:buNone/>
            </a:pPr>
            <a:endParaRPr lang="en-US" sz="1800" b="1" dirty="0">
              <a:latin typeface="Times New Roman" pitchFamily="18" charset="0"/>
              <a:cs typeface="Times New Roman" pitchFamily="18" charset="0"/>
            </a:endParaRPr>
          </a:p>
          <a:p>
            <a:pPr marL="0" indent="0">
              <a:buFont typeface="Arial" charset="0"/>
              <a:buNone/>
            </a:pPr>
            <a:endParaRPr lang="en-US" sz="1800" b="1" dirty="0">
              <a:latin typeface="Times New Roman" pitchFamily="18" charset="0"/>
              <a:cs typeface="Times New Roman" pitchFamily="18" charset="0"/>
            </a:endParaRPr>
          </a:p>
          <a:p>
            <a:pPr marL="0" indent="0">
              <a:buFont typeface="Arial" charset="0"/>
              <a:buNone/>
            </a:pPr>
            <a:endParaRPr lang="en-US" sz="1800" b="1" dirty="0">
              <a:latin typeface="Times New Roman" pitchFamily="18" charset="0"/>
              <a:cs typeface="Times New Roman" pitchFamily="18" charset="0"/>
            </a:endParaRPr>
          </a:p>
          <a:p>
            <a:pPr marL="0" indent="0">
              <a:buFont typeface="Arial" charset="0"/>
              <a:buNone/>
            </a:pPr>
            <a:endParaRPr lang="en-US" sz="1600" b="1" dirty="0">
              <a:latin typeface="Times New Roman" pitchFamily="18" charset="0"/>
              <a:cs typeface="Times New Roman" pitchFamily="18" charset="0"/>
            </a:endParaRPr>
          </a:p>
          <a:p>
            <a:pPr marL="0" indent="0" algn="ctr">
              <a:buFont typeface="Arial" charset="0"/>
              <a:buNone/>
            </a:pPr>
            <a:endParaRPr lang="en-US" sz="1600" b="1" dirty="0">
              <a:latin typeface="Times New Roman" pitchFamily="18" charset="0"/>
              <a:cs typeface="Times New Roman" pitchFamily="18" charset="0"/>
            </a:endParaRPr>
          </a:p>
          <a:p>
            <a:pPr marL="0" indent="0" algn="ctr">
              <a:buFont typeface="Arial" charset="0"/>
              <a:buNone/>
            </a:pPr>
            <a:endParaRPr lang="en-US" sz="1600" b="1" dirty="0">
              <a:latin typeface="Times New Roman" pitchFamily="18" charset="0"/>
              <a:cs typeface="Times New Roman" pitchFamily="18" charset="0"/>
            </a:endParaRPr>
          </a:p>
          <a:p>
            <a:pPr marL="0" indent="0" algn="ctr">
              <a:buFont typeface="Arial" charset="0"/>
              <a:buNone/>
            </a:pPr>
            <a:endParaRPr lang="en-US" sz="1600" b="1" dirty="0">
              <a:latin typeface="Times New Roman" pitchFamily="18" charset="0"/>
              <a:cs typeface="Times New Roman" pitchFamily="18" charset="0"/>
            </a:endParaRPr>
          </a:p>
          <a:p>
            <a:pPr marL="0" indent="0" algn="ctr">
              <a:buFont typeface="Arial" charset="0"/>
              <a:buNone/>
            </a:pPr>
            <a:r>
              <a:rPr lang="en-US" sz="1700" b="1" dirty="0">
                <a:latin typeface="Cambria" pitchFamily="18" charset="0"/>
                <a:cs typeface="Times New Roman" pitchFamily="18" charset="0"/>
              </a:rPr>
              <a:t>Figure 12: Seismic time slice -1404 </a:t>
            </a:r>
            <a:r>
              <a:rPr lang="en-US" sz="1700" b="1" dirty="0" err="1">
                <a:latin typeface="Cambria" pitchFamily="18" charset="0"/>
                <a:cs typeface="Times New Roman" pitchFamily="18" charset="0"/>
              </a:rPr>
              <a:t>ms</a:t>
            </a:r>
            <a:r>
              <a:rPr lang="en-US" sz="1700" b="1" dirty="0">
                <a:latin typeface="Cambria" pitchFamily="18" charset="0"/>
                <a:cs typeface="Times New Roman" pitchFamily="18" charset="0"/>
              </a:rPr>
              <a:t> showing identified bright spot on a) Seismic data, b) Envelope attribute, c)First envelope derivative, d) Second envelope derivative.</a:t>
            </a:r>
          </a:p>
        </p:txBody>
      </p:sp>
      <p:pic>
        <p:nvPicPr>
          <p:cNvPr id="4506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177925"/>
            <a:ext cx="8424862" cy="4339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18</a:t>
            </a:fld>
            <a:endParaRPr lang="en-US"/>
          </a:p>
        </p:txBody>
      </p:sp>
      <p:sp>
        <p:nvSpPr>
          <p:cNvPr id="4" name="Date Placeholder 3"/>
          <p:cNvSpPr>
            <a:spLocks noGrp="1"/>
          </p:cNvSpPr>
          <p:nvPr>
            <p:ph type="dt" sz="half" idx="10"/>
          </p:nvPr>
        </p:nvSpPr>
        <p:spPr/>
        <p:txBody>
          <a:bodyPr/>
          <a:lstStyle/>
          <a:p>
            <a:fld id="{3EE6FD68-FDCA-4EA6-AF7F-DE14143EB6D7}" type="datetime1">
              <a:rPr lang="en-US" smtClean="0"/>
              <a:t>20-Feb-25</a:t>
            </a:fld>
            <a:endParaRPr lang="en-US"/>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314202267"/>
      </p:ext>
    </p:extLst>
  </p:cSld>
  <p:clrMapOvr>
    <a:masterClrMapping/>
  </p:clrMapOvr>
  <mc:AlternateContent xmlns:mc="http://schemas.openxmlformats.org/markup-compatibility/2006" xmlns:p14="http://schemas.microsoft.com/office/powerpoint/2010/main">
    <mc:Choice Requires="p14">
      <p:transition spd="slow" p14:dur="2000" advTm="44847"/>
    </mc:Choice>
    <mc:Fallback xmlns="">
      <p:transition spd="slow" advTm="44847"/>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285750" y="203200"/>
            <a:ext cx="8572500" cy="654050"/>
          </a:xfrm>
        </p:spPr>
        <p:txBody>
          <a:bodyPr>
            <a:normAutofit/>
          </a:bodyPr>
          <a:lstStyle/>
          <a:p>
            <a:pPr eaLnBrk="1" hangingPunct="1"/>
            <a:r>
              <a:rPr lang="en-GB" sz="3600" b="1" u="sng" dirty="0">
                <a:latin typeface="Cambria" pitchFamily="18" charset="0"/>
                <a:cs typeface="Times New Roman" pitchFamily="18" charset="0"/>
              </a:rPr>
              <a:t>Summary of Findings</a:t>
            </a:r>
          </a:p>
        </p:txBody>
      </p:sp>
      <p:sp>
        <p:nvSpPr>
          <p:cNvPr id="48131" name="Content Placeholder 17"/>
          <p:cNvSpPr>
            <a:spLocks noGrp="1"/>
          </p:cNvSpPr>
          <p:nvPr>
            <p:ph idx="1"/>
          </p:nvPr>
        </p:nvSpPr>
        <p:spPr>
          <a:xfrm>
            <a:off x="179388" y="857250"/>
            <a:ext cx="8713787" cy="5667375"/>
          </a:xfrm>
        </p:spPr>
        <p:txBody>
          <a:bodyPr>
            <a:normAutofit/>
          </a:bodyPr>
          <a:lstStyle/>
          <a:p>
            <a:pPr algn="ctr">
              <a:buFont typeface="Wingdings" pitchFamily="2" charset="2"/>
              <a:buChar char="Ø"/>
            </a:pPr>
            <a:r>
              <a:rPr lang="en-US" sz="2800" b="1" u="sng" dirty="0">
                <a:solidFill>
                  <a:srgbClr val="FF0000"/>
                </a:solidFill>
                <a:latin typeface="Cambria" pitchFamily="18" charset="0"/>
                <a:cs typeface="Times New Roman" pitchFamily="18" charset="0"/>
              </a:rPr>
              <a:t>What are the key highlights from the study?</a:t>
            </a:r>
            <a:endParaRPr lang="en-US" sz="2800" u="sng" dirty="0">
              <a:latin typeface="Cambria" pitchFamily="18" charset="0"/>
            </a:endParaRPr>
          </a:p>
          <a:p>
            <a:pPr algn="ctr"/>
            <a:r>
              <a:rPr lang="en-US" sz="2800" b="1" dirty="0">
                <a:latin typeface="Cambria" pitchFamily="18" charset="0"/>
                <a:cs typeface="Times New Roman" pitchFamily="18" charset="0"/>
              </a:rPr>
              <a:t>The envelope attribute is an effective tool for detecting porous media (porosity) and bright spots.</a:t>
            </a:r>
          </a:p>
          <a:p>
            <a:pPr algn="ctr"/>
            <a:r>
              <a:rPr lang="en-US" sz="2800" b="1" dirty="0">
                <a:latin typeface="Cambria" pitchFamily="18" charset="0"/>
                <a:cs typeface="Times New Roman" pitchFamily="18" charset="0"/>
              </a:rPr>
              <a:t>The first derivative of the envelope attribute was not good at identifying bright spots along time-slices, but were fairly good for identifying them on inlines. They were not good for picking porous media.</a:t>
            </a:r>
          </a:p>
          <a:p>
            <a:pPr algn="ctr"/>
            <a:r>
              <a:rPr lang="en-US" sz="2800" b="1" dirty="0">
                <a:latin typeface="Cambria" pitchFamily="18" charset="0"/>
                <a:cs typeface="Times New Roman" pitchFamily="18" charset="0"/>
              </a:rPr>
              <a:t>The second derivative of the envelope was not good in resolving porous media and bright spots.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19</a:t>
            </a:fld>
            <a:endParaRPr lang="en-US"/>
          </a:p>
        </p:txBody>
      </p:sp>
      <p:sp>
        <p:nvSpPr>
          <p:cNvPr id="4" name="Date Placeholder 3"/>
          <p:cNvSpPr>
            <a:spLocks noGrp="1"/>
          </p:cNvSpPr>
          <p:nvPr>
            <p:ph type="dt" sz="half" idx="10"/>
          </p:nvPr>
        </p:nvSpPr>
        <p:spPr/>
        <p:txBody>
          <a:bodyPr/>
          <a:lstStyle/>
          <a:p>
            <a:fld id="{D812F566-D546-4C77-B184-F78F1781D210}" type="datetime1">
              <a:rPr lang="en-US" smtClean="0"/>
              <a:t>20-Feb-25</a:t>
            </a:fld>
            <a:endParaRPr lang="en-US"/>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74266594"/>
      </p:ext>
    </p:extLst>
  </p:cSld>
  <p:clrMapOvr>
    <a:masterClrMapping/>
  </p:clrMapOvr>
  <mc:AlternateContent xmlns:mc="http://schemas.openxmlformats.org/markup-compatibility/2006" xmlns:p14="http://schemas.microsoft.com/office/powerpoint/2010/main">
    <mc:Choice Requires="p14">
      <p:transition spd="slow" p14:dur="2000" advTm="27447"/>
    </mc:Choice>
    <mc:Fallback xmlns="">
      <p:transition spd="slow" advTm="27447"/>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85750" y="274638"/>
            <a:ext cx="8572500" cy="868362"/>
          </a:xfrm>
        </p:spPr>
        <p:txBody>
          <a:bodyPr>
            <a:normAutofit/>
          </a:bodyPr>
          <a:lstStyle/>
          <a:p>
            <a:pPr eaLnBrk="1" hangingPunct="1"/>
            <a:r>
              <a:rPr lang="en-GB" sz="3600" b="1" u="sng" dirty="0">
                <a:latin typeface="Cambria" pitchFamily="18" charset="0"/>
                <a:cs typeface="Times New Roman" pitchFamily="18" charset="0"/>
              </a:rPr>
              <a:t>Presentation Outline</a:t>
            </a:r>
          </a:p>
        </p:txBody>
      </p:sp>
      <p:sp>
        <p:nvSpPr>
          <p:cNvPr id="4099" name="Content Placeholder 2"/>
          <p:cNvSpPr>
            <a:spLocks noGrp="1"/>
          </p:cNvSpPr>
          <p:nvPr>
            <p:ph idx="1"/>
          </p:nvPr>
        </p:nvSpPr>
        <p:spPr>
          <a:xfrm>
            <a:off x="357188" y="1071563"/>
            <a:ext cx="8501062" cy="4929187"/>
          </a:xfrm>
        </p:spPr>
        <p:txBody>
          <a:bodyPr>
            <a:normAutofit/>
          </a:bodyPr>
          <a:lstStyle/>
          <a:p>
            <a:pPr eaLnBrk="1" hangingPunct="1">
              <a:buFont typeface="Wingdings" pitchFamily="2" charset="2"/>
              <a:buChar char="Ø"/>
            </a:pPr>
            <a:r>
              <a:rPr lang="en-GB" b="1" dirty="0">
                <a:latin typeface="Cambria" pitchFamily="18" charset="0"/>
                <a:cs typeface="Times New Roman" pitchFamily="18" charset="0"/>
              </a:rPr>
              <a:t>Introduction</a:t>
            </a:r>
          </a:p>
          <a:p>
            <a:pPr eaLnBrk="1" hangingPunct="1">
              <a:buFont typeface="Wingdings" pitchFamily="2" charset="2"/>
              <a:buChar char="Ø"/>
            </a:pPr>
            <a:r>
              <a:rPr lang="en-GB" b="1" dirty="0">
                <a:latin typeface="Cambria" pitchFamily="18" charset="0"/>
                <a:cs typeface="Times New Roman" pitchFamily="18" charset="0"/>
              </a:rPr>
              <a:t>Statement of the Problem</a:t>
            </a:r>
          </a:p>
          <a:p>
            <a:pPr eaLnBrk="1" hangingPunct="1">
              <a:buFont typeface="Wingdings" pitchFamily="2" charset="2"/>
              <a:buChar char="Ø"/>
            </a:pPr>
            <a:r>
              <a:rPr lang="en-GB" b="1" dirty="0">
                <a:latin typeface="Cambria" pitchFamily="18" charset="0"/>
                <a:cs typeface="Times New Roman" pitchFamily="18" charset="0"/>
              </a:rPr>
              <a:t>Aim and Objectives of the Study</a:t>
            </a:r>
          </a:p>
          <a:p>
            <a:pPr eaLnBrk="1" hangingPunct="1">
              <a:buFont typeface="Wingdings" pitchFamily="2" charset="2"/>
              <a:buChar char="Ø"/>
            </a:pPr>
            <a:r>
              <a:rPr lang="en-GB" b="1" dirty="0">
                <a:latin typeface="Cambria" pitchFamily="18" charset="0"/>
                <a:cs typeface="Times New Roman" pitchFamily="18" charset="0"/>
              </a:rPr>
              <a:t>Significance of the Study</a:t>
            </a:r>
          </a:p>
          <a:p>
            <a:pPr eaLnBrk="1" hangingPunct="1">
              <a:buFont typeface="Wingdings" pitchFamily="2" charset="2"/>
              <a:buChar char="Ø"/>
            </a:pPr>
            <a:r>
              <a:rPr lang="en-GB" b="1" dirty="0">
                <a:latin typeface="Cambria" pitchFamily="18" charset="0"/>
                <a:cs typeface="Times New Roman" pitchFamily="18" charset="0"/>
              </a:rPr>
              <a:t>Materials and Methodology</a:t>
            </a:r>
          </a:p>
          <a:p>
            <a:pPr eaLnBrk="1" hangingPunct="1">
              <a:buFont typeface="Wingdings" pitchFamily="2" charset="2"/>
              <a:buChar char="Ø"/>
            </a:pPr>
            <a:r>
              <a:rPr lang="en-GB" b="1" dirty="0">
                <a:latin typeface="Cambria" pitchFamily="18" charset="0"/>
                <a:cs typeface="Times New Roman" pitchFamily="18" charset="0"/>
              </a:rPr>
              <a:t>Presentation of Results and Discussions</a:t>
            </a:r>
          </a:p>
          <a:p>
            <a:pPr eaLnBrk="1" hangingPunct="1">
              <a:buFont typeface="Wingdings" pitchFamily="2" charset="2"/>
              <a:buChar char="Ø"/>
            </a:pPr>
            <a:r>
              <a:rPr lang="en-GB" b="1" dirty="0">
                <a:latin typeface="Cambria" pitchFamily="18" charset="0"/>
                <a:cs typeface="Times New Roman" pitchFamily="18" charset="0"/>
              </a:rPr>
              <a:t>Summary and Conclusion</a:t>
            </a:r>
          </a:p>
          <a:p>
            <a:pPr eaLnBrk="1" hangingPunct="1">
              <a:buFont typeface="Wingdings" pitchFamily="2" charset="2"/>
              <a:buChar char="Ø"/>
            </a:pPr>
            <a:r>
              <a:rPr lang="en-GB" b="1" dirty="0">
                <a:latin typeface="Cambria" pitchFamily="18" charset="0"/>
                <a:cs typeface="Times New Roman" pitchFamily="18" charset="0"/>
              </a:rPr>
              <a:t>Final Remark</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a:p>
        </p:txBody>
      </p:sp>
      <p:sp>
        <p:nvSpPr>
          <p:cNvPr id="5" name="Date Placeholder 4"/>
          <p:cNvSpPr>
            <a:spLocks noGrp="1"/>
          </p:cNvSpPr>
          <p:nvPr>
            <p:ph type="dt" sz="half" idx="10"/>
          </p:nvPr>
        </p:nvSpPr>
        <p:spPr/>
        <p:txBody>
          <a:bodyPr/>
          <a:lstStyle/>
          <a:p>
            <a:fld id="{99290BFE-A281-43A0-977A-BE7054A2DA31}" type="datetime1">
              <a:rPr lang="en-US" smtClean="0"/>
              <a:t>20-Feb-25</a:t>
            </a:fld>
            <a:endParaRPr lang="en-US"/>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103039196"/>
      </p:ext>
    </p:extLst>
  </p:cSld>
  <p:clrMapOvr>
    <a:masterClrMapping/>
  </p:clrMapOvr>
  <mc:AlternateContent xmlns:mc="http://schemas.openxmlformats.org/markup-compatibility/2006" xmlns:p14="http://schemas.microsoft.com/office/powerpoint/2010/main">
    <mc:Choice Requires="p14">
      <p:transition spd="slow" p14:dur="2000" advTm="25962"/>
    </mc:Choice>
    <mc:Fallback xmlns="">
      <p:transition spd="slow" advTm="25962"/>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285750" y="203200"/>
            <a:ext cx="8572500" cy="654050"/>
          </a:xfrm>
        </p:spPr>
        <p:txBody>
          <a:bodyPr/>
          <a:lstStyle/>
          <a:p>
            <a:pPr eaLnBrk="1" hangingPunct="1"/>
            <a:r>
              <a:rPr lang="en-GB" sz="3600" b="1" u="sng" dirty="0">
                <a:latin typeface="Cambria" pitchFamily="18" charset="0"/>
                <a:cs typeface="Times New Roman" pitchFamily="18" charset="0"/>
              </a:rPr>
              <a:t>Conclusion</a:t>
            </a:r>
          </a:p>
        </p:txBody>
      </p:sp>
      <p:sp>
        <p:nvSpPr>
          <p:cNvPr id="49155" name="Content Placeholder 17"/>
          <p:cNvSpPr>
            <a:spLocks noGrp="1"/>
          </p:cNvSpPr>
          <p:nvPr>
            <p:ph idx="1"/>
          </p:nvPr>
        </p:nvSpPr>
        <p:spPr>
          <a:xfrm>
            <a:off x="107950" y="857250"/>
            <a:ext cx="8785225" cy="5740400"/>
          </a:xfrm>
        </p:spPr>
        <p:txBody>
          <a:bodyPr>
            <a:normAutofit/>
          </a:bodyPr>
          <a:lstStyle/>
          <a:p>
            <a:pPr algn="ctr">
              <a:buFont typeface="Wingdings" pitchFamily="2" charset="2"/>
              <a:buChar char="Ø"/>
            </a:pPr>
            <a:r>
              <a:rPr lang="en-US" sz="2800" b="1" u="sng" dirty="0">
                <a:solidFill>
                  <a:srgbClr val="FF0000"/>
                </a:solidFill>
                <a:latin typeface="Cambria" pitchFamily="18" charset="0"/>
                <a:cs typeface="Times New Roman" pitchFamily="18" charset="0"/>
              </a:rPr>
              <a:t>What are the key deductions for the Fields?</a:t>
            </a:r>
            <a:endParaRPr lang="en-US" sz="2800" u="sng" dirty="0">
              <a:latin typeface="Cambria" pitchFamily="18" charset="0"/>
            </a:endParaRPr>
          </a:p>
          <a:p>
            <a:pPr algn="ctr"/>
            <a:r>
              <a:rPr lang="en-US" sz="2800" b="1" dirty="0">
                <a:latin typeface="Cambria" pitchFamily="18" charset="0"/>
                <a:cs typeface="Times New Roman" pitchFamily="18" charset="0"/>
              </a:rPr>
              <a:t>The signal envelope attribute is therefore an invaluable tool used for enhancing seismic data for detection of porous media and bright spots across the fields investigated, thereby enhancing the overall reservoir characterization goals.  </a:t>
            </a:r>
          </a:p>
          <a:p>
            <a:pPr algn="ctr"/>
            <a:r>
              <a:rPr lang="en-US" sz="2800" b="1" dirty="0">
                <a:latin typeface="Cambria" pitchFamily="18" charset="0"/>
                <a:cs typeface="Times New Roman" pitchFamily="18" charset="0"/>
              </a:rPr>
              <a:t>The first and second signal envelope derivatives performed very poorly at identifying the aforementioned features.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20</a:t>
            </a:fld>
            <a:endParaRPr lang="en-US"/>
          </a:p>
        </p:txBody>
      </p:sp>
      <p:sp>
        <p:nvSpPr>
          <p:cNvPr id="4" name="Date Placeholder 3"/>
          <p:cNvSpPr>
            <a:spLocks noGrp="1"/>
          </p:cNvSpPr>
          <p:nvPr>
            <p:ph type="dt" sz="half" idx="10"/>
          </p:nvPr>
        </p:nvSpPr>
        <p:spPr/>
        <p:txBody>
          <a:bodyPr/>
          <a:lstStyle/>
          <a:p>
            <a:fld id="{7D051E2A-F66C-4D41-B188-0CFD8CBFF1FC}" type="datetime1">
              <a:rPr lang="en-US" smtClean="0"/>
              <a:t>20-Feb-25</a:t>
            </a:fld>
            <a:endParaRPr lang="en-US"/>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181542682"/>
      </p:ext>
    </p:extLst>
  </p:cSld>
  <p:clrMapOvr>
    <a:masterClrMapping/>
  </p:clrMapOvr>
  <mc:AlternateContent xmlns:mc="http://schemas.openxmlformats.org/markup-compatibility/2006" xmlns:p14="http://schemas.microsoft.com/office/powerpoint/2010/main">
    <mc:Choice Requires="p14">
      <p:transition spd="slow" p14:dur="2000" advTm="25302"/>
    </mc:Choice>
    <mc:Fallback xmlns="">
      <p:transition spd="slow" advTm="25302"/>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85750" y="398686"/>
            <a:ext cx="8572500" cy="654050"/>
          </a:xfrm>
        </p:spPr>
        <p:txBody>
          <a:bodyPr/>
          <a:lstStyle/>
          <a:p>
            <a:pPr eaLnBrk="1" hangingPunct="1"/>
            <a:r>
              <a:rPr lang="en-GB" sz="3600" b="1" u="sng" dirty="0">
                <a:latin typeface="Cambria" pitchFamily="18" charset="0"/>
                <a:cs typeface="Times New Roman" pitchFamily="18" charset="0"/>
              </a:rPr>
              <a:t>Final Remark</a:t>
            </a:r>
          </a:p>
        </p:txBody>
      </p:sp>
      <p:sp>
        <p:nvSpPr>
          <p:cNvPr id="27651" name="Content Placeholder 17"/>
          <p:cNvSpPr>
            <a:spLocks noGrp="1"/>
          </p:cNvSpPr>
          <p:nvPr>
            <p:ph idx="1"/>
          </p:nvPr>
        </p:nvSpPr>
        <p:spPr>
          <a:xfrm>
            <a:off x="395536" y="1289298"/>
            <a:ext cx="8424936" cy="4371950"/>
          </a:xfrm>
        </p:spPr>
        <p:txBody>
          <a:bodyPr>
            <a:normAutofit/>
          </a:bodyPr>
          <a:lstStyle/>
          <a:p>
            <a:pPr algn="ctr">
              <a:buFont typeface="Wingdings" pitchFamily="2" charset="2"/>
              <a:buChar char="Ø"/>
              <a:defRPr/>
            </a:pPr>
            <a:r>
              <a:rPr lang="en-US" sz="2800" b="1" dirty="0">
                <a:latin typeface="Cambria" pitchFamily="18" charset="0"/>
                <a:cs typeface="Times New Roman" pitchFamily="18" charset="0"/>
              </a:rPr>
              <a:t>I am open to collaborations, exchanges, linkages and sabbatical opportunities.</a:t>
            </a:r>
            <a:endParaRPr lang="en-US" sz="2800" dirty="0">
              <a:latin typeface="Cambria" pitchFamily="18" charset="0"/>
            </a:endParaRPr>
          </a:p>
          <a:p>
            <a:pPr marL="0" indent="0">
              <a:buFont typeface="Arial" charset="0"/>
              <a:buNone/>
              <a:defRPr/>
            </a:pPr>
            <a:endParaRPr lang="en-US" sz="1000" b="1" dirty="0">
              <a:latin typeface="Cambria" pitchFamily="18" charset="0"/>
              <a:ea typeface="Calibri" pitchFamily="34" charset="0"/>
              <a:cs typeface="Times New Roman" pitchFamily="18" charset="0"/>
            </a:endParaRPr>
          </a:p>
          <a:p>
            <a:pPr marL="0" indent="0" algn="ctr">
              <a:buFont typeface="Arial" charset="0"/>
              <a:buNone/>
              <a:defRPr/>
            </a:pPr>
            <a:r>
              <a:rPr lang="en-US" sz="2800" b="1" dirty="0">
                <a:latin typeface="Cambria" pitchFamily="18" charset="0"/>
                <a:ea typeface="Calibri" pitchFamily="34" charset="0"/>
                <a:cs typeface="Times New Roman" pitchFamily="18" charset="0"/>
              </a:rPr>
              <a:t>Kindly contact me if you need more insights or are interested in my area of research. </a:t>
            </a:r>
          </a:p>
          <a:p>
            <a:pPr marL="0" indent="0">
              <a:buNone/>
              <a:defRPr/>
            </a:pPr>
            <a:endParaRPr lang="en-US" sz="1000" b="1" i="1" dirty="0">
              <a:latin typeface="Cambria" pitchFamily="18" charset="0"/>
              <a:ea typeface="Calibri" pitchFamily="34" charset="0"/>
              <a:cs typeface="Times New Roman" pitchFamily="18" charset="0"/>
            </a:endParaRPr>
          </a:p>
          <a:p>
            <a:pPr marL="0" indent="0" algn="ctr">
              <a:buNone/>
              <a:defRPr/>
            </a:pPr>
            <a:r>
              <a:rPr lang="en-US" sz="2800" b="1" i="1" dirty="0">
                <a:latin typeface="Cambria" pitchFamily="18" charset="0"/>
                <a:ea typeface="Calibri" pitchFamily="34" charset="0"/>
                <a:cs typeface="Times New Roman" pitchFamily="18" charset="0"/>
              </a:rPr>
              <a:t>e-mail</a:t>
            </a:r>
            <a:r>
              <a:rPr lang="en-US" sz="2800" b="1" dirty="0">
                <a:latin typeface="Cambria" pitchFamily="18" charset="0"/>
                <a:ea typeface="Calibri" pitchFamily="34" charset="0"/>
                <a:cs typeface="Times New Roman" pitchFamily="18" charset="0"/>
              </a:rPr>
              <a:t>: </a:t>
            </a:r>
            <a:r>
              <a:rPr lang="en-US" sz="2800" b="1" dirty="0">
                <a:latin typeface="Cambria" pitchFamily="18" charset="0"/>
                <a:ea typeface="Calibri" pitchFamily="34" charset="0"/>
                <a:cs typeface="Times New Roman" pitchFamily="18" charset="0"/>
                <a:hlinkClick r:id="rId5"/>
              </a:rPr>
              <a:t>okechukwu.adizua@uniport.edu.ng</a:t>
            </a:r>
            <a:endParaRPr lang="en-US" sz="2800" b="1" dirty="0">
              <a:latin typeface="Cambria" pitchFamily="18" charset="0"/>
              <a:ea typeface="Calibri" pitchFamily="34" charset="0"/>
              <a:cs typeface="Times New Roman" pitchFamily="18" charset="0"/>
            </a:endParaRPr>
          </a:p>
          <a:p>
            <a:pPr marL="0" indent="0" algn="ctr">
              <a:buNone/>
              <a:defRPr/>
            </a:pPr>
            <a:r>
              <a:rPr lang="en-US" sz="2800" b="1" i="1" dirty="0">
                <a:latin typeface="Cambria" pitchFamily="18" charset="0"/>
                <a:ea typeface="Calibri" pitchFamily="34" charset="0"/>
                <a:cs typeface="Times New Roman" pitchFamily="18" charset="0"/>
              </a:rPr>
              <a:t>Mobile</a:t>
            </a:r>
            <a:r>
              <a:rPr lang="en-US" sz="2800" b="1" dirty="0">
                <a:latin typeface="Cambria" pitchFamily="18" charset="0"/>
                <a:ea typeface="Calibri" pitchFamily="34" charset="0"/>
                <a:cs typeface="Times New Roman" pitchFamily="18" charset="0"/>
              </a:rPr>
              <a:t>: +234(0)8138501347 </a:t>
            </a:r>
          </a:p>
          <a:p>
            <a:pPr marL="0" indent="0" algn="ctr">
              <a:buFont typeface="Arial" charset="0"/>
              <a:buNone/>
              <a:defRPr/>
            </a:pPr>
            <a:r>
              <a:rPr lang="en-US" sz="2800" b="1" dirty="0">
                <a:latin typeface="Cambria" pitchFamily="18" charset="0"/>
                <a:ea typeface="Calibri" pitchFamily="34" charset="0"/>
                <a:cs typeface="Times New Roman" pitchFamily="18" charset="0"/>
              </a:rPr>
              <a:t>                 +234(0)8036288530</a:t>
            </a:r>
          </a:p>
          <a:p>
            <a:pPr marL="0" indent="0" algn="ctr">
              <a:buFont typeface="Arial" charset="0"/>
              <a:buNone/>
              <a:defRPr/>
            </a:pPr>
            <a:r>
              <a:rPr lang="en-US" sz="2800" b="1" dirty="0">
                <a:latin typeface="Cambria" pitchFamily="18" charset="0"/>
                <a:ea typeface="Calibri" pitchFamily="34" charset="0"/>
                <a:cs typeface="Times New Roman" pitchFamily="18" charset="0"/>
              </a:rPr>
              <a:t>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21</a:t>
            </a:fld>
            <a:endParaRPr lang="en-US"/>
          </a:p>
        </p:txBody>
      </p:sp>
      <p:sp>
        <p:nvSpPr>
          <p:cNvPr id="4" name="Date Placeholder 3"/>
          <p:cNvSpPr>
            <a:spLocks noGrp="1"/>
          </p:cNvSpPr>
          <p:nvPr>
            <p:ph type="dt" sz="half" idx="10"/>
          </p:nvPr>
        </p:nvSpPr>
        <p:spPr/>
        <p:txBody>
          <a:bodyPr/>
          <a:lstStyle/>
          <a:p>
            <a:fld id="{2FB80081-D71A-4AF0-99AA-8D9D549AC6B2}" type="datetime1">
              <a:rPr lang="en-US" smtClean="0"/>
              <a:t>20-Feb-25</a:t>
            </a:fld>
            <a:endParaRPr lang="en-US"/>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102377931"/>
      </p:ext>
    </p:extLst>
  </p:cSld>
  <p:clrMapOvr>
    <a:masterClrMapping/>
  </p:clrMapOvr>
  <mc:AlternateContent xmlns:mc="http://schemas.openxmlformats.org/markup-compatibility/2006" xmlns:p14="http://schemas.microsoft.com/office/powerpoint/2010/main">
    <mc:Choice Requires="p14">
      <p:transition spd="slow" p14:dur="2000" advTm="17982"/>
    </mc:Choice>
    <mc:Fallback xmlns="">
      <p:transition spd="slow" advTm="17982"/>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85750" y="116632"/>
            <a:ext cx="8572500" cy="654050"/>
          </a:xfrm>
        </p:spPr>
        <p:txBody>
          <a:bodyPr>
            <a:normAutofit/>
          </a:bodyPr>
          <a:lstStyle/>
          <a:p>
            <a:pPr eaLnBrk="1" hangingPunct="1"/>
            <a:r>
              <a:rPr lang="en-GB" sz="2400" b="1" u="sng" dirty="0">
                <a:latin typeface="Cambria" pitchFamily="18" charset="0"/>
                <a:cs typeface="Times New Roman" pitchFamily="18" charset="0"/>
              </a:rPr>
              <a:t>Selected References</a:t>
            </a:r>
          </a:p>
        </p:txBody>
      </p:sp>
      <p:sp>
        <p:nvSpPr>
          <p:cNvPr id="51203" name="Content Placeholder 17"/>
          <p:cNvSpPr>
            <a:spLocks noGrp="1"/>
          </p:cNvSpPr>
          <p:nvPr>
            <p:ph idx="1"/>
          </p:nvPr>
        </p:nvSpPr>
        <p:spPr>
          <a:xfrm>
            <a:off x="250824" y="692696"/>
            <a:ext cx="8785671" cy="5740400"/>
          </a:xfrm>
        </p:spPr>
        <p:txBody>
          <a:bodyPr>
            <a:normAutofit fontScale="62500" lnSpcReduction="20000"/>
          </a:bodyPr>
          <a:lstStyle/>
          <a:p>
            <a:pPr marL="0" indent="0">
              <a:buNone/>
            </a:pPr>
            <a:r>
              <a:rPr lang="en-US" sz="2600" b="1" dirty="0">
                <a:latin typeface="Cambria" pitchFamily="18" charset="0"/>
              </a:rPr>
              <a:t>1. </a:t>
            </a:r>
            <a:r>
              <a:rPr lang="en-US" sz="2600" b="1" dirty="0" err="1">
                <a:latin typeface="Cambria" pitchFamily="18" charset="0"/>
              </a:rPr>
              <a:t>Adizua</a:t>
            </a:r>
            <a:r>
              <a:rPr lang="en-US" sz="2600" b="1" dirty="0">
                <a:latin typeface="Cambria" pitchFamily="18" charset="0"/>
              </a:rPr>
              <a:t>, O. F. and Eke, C. O. (2024). Application of signal envelope and its derivatives to enhance reservoir characterization of “X” field in the Niger Delta Basin. Ideas and Innovations in Earth Sciences,  Kyiv, Ukraine. Paper presented at the 10</a:t>
            </a:r>
            <a:r>
              <a:rPr lang="en-US" sz="2600" b="1" baseline="30000" dirty="0">
                <a:latin typeface="Cambria" pitchFamily="18" charset="0"/>
              </a:rPr>
              <a:t>th</a:t>
            </a:r>
            <a:r>
              <a:rPr lang="en-US" sz="2600" b="1" dirty="0">
                <a:latin typeface="Cambria" pitchFamily="18" charset="0"/>
              </a:rPr>
              <a:t> International Geosciences Conference of Young Researchers. Kyiv, 23-24 May, 2024.</a:t>
            </a:r>
          </a:p>
          <a:p>
            <a:pPr marL="0" indent="0">
              <a:buNone/>
            </a:pPr>
            <a:r>
              <a:rPr lang="en-US" sz="2600" b="1" dirty="0">
                <a:latin typeface="Cambria" pitchFamily="18" charset="0"/>
                <a:cs typeface="Times New Roman" pitchFamily="18" charset="0"/>
              </a:rPr>
              <a:t>2</a:t>
            </a:r>
            <a:r>
              <a:rPr lang="uk-UA" sz="2600" b="1" dirty="0">
                <a:latin typeface="Cambria" pitchFamily="18" charset="0"/>
                <a:cs typeface="Times New Roman" pitchFamily="18" charset="0"/>
              </a:rPr>
              <a:t>.</a:t>
            </a:r>
            <a:r>
              <a:rPr lang="en-US" sz="2600" b="1" dirty="0">
                <a:latin typeface="Cambria" pitchFamily="18" charset="0"/>
                <a:cs typeface="Times New Roman" pitchFamily="18" charset="0"/>
              </a:rPr>
              <a:t> Brown, A. (2001). Understanding seismic attributes. GEOPHYSICS 66(1), 47-48, </a:t>
            </a:r>
            <a:r>
              <a:rPr lang="en-US" sz="2600" b="1" dirty="0" err="1">
                <a:latin typeface="Cambria" pitchFamily="18" charset="0"/>
                <a:cs typeface="Times New Roman" pitchFamily="18" charset="0"/>
              </a:rPr>
              <a:t>doi</a:t>
            </a:r>
            <a:r>
              <a:rPr lang="en-US" sz="2600" b="1" dirty="0">
                <a:latin typeface="Cambria" pitchFamily="18" charset="0"/>
                <a:cs typeface="Times New Roman" pitchFamily="18" charset="0"/>
              </a:rPr>
              <a:t>: 10.1190/1.1444919</a:t>
            </a:r>
          </a:p>
          <a:p>
            <a:pPr marL="0" indent="0">
              <a:buFont typeface="Arial" charset="0"/>
              <a:buNone/>
            </a:pPr>
            <a:r>
              <a:rPr lang="en-US" sz="2600" b="1" dirty="0">
                <a:latin typeface="Cambria" pitchFamily="18" charset="0"/>
                <a:cs typeface="Times New Roman" pitchFamily="18" charset="0"/>
              </a:rPr>
              <a:t>3</a:t>
            </a:r>
            <a:r>
              <a:rPr lang="uk-UA" sz="2600" b="1" dirty="0">
                <a:latin typeface="Cambria" pitchFamily="18" charset="0"/>
                <a:cs typeface="Times New Roman" pitchFamily="18" charset="0"/>
              </a:rPr>
              <a:t>.</a:t>
            </a:r>
            <a:r>
              <a:rPr lang="en-US" sz="2600" b="1" dirty="0">
                <a:latin typeface="Cambria" pitchFamily="18" charset="0"/>
                <a:cs typeface="Times New Roman" pitchFamily="18" charset="0"/>
              </a:rPr>
              <a:t> Chopra, S. and Marfurt, K. J. (2005). Seismic attributes for prospect identification and reservoir characterization. SEG Geophysical Development Series No. 11, 464p.</a:t>
            </a:r>
          </a:p>
          <a:p>
            <a:pPr marL="0" indent="0">
              <a:buFont typeface="Arial" charset="0"/>
              <a:buNone/>
            </a:pPr>
            <a:r>
              <a:rPr lang="en-US" sz="2600" b="1" dirty="0">
                <a:latin typeface="Cambria" pitchFamily="18" charset="0"/>
                <a:cs typeface="Times New Roman" pitchFamily="18" charset="0"/>
              </a:rPr>
              <a:t>4</a:t>
            </a:r>
            <a:r>
              <a:rPr lang="uk-UA" sz="2600" b="1" dirty="0">
                <a:latin typeface="Cambria" pitchFamily="18" charset="0"/>
                <a:cs typeface="Times New Roman" pitchFamily="18" charset="0"/>
              </a:rPr>
              <a:t>.</a:t>
            </a:r>
            <a:r>
              <a:rPr lang="en-US" sz="2600" b="1" dirty="0">
                <a:latin typeface="Cambria" pitchFamily="18" charset="0"/>
                <a:cs typeface="Times New Roman" pitchFamily="18" charset="0"/>
              </a:rPr>
              <a:t> Chopra, S. and Marfurt, K. J. (2008). Emerging and future trends in seismic attributes. The Leading Edge 27(3), 298-318. </a:t>
            </a:r>
            <a:r>
              <a:rPr lang="en-US" sz="2600" b="1" dirty="0" err="1">
                <a:latin typeface="Cambria" pitchFamily="18" charset="0"/>
                <a:cs typeface="Times New Roman" pitchFamily="18" charset="0"/>
              </a:rPr>
              <a:t>Doi</a:t>
            </a:r>
            <a:r>
              <a:rPr lang="en-US" sz="2600" b="1" dirty="0">
                <a:latin typeface="Cambria" pitchFamily="18" charset="0"/>
                <a:cs typeface="Times New Roman" pitchFamily="18" charset="0"/>
              </a:rPr>
              <a:t>: 10.1190/1.2896620</a:t>
            </a:r>
          </a:p>
          <a:p>
            <a:pPr marL="0" indent="0">
              <a:buFont typeface="Arial" charset="0"/>
              <a:buNone/>
            </a:pPr>
            <a:r>
              <a:rPr lang="en-US" sz="2600" b="1" dirty="0">
                <a:latin typeface="Cambria" pitchFamily="18" charset="0"/>
                <a:cs typeface="Times New Roman" pitchFamily="18" charset="0"/>
              </a:rPr>
              <a:t>5</a:t>
            </a:r>
            <a:r>
              <a:rPr lang="uk-UA" sz="2600" b="1" dirty="0">
                <a:latin typeface="Cambria" pitchFamily="18" charset="0"/>
                <a:cs typeface="Times New Roman" pitchFamily="18" charset="0"/>
              </a:rPr>
              <a:t>. </a:t>
            </a:r>
            <a:r>
              <a:rPr lang="en-US" sz="2600" b="1" dirty="0" err="1">
                <a:latin typeface="Cambria" pitchFamily="18" charset="0"/>
                <a:cs typeface="Times New Roman" pitchFamily="18" charset="0"/>
              </a:rPr>
              <a:t>Coren</a:t>
            </a:r>
            <a:r>
              <a:rPr lang="en-US" sz="2600" b="1" dirty="0">
                <a:latin typeface="Cambria" pitchFamily="18" charset="0"/>
                <a:cs typeface="Times New Roman" pitchFamily="18" charset="0"/>
              </a:rPr>
              <a:t>, F., </a:t>
            </a:r>
            <a:r>
              <a:rPr lang="en-US" sz="2600" b="1" dirty="0" err="1">
                <a:latin typeface="Cambria" pitchFamily="18" charset="0"/>
                <a:cs typeface="Times New Roman" pitchFamily="18" charset="0"/>
              </a:rPr>
              <a:t>Volpi</a:t>
            </a:r>
            <a:r>
              <a:rPr lang="en-US" sz="2600" b="1" dirty="0">
                <a:latin typeface="Cambria" pitchFamily="18" charset="0"/>
                <a:cs typeface="Times New Roman" pitchFamily="18" charset="0"/>
              </a:rPr>
              <a:t>, V. and </a:t>
            </a:r>
            <a:r>
              <a:rPr lang="en-US" sz="2600" b="1" dirty="0" err="1">
                <a:latin typeface="Cambria" pitchFamily="18" charset="0"/>
                <a:cs typeface="Times New Roman" pitchFamily="18" charset="0"/>
              </a:rPr>
              <a:t>Tinivella</a:t>
            </a:r>
            <a:r>
              <a:rPr lang="en-US" sz="2600" b="1" dirty="0">
                <a:latin typeface="Cambria" pitchFamily="18" charset="0"/>
                <a:cs typeface="Times New Roman" pitchFamily="18" charset="0"/>
              </a:rPr>
              <a:t>, U. (2001). Gas hydrate physical properties imaging by multi-attribute analysis – Blake Ridge BSR case study. Marine Geology 178(1), 197-210.</a:t>
            </a:r>
          </a:p>
          <a:p>
            <a:pPr marL="0" indent="0">
              <a:buFont typeface="Arial" charset="0"/>
              <a:buNone/>
            </a:pPr>
            <a:r>
              <a:rPr lang="en-US" sz="2600" b="1" dirty="0">
                <a:latin typeface="Cambria" pitchFamily="18" charset="0"/>
                <a:cs typeface="Times New Roman" pitchFamily="18" charset="0"/>
              </a:rPr>
              <a:t>6</a:t>
            </a:r>
            <a:r>
              <a:rPr lang="uk-UA" sz="2600" b="1" dirty="0">
                <a:latin typeface="Cambria" pitchFamily="18" charset="0"/>
                <a:cs typeface="Times New Roman" pitchFamily="18" charset="0"/>
              </a:rPr>
              <a:t>.</a:t>
            </a:r>
            <a:r>
              <a:rPr lang="en-US" sz="2600" b="1" dirty="0">
                <a:latin typeface="Cambria" pitchFamily="18" charset="0"/>
                <a:cs typeface="Times New Roman" pitchFamily="18" charset="0"/>
              </a:rPr>
              <a:t> </a:t>
            </a:r>
            <a:r>
              <a:rPr lang="en-US" sz="2600" b="1" dirty="0" err="1">
                <a:latin typeface="Cambria" pitchFamily="18" charset="0"/>
                <a:cs typeface="Times New Roman" pitchFamily="18" charset="0"/>
              </a:rPr>
              <a:t>Koson</a:t>
            </a:r>
            <a:r>
              <a:rPr lang="en-US" sz="2600" b="1" dirty="0">
                <a:latin typeface="Cambria" pitchFamily="18" charset="0"/>
                <a:cs typeface="Times New Roman" pitchFamily="18" charset="0"/>
              </a:rPr>
              <a:t>, S., </a:t>
            </a:r>
            <a:r>
              <a:rPr lang="en-US" sz="2600" b="1" dirty="0" err="1">
                <a:latin typeface="Cambria" pitchFamily="18" charset="0"/>
                <a:cs typeface="Times New Roman" pitchFamily="18" charset="0"/>
              </a:rPr>
              <a:t>Chenrai,P</a:t>
            </a:r>
            <a:r>
              <a:rPr lang="en-US" sz="2600" b="1" dirty="0">
                <a:latin typeface="Cambria" pitchFamily="18" charset="0"/>
                <a:cs typeface="Times New Roman" pitchFamily="18" charset="0"/>
              </a:rPr>
              <a:t>. and </a:t>
            </a:r>
            <a:r>
              <a:rPr lang="en-US" sz="2600" b="1" dirty="0" err="1">
                <a:latin typeface="Cambria" pitchFamily="18" charset="0"/>
                <a:cs typeface="Times New Roman" pitchFamily="18" charset="0"/>
              </a:rPr>
              <a:t>Choowong,M</a:t>
            </a:r>
            <a:r>
              <a:rPr lang="en-US" sz="2600" b="1" dirty="0">
                <a:latin typeface="Cambria" pitchFamily="18" charset="0"/>
                <a:cs typeface="Times New Roman" pitchFamily="18" charset="0"/>
              </a:rPr>
              <a:t>. (2014). Seismic attributes and their applications in seismic geomorphology. Bulletin of Earth Science of Thailand, 6(1), 1-9.</a:t>
            </a:r>
          </a:p>
          <a:p>
            <a:pPr marL="0" indent="0">
              <a:buFont typeface="Arial" charset="0"/>
              <a:buNone/>
            </a:pPr>
            <a:r>
              <a:rPr lang="en-US" sz="2600" b="1" dirty="0">
                <a:latin typeface="Cambria" pitchFamily="18" charset="0"/>
                <a:cs typeface="Times New Roman" pitchFamily="18" charset="0"/>
              </a:rPr>
              <a:t>7</a:t>
            </a:r>
            <a:r>
              <a:rPr lang="uk-UA" sz="2600" b="1" dirty="0">
                <a:latin typeface="Cambria" pitchFamily="18" charset="0"/>
                <a:cs typeface="Times New Roman" pitchFamily="18" charset="0"/>
              </a:rPr>
              <a:t>. </a:t>
            </a:r>
            <a:r>
              <a:rPr lang="en-US" sz="2600" b="1" dirty="0" err="1">
                <a:latin typeface="Cambria" pitchFamily="18" charset="0"/>
                <a:cs typeface="Times New Roman" pitchFamily="18" charset="0"/>
              </a:rPr>
              <a:t>Radovich</a:t>
            </a:r>
            <a:r>
              <a:rPr lang="en-US" sz="2600" b="1" dirty="0">
                <a:latin typeface="Cambria" pitchFamily="18" charset="0"/>
                <a:cs typeface="Times New Roman" pitchFamily="18" charset="0"/>
              </a:rPr>
              <a:t>, B. J. and </a:t>
            </a:r>
            <a:r>
              <a:rPr lang="en-US" sz="2600" b="1" dirty="0" err="1">
                <a:latin typeface="Cambria" pitchFamily="18" charset="0"/>
                <a:cs typeface="Times New Roman" pitchFamily="18" charset="0"/>
              </a:rPr>
              <a:t>Oliveros</a:t>
            </a:r>
            <a:r>
              <a:rPr lang="en-US" sz="2600" b="1" dirty="0">
                <a:latin typeface="Cambria" pitchFamily="18" charset="0"/>
                <a:cs typeface="Times New Roman" pitchFamily="18" charset="0"/>
              </a:rPr>
              <a:t>, R. B. (1998). 3D sequence interpretation of seismic instantaneous attributes from the Gorgon Field. The Leading Edge, v17, 1286-1293.</a:t>
            </a:r>
          </a:p>
          <a:p>
            <a:pPr marL="0" indent="0">
              <a:buFont typeface="Arial" charset="0"/>
              <a:buNone/>
            </a:pPr>
            <a:r>
              <a:rPr lang="en-US" sz="2600" b="1" dirty="0">
                <a:latin typeface="Cambria" pitchFamily="18" charset="0"/>
                <a:cs typeface="Times New Roman" pitchFamily="18" charset="0"/>
              </a:rPr>
              <a:t>8</a:t>
            </a:r>
            <a:r>
              <a:rPr lang="uk-UA" sz="2600" b="1" dirty="0">
                <a:latin typeface="Cambria" pitchFamily="18" charset="0"/>
                <a:cs typeface="Times New Roman" pitchFamily="18" charset="0"/>
              </a:rPr>
              <a:t>. </a:t>
            </a:r>
            <a:r>
              <a:rPr lang="en-US" sz="2600" b="1" dirty="0" err="1">
                <a:latin typeface="Cambria" pitchFamily="18" charset="0"/>
                <a:cs typeface="Times New Roman" pitchFamily="18" charset="0"/>
              </a:rPr>
              <a:t>Sarhan</a:t>
            </a:r>
            <a:r>
              <a:rPr lang="en-US" sz="2600" b="1" dirty="0">
                <a:latin typeface="Cambria" pitchFamily="18" charset="0"/>
                <a:cs typeface="Times New Roman" pitchFamily="18" charset="0"/>
              </a:rPr>
              <a:t>, M. A. and </a:t>
            </a:r>
            <a:r>
              <a:rPr lang="en-US" sz="2600" b="1" dirty="0" err="1">
                <a:latin typeface="Cambria" pitchFamily="18" charset="0"/>
                <a:cs typeface="Times New Roman" pitchFamily="18" charset="0"/>
              </a:rPr>
              <a:t>Safa</a:t>
            </a:r>
            <a:r>
              <a:rPr lang="en-US" sz="2600" b="1" dirty="0">
                <a:latin typeface="Cambria" pitchFamily="18" charset="0"/>
                <a:cs typeface="Times New Roman" pitchFamily="18" charset="0"/>
              </a:rPr>
              <a:t>, M. G. (2017). Application of seismic attributes for detecting different geologic features within </a:t>
            </a:r>
            <a:r>
              <a:rPr lang="en-US" sz="2600" b="1" dirty="0" err="1">
                <a:latin typeface="Cambria" pitchFamily="18" charset="0"/>
                <a:cs typeface="Times New Roman" pitchFamily="18" charset="0"/>
              </a:rPr>
              <a:t>Kafr</a:t>
            </a:r>
            <a:r>
              <a:rPr lang="en-US" sz="2600" b="1" dirty="0">
                <a:latin typeface="Cambria" pitchFamily="18" charset="0"/>
                <a:cs typeface="Times New Roman" pitchFamily="18" charset="0"/>
              </a:rPr>
              <a:t> El Sheikh Formation, </a:t>
            </a:r>
            <a:r>
              <a:rPr lang="en-US" sz="2600" b="1" dirty="0" err="1">
                <a:latin typeface="Cambria" pitchFamily="18" charset="0"/>
                <a:cs typeface="Times New Roman" pitchFamily="18" charset="0"/>
              </a:rPr>
              <a:t>Temsah</a:t>
            </a:r>
            <a:r>
              <a:rPr lang="en-US" sz="2600" b="1" dirty="0">
                <a:latin typeface="Cambria" pitchFamily="18" charset="0"/>
                <a:cs typeface="Times New Roman" pitchFamily="18" charset="0"/>
              </a:rPr>
              <a:t> Concession, Nile Delta Basin. Scientific journal for Damietta Faculty of science. 7(1), 26-34.</a:t>
            </a:r>
          </a:p>
          <a:p>
            <a:pPr marL="0" indent="0">
              <a:buFont typeface="Arial" charset="0"/>
              <a:buNone/>
            </a:pPr>
            <a:r>
              <a:rPr lang="en-US" sz="2600" b="1" dirty="0">
                <a:latin typeface="Cambria" pitchFamily="18" charset="0"/>
                <a:cs typeface="Times New Roman" pitchFamily="18" charset="0"/>
              </a:rPr>
              <a:t>9</a:t>
            </a:r>
            <a:r>
              <a:rPr lang="uk-UA" sz="2600" b="1" dirty="0">
                <a:latin typeface="Cambria" pitchFamily="18" charset="0"/>
                <a:cs typeface="Times New Roman" pitchFamily="18" charset="0"/>
              </a:rPr>
              <a:t>.</a:t>
            </a:r>
            <a:r>
              <a:rPr lang="en-US" sz="2600" b="1" dirty="0">
                <a:latin typeface="Cambria" pitchFamily="18" charset="0"/>
                <a:cs typeface="Times New Roman" pitchFamily="18" charset="0"/>
              </a:rPr>
              <a:t> </a:t>
            </a:r>
            <a:r>
              <a:rPr lang="en-US" sz="2600" b="1" dirty="0" err="1">
                <a:latin typeface="Cambria" pitchFamily="18" charset="0"/>
                <a:cs typeface="Times New Roman" pitchFamily="18" charset="0"/>
              </a:rPr>
              <a:t>Subrahmanyam</a:t>
            </a:r>
            <a:r>
              <a:rPr lang="en-US" sz="2600" b="1" dirty="0">
                <a:latin typeface="Cambria" pitchFamily="18" charset="0"/>
                <a:cs typeface="Times New Roman" pitchFamily="18" charset="0"/>
              </a:rPr>
              <a:t>, D. and </a:t>
            </a:r>
            <a:r>
              <a:rPr lang="en-US" sz="2600" b="1" dirty="0" err="1">
                <a:latin typeface="Cambria" pitchFamily="18" charset="0"/>
                <a:cs typeface="Times New Roman" pitchFamily="18" charset="0"/>
              </a:rPr>
              <a:t>Rao</a:t>
            </a:r>
            <a:r>
              <a:rPr lang="en-US" sz="2600" b="1" dirty="0">
                <a:latin typeface="Cambria" pitchFamily="18" charset="0"/>
                <a:cs typeface="Times New Roman" pitchFamily="18" charset="0"/>
              </a:rPr>
              <a:t>, P. H. (2008). Seismic attributes - a review. Hyderabad International Conference and Exposition on Petroleum Geology. 398-403.</a:t>
            </a:r>
          </a:p>
          <a:p>
            <a:pPr marL="0" indent="0">
              <a:buFont typeface="Arial" charset="0"/>
              <a:buNone/>
            </a:pPr>
            <a:r>
              <a:rPr lang="en-US" sz="2600" b="1" dirty="0">
                <a:latin typeface="Cambria" pitchFamily="18" charset="0"/>
                <a:cs typeface="Times New Roman" pitchFamily="18" charset="0"/>
              </a:rPr>
              <a:t>10</a:t>
            </a:r>
            <a:r>
              <a:rPr lang="uk-UA" sz="2600" b="1" dirty="0">
                <a:latin typeface="Cambria" pitchFamily="18" charset="0"/>
                <a:cs typeface="Times New Roman" pitchFamily="18" charset="0"/>
              </a:rPr>
              <a:t>. </a:t>
            </a:r>
            <a:r>
              <a:rPr lang="en-US" sz="2600" b="1" dirty="0">
                <a:latin typeface="Cambria" pitchFamily="18" charset="0"/>
                <a:cs typeface="Times New Roman" pitchFamily="18" charset="0"/>
              </a:rPr>
              <a:t>Taner, M. T. (2001). Seismic attributes, CSEG Recorder 26, September 2001, p.48-56</a:t>
            </a:r>
          </a:p>
          <a:p>
            <a:pPr marL="0" indent="0">
              <a:buNone/>
            </a:pPr>
            <a:r>
              <a:rPr lang="en-US" sz="2600" b="1" dirty="0">
                <a:latin typeface="Cambria" pitchFamily="18" charset="0"/>
                <a:cs typeface="Times New Roman" pitchFamily="18" charset="0"/>
              </a:rPr>
              <a:t>11</a:t>
            </a:r>
            <a:r>
              <a:rPr lang="uk-UA" sz="2600" b="1" dirty="0">
                <a:latin typeface="Cambria" pitchFamily="18" charset="0"/>
                <a:cs typeface="Times New Roman" pitchFamily="18" charset="0"/>
              </a:rPr>
              <a:t>.</a:t>
            </a:r>
            <a:r>
              <a:rPr lang="en-US" sz="2600" b="1" dirty="0">
                <a:latin typeface="Cambria" pitchFamily="18" charset="0"/>
                <a:cs typeface="Times New Roman" pitchFamily="18" charset="0"/>
              </a:rPr>
              <a:t> </a:t>
            </a:r>
            <a:r>
              <a:rPr lang="en-US" sz="2600" b="1" dirty="0" err="1">
                <a:latin typeface="Cambria" pitchFamily="18" charset="0"/>
                <a:cs typeface="Times New Roman" pitchFamily="18" charset="0"/>
              </a:rPr>
              <a:t>Tounkara</a:t>
            </a:r>
            <a:r>
              <a:rPr lang="en-US" sz="2600" b="1" dirty="0">
                <a:latin typeface="Cambria" pitchFamily="18" charset="0"/>
                <a:cs typeface="Times New Roman" pitchFamily="18" charset="0"/>
              </a:rPr>
              <a:t>, F., </a:t>
            </a:r>
            <a:r>
              <a:rPr lang="en-US" sz="2600" b="1" dirty="0" err="1">
                <a:latin typeface="Cambria" pitchFamily="18" charset="0"/>
                <a:cs typeface="Times New Roman" pitchFamily="18" charset="0"/>
              </a:rPr>
              <a:t>Ehsan</a:t>
            </a:r>
            <a:r>
              <a:rPr lang="en-US" sz="2600" b="1" dirty="0">
                <a:latin typeface="Cambria" pitchFamily="18" charset="0"/>
                <a:cs typeface="Times New Roman" pitchFamily="18" charset="0"/>
              </a:rPr>
              <a:t>, M., </a:t>
            </a:r>
            <a:r>
              <a:rPr lang="en-US" sz="2600" b="1" dirty="0" err="1">
                <a:latin typeface="Cambria" pitchFamily="18" charset="0"/>
                <a:cs typeface="Times New Roman" pitchFamily="18" charset="0"/>
              </a:rPr>
              <a:t>Nasar</a:t>
            </a:r>
            <a:r>
              <a:rPr lang="en-US" sz="2600" b="1" dirty="0">
                <a:latin typeface="Cambria" pitchFamily="18" charset="0"/>
                <a:cs typeface="Times New Roman" pitchFamily="18" charset="0"/>
              </a:rPr>
              <a:t> </a:t>
            </a:r>
            <a:r>
              <a:rPr lang="en-US" sz="2600" b="1" dirty="0" err="1">
                <a:latin typeface="Cambria" pitchFamily="18" charset="0"/>
                <a:cs typeface="Times New Roman" pitchFamily="18" charset="0"/>
              </a:rPr>
              <a:t>Iqbal</a:t>
            </a:r>
            <a:r>
              <a:rPr lang="en-US" sz="2600" b="1" dirty="0">
                <a:latin typeface="Cambria" pitchFamily="18" charset="0"/>
                <a:cs typeface="Times New Roman" pitchFamily="18" charset="0"/>
              </a:rPr>
              <a:t> M., Al-Ansari, N., </a:t>
            </a:r>
            <a:r>
              <a:rPr lang="en-US" sz="2600" b="1" dirty="0" err="1">
                <a:latin typeface="Cambria" pitchFamily="18" charset="0"/>
                <a:cs typeface="Times New Roman" pitchFamily="18" charset="0"/>
              </a:rPr>
              <a:t>Hajana</a:t>
            </a:r>
            <a:r>
              <a:rPr lang="en-US" sz="2600" b="1" dirty="0">
                <a:latin typeface="Cambria" pitchFamily="18" charset="0"/>
                <a:cs typeface="Times New Roman" pitchFamily="18" charset="0"/>
              </a:rPr>
              <a:t>, M. I., </a:t>
            </a:r>
            <a:r>
              <a:rPr lang="en-US" sz="2600" b="1" dirty="0" err="1">
                <a:latin typeface="Cambria" pitchFamily="18" charset="0"/>
                <a:cs typeface="Times New Roman" pitchFamily="18" charset="0"/>
              </a:rPr>
              <a:t>Shafi</a:t>
            </a:r>
            <a:r>
              <a:rPr lang="en-US" sz="2600" b="1" dirty="0">
                <a:latin typeface="Cambria" pitchFamily="18" charset="0"/>
                <a:cs typeface="Times New Roman" pitchFamily="18" charset="0"/>
              </a:rPr>
              <a:t>, A. and </a:t>
            </a:r>
            <a:r>
              <a:rPr lang="en-US" sz="2600" b="1" dirty="0" err="1">
                <a:latin typeface="Cambria" pitchFamily="18" charset="0"/>
                <a:cs typeface="Times New Roman" pitchFamily="18" charset="0"/>
              </a:rPr>
              <a:t>Elbeltagi</a:t>
            </a:r>
            <a:r>
              <a:rPr lang="en-US" sz="2600" b="1" dirty="0">
                <a:latin typeface="Cambria" pitchFamily="18" charset="0"/>
                <a:cs typeface="Times New Roman" pitchFamily="18" charset="0"/>
              </a:rPr>
              <a:t>, A. (2023). Analyzing the seismic attributes, </a:t>
            </a:r>
            <a:r>
              <a:rPr lang="en-US" sz="2600" b="1" dirty="0" err="1">
                <a:latin typeface="Cambria" pitchFamily="18" charset="0"/>
                <a:cs typeface="Times New Roman" pitchFamily="18" charset="0"/>
              </a:rPr>
              <a:t>structura</a:t>
            </a:r>
            <a:r>
              <a:rPr lang="en-US" sz="2600" b="1" dirty="0">
                <a:latin typeface="Cambria" pitchFamily="18" charset="0"/>
                <a:cs typeface="Times New Roman" pitchFamily="18" charset="0"/>
              </a:rPr>
              <a:t> and </a:t>
            </a:r>
            <a:r>
              <a:rPr lang="en-US" sz="2600" b="1" dirty="0" err="1">
                <a:latin typeface="Cambria" pitchFamily="18" charset="0"/>
                <a:cs typeface="Times New Roman" pitchFamily="18" charset="0"/>
              </a:rPr>
              <a:t>petrophysical</a:t>
            </a:r>
            <a:r>
              <a:rPr lang="en-US" sz="2600" b="1" dirty="0">
                <a:latin typeface="Cambria" pitchFamily="18" charset="0"/>
                <a:cs typeface="Times New Roman" pitchFamily="18" charset="0"/>
              </a:rPr>
              <a:t> analysis of the lower </a:t>
            </a:r>
            <a:r>
              <a:rPr lang="en-US" sz="2600" b="1" dirty="0" err="1">
                <a:latin typeface="Cambria" pitchFamily="18" charset="0"/>
                <a:cs typeface="Times New Roman" pitchFamily="18" charset="0"/>
              </a:rPr>
              <a:t>Goru</a:t>
            </a:r>
            <a:r>
              <a:rPr lang="en-US" sz="2600" b="1" dirty="0">
                <a:latin typeface="Cambria" pitchFamily="18" charset="0"/>
                <a:cs typeface="Times New Roman" pitchFamily="18" charset="0"/>
              </a:rPr>
              <a:t> Formation: A case study from Middle Indus Basin Pakistan. Front Earth Sci. 10: 1034874. doi:10.3389/feart.2022.1034874</a:t>
            </a:r>
          </a:p>
          <a:p>
            <a:pPr marL="0" indent="0">
              <a:buFont typeface="Arial" charset="0"/>
              <a:buNone/>
            </a:pPr>
            <a:endParaRPr lang="en-US" sz="2400" b="1"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22</a:t>
            </a:fld>
            <a:endParaRPr lang="en-US"/>
          </a:p>
        </p:txBody>
      </p:sp>
      <p:sp>
        <p:nvSpPr>
          <p:cNvPr id="4" name="Date Placeholder 3"/>
          <p:cNvSpPr>
            <a:spLocks noGrp="1"/>
          </p:cNvSpPr>
          <p:nvPr>
            <p:ph type="dt" sz="half" idx="10"/>
          </p:nvPr>
        </p:nvSpPr>
        <p:spPr/>
        <p:txBody>
          <a:bodyPr/>
          <a:lstStyle/>
          <a:p>
            <a:fld id="{3822A153-FE46-494C-B9F9-90F82CB075E3}" type="datetime1">
              <a:rPr lang="en-US" smtClean="0"/>
              <a:t>20-Feb-25</a:t>
            </a:fld>
            <a:endParaRPr lang="en-US"/>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030437860"/>
      </p:ext>
    </p:extLst>
  </p:cSld>
  <p:clrMapOvr>
    <a:masterClrMapping/>
  </p:clrMapOvr>
  <mc:AlternateContent xmlns:mc="http://schemas.openxmlformats.org/markup-compatibility/2006" xmlns:p14="http://schemas.microsoft.com/office/powerpoint/2010/main">
    <mc:Choice Requires="p14">
      <p:transition spd="slow" p14:dur="2000" advTm="37731"/>
    </mc:Choice>
    <mc:Fallback xmlns="">
      <p:transition spd="slow" advTm="37731"/>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15888"/>
            <a:ext cx="8229600" cy="1224880"/>
          </a:xfrm>
        </p:spPr>
        <p:txBody>
          <a:bodyPr>
            <a:normAutofit/>
          </a:bodyPr>
          <a:lstStyle/>
          <a:p>
            <a:pPr eaLnBrk="1" hangingPunct="1"/>
            <a:r>
              <a:rPr lang="en-GB" sz="3600" b="1" u="sng" dirty="0">
                <a:latin typeface="Cambria" pitchFamily="18" charset="0"/>
                <a:cs typeface="Times New Roman" pitchFamily="18" charset="0"/>
              </a:rPr>
              <a:t>Introduction</a:t>
            </a:r>
          </a:p>
        </p:txBody>
      </p:sp>
      <p:sp>
        <p:nvSpPr>
          <p:cNvPr id="7171" name="Content Placeholder 2"/>
          <p:cNvSpPr>
            <a:spLocks noGrp="1"/>
          </p:cNvSpPr>
          <p:nvPr>
            <p:ph idx="1"/>
          </p:nvPr>
        </p:nvSpPr>
        <p:spPr>
          <a:xfrm>
            <a:off x="250825" y="692696"/>
            <a:ext cx="8678863" cy="5126320"/>
          </a:xfrm>
        </p:spPr>
        <p:txBody>
          <a:bodyPr>
            <a:normAutofit/>
          </a:bodyPr>
          <a:lstStyle/>
          <a:p>
            <a:pPr marL="0" indent="0" algn="just" eaLnBrk="1" hangingPunct="1">
              <a:buNone/>
            </a:pPr>
            <a:r>
              <a:rPr lang="en-GB" b="1" dirty="0">
                <a:latin typeface="Times New Roman" pitchFamily="18" charset="0"/>
                <a:cs typeface="Times New Roman" pitchFamily="18" charset="0"/>
              </a:rPr>
              <a:t> </a:t>
            </a:r>
            <a:endParaRPr lang="en-GB" sz="900" b="1" dirty="0">
              <a:latin typeface="Times New Roman" pitchFamily="18" charset="0"/>
              <a:cs typeface="Times New Roman" pitchFamily="18" charset="0"/>
            </a:endParaRPr>
          </a:p>
          <a:p>
            <a:pPr eaLnBrk="1" hangingPunct="1">
              <a:buFont typeface="Wingdings" pitchFamily="2" charset="2"/>
              <a:buChar char="Ø"/>
            </a:pPr>
            <a:r>
              <a:rPr lang="en-US" b="1" dirty="0">
                <a:latin typeface="Cambria" pitchFamily="18" charset="0"/>
                <a:cs typeface="Times New Roman" pitchFamily="18" charset="0"/>
              </a:rPr>
              <a:t>A seismic attribute is any measure of seismic data that helps us better visualize or quantify features of interpretational interest (Brown, (2001); Chopra and Marfurt (2005 and 2008).</a:t>
            </a:r>
          </a:p>
          <a:p>
            <a:pPr eaLnBrk="1" hangingPunct="1">
              <a:buFont typeface="Wingdings" pitchFamily="2" charset="2"/>
              <a:buChar char="Ø"/>
            </a:pPr>
            <a:r>
              <a:rPr lang="en-US" b="1" dirty="0">
                <a:latin typeface="Cambria" pitchFamily="18" charset="0"/>
                <a:cs typeface="Times New Roman" pitchFamily="18" charset="0"/>
              </a:rPr>
              <a:t>Taner, (2001) presented a comprehensive classification of attributes into two categories: geometrical and physical. </a:t>
            </a:r>
            <a:endParaRPr lang="en-GB" sz="900" b="1" dirty="0">
              <a:latin typeface="Cambria"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a:p>
        </p:txBody>
      </p:sp>
      <p:sp>
        <p:nvSpPr>
          <p:cNvPr id="5" name="Date Placeholder 4"/>
          <p:cNvSpPr>
            <a:spLocks noGrp="1"/>
          </p:cNvSpPr>
          <p:nvPr>
            <p:ph type="dt" sz="half" idx="10"/>
          </p:nvPr>
        </p:nvSpPr>
        <p:spPr/>
        <p:txBody>
          <a:bodyPr/>
          <a:lstStyle/>
          <a:p>
            <a:fld id="{6DA6260A-93FE-45E0-B6AE-C0BFC53331B7}" type="datetime1">
              <a:rPr lang="en-US" smtClean="0"/>
              <a:t>20-Feb-25</a:t>
            </a:fld>
            <a:endParaRPr lang="en-US"/>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904090913"/>
      </p:ext>
    </p:extLst>
  </p:cSld>
  <p:clrMapOvr>
    <a:masterClrMapping/>
  </p:clrMapOvr>
  <mc:AlternateContent xmlns:mc="http://schemas.openxmlformats.org/markup-compatibility/2006" xmlns:p14="http://schemas.microsoft.com/office/powerpoint/2010/main">
    <mc:Choice Requires="p14">
      <p:transition spd="slow" p14:dur="2000" advTm="101278"/>
    </mc:Choice>
    <mc:Fallback xmlns="">
      <p:transition spd="slow" advTm="101278"/>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93675"/>
            <a:ext cx="8229600" cy="714375"/>
          </a:xfrm>
        </p:spPr>
        <p:txBody>
          <a:bodyPr>
            <a:normAutofit/>
          </a:bodyPr>
          <a:lstStyle/>
          <a:p>
            <a:pPr eaLnBrk="1" hangingPunct="1"/>
            <a:r>
              <a:rPr lang="en-GB" sz="3600" b="1" u="sng" dirty="0">
                <a:latin typeface="Cambria" pitchFamily="18" charset="0"/>
                <a:cs typeface="Times New Roman" pitchFamily="18" charset="0"/>
              </a:rPr>
              <a:t>The seismic attribute of focus</a:t>
            </a:r>
          </a:p>
        </p:txBody>
      </p:sp>
      <p:sp>
        <p:nvSpPr>
          <p:cNvPr id="9219" name="Content Placeholder 2"/>
          <p:cNvSpPr>
            <a:spLocks noGrp="1"/>
          </p:cNvSpPr>
          <p:nvPr>
            <p:ph idx="1"/>
          </p:nvPr>
        </p:nvSpPr>
        <p:spPr>
          <a:xfrm>
            <a:off x="250825" y="950913"/>
            <a:ext cx="8678863" cy="5286375"/>
          </a:xfrm>
        </p:spPr>
        <p:txBody>
          <a:bodyPr/>
          <a:lstStyle/>
          <a:p>
            <a:r>
              <a:rPr lang="en-US" b="1" u="sng" dirty="0">
                <a:solidFill>
                  <a:srgbClr val="FF0000"/>
                </a:solidFill>
                <a:latin typeface="Cambria" pitchFamily="18" charset="0"/>
                <a:cs typeface="Times New Roman" pitchFamily="18" charset="0"/>
              </a:rPr>
              <a:t>Signal Envelope Attribute</a:t>
            </a:r>
          </a:p>
          <a:p>
            <a:r>
              <a:rPr lang="en-US" b="1" dirty="0">
                <a:latin typeface="Cambria" pitchFamily="18" charset="0"/>
                <a:cs typeface="Times New Roman" pitchFamily="18" charset="0"/>
              </a:rPr>
              <a:t>It is a representation of the amplitude E(</a:t>
            </a:r>
            <a:r>
              <a:rPr lang="en-US" b="1" i="1" dirty="0">
                <a:latin typeface="Cambria" pitchFamily="18" charset="0"/>
                <a:cs typeface="Times New Roman" pitchFamily="18" charset="0"/>
              </a:rPr>
              <a:t>t</a:t>
            </a:r>
            <a:r>
              <a:rPr lang="en-US" b="1" dirty="0">
                <a:latin typeface="Cambria" pitchFamily="18" charset="0"/>
                <a:cs typeface="Times New Roman" pitchFamily="18" charset="0"/>
              </a:rPr>
              <a:t>) of an oscillatory function F(</a:t>
            </a:r>
            <a:r>
              <a:rPr lang="en-US" b="1" i="1" dirty="0">
                <a:latin typeface="Cambria" pitchFamily="18" charset="0"/>
                <a:cs typeface="Times New Roman" pitchFamily="18" charset="0"/>
              </a:rPr>
              <a:t>t</a:t>
            </a:r>
            <a:r>
              <a:rPr lang="en-US" b="1" dirty="0">
                <a:latin typeface="Cambria" pitchFamily="18" charset="0"/>
                <a:cs typeface="Times New Roman" pitchFamily="18" charset="0"/>
              </a:rPr>
              <a:t>). The quantity E(</a:t>
            </a:r>
            <a:r>
              <a:rPr lang="en-US" b="1" i="1" dirty="0">
                <a:latin typeface="Cambria" pitchFamily="18" charset="0"/>
                <a:cs typeface="Times New Roman" pitchFamily="18" charset="0"/>
              </a:rPr>
              <a:t>t</a:t>
            </a:r>
            <a:r>
              <a:rPr lang="en-US" b="1" dirty="0">
                <a:latin typeface="Cambria" pitchFamily="18" charset="0"/>
                <a:cs typeface="Times New Roman" pitchFamily="18" charset="0"/>
              </a:rPr>
              <a:t>) is of the same order as the absolute value of the amplitudes of the function. </a:t>
            </a:r>
          </a:p>
          <a:p>
            <a:endParaRPr lang="en-US" sz="900" b="1" dirty="0">
              <a:latin typeface="Cambria" pitchFamily="18" charset="0"/>
              <a:cs typeface="Times New Roman" pitchFamily="18" charset="0"/>
            </a:endParaRPr>
          </a:p>
          <a:p>
            <a:endParaRPr lang="en-US" sz="900" b="1" dirty="0">
              <a:latin typeface="Cambria" pitchFamily="18" charset="0"/>
              <a:cs typeface="Times New Roman" pitchFamily="18" charset="0"/>
            </a:endParaRPr>
          </a:p>
          <a:p>
            <a:endParaRPr lang="en-US" sz="900" b="1" dirty="0">
              <a:latin typeface="Cambria" pitchFamily="18" charset="0"/>
              <a:cs typeface="Times New Roman" pitchFamily="18" charset="0"/>
            </a:endParaRPr>
          </a:p>
          <a:p>
            <a:r>
              <a:rPr lang="en-US" sz="900" b="1" dirty="0">
                <a:latin typeface="Cambria" pitchFamily="18" charset="0"/>
                <a:cs typeface="Times New Roman" pitchFamily="18" charset="0"/>
              </a:rPr>
              <a:t>                                                                                                                                                              </a:t>
            </a:r>
            <a:r>
              <a:rPr lang="en-US" sz="1600" b="1" dirty="0">
                <a:latin typeface="Times New Roman" pitchFamily="18" charset="0"/>
                <a:cs typeface="Times New Roman" pitchFamily="18" charset="0"/>
              </a:rPr>
              <a:t>…………………… (1)</a:t>
            </a:r>
            <a:endParaRPr lang="en-GB" sz="1600" b="1"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3717032"/>
            <a:ext cx="3168650"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188" y="4653136"/>
            <a:ext cx="7848600" cy="1728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a:p>
        </p:txBody>
      </p:sp>
      <p:sp>
        <p:nvSpPr>
          <p:cNvPr id="8" name="Date Placeholder 7"/>
          <p:cNvSpPr>
            <a:spLocks noGrp="1"/>
          </p:cNvSpPr>
          <p:nvPr>
            <p:ph type="dt" sz="half" idx="10"/>
          </p:nvPr>
        </p:nvSpPr>
        <p:spPr/>
        <p:txBody>
          <a:bodyPr/>
          <a:lstStyle/>
          <a:p>
            <a:fld id="{F87368A1-0045-4E5C-80E4-8EDEBE8878E6}" type="datetime1">
              <a:rPr lang="en-US" smtClean="0"/>
              <a:t>20-Feb-25</a:t>
            </a:fld>
            <a:endParaRPr lang="en-US"/>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645436584"/>
      </p:ext>
    </p:extLst>
  </p:cSld>
  <p:clrMapOvr>
    <a:masterClrMapping/>
  </p:clrMapOvr>
  <mc:AlternateContent xmlns:mc="http://schemas.openxmlformats.org/markup-compatibility/2006" xmlns:p14="http://schemas.microsoft.com/office/powerpoint/2010/main">
    <mc:Choice Requires="p14">
      <p:transition spd="slow" p14:dur="2000" advTm="28229"/>
    </mc:Choice>
    <mc:Fallback xmlns="">
      <p:transition spd="slow" advTm="28229"/>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93675"/>
            <a:ext cx="8229600" cy="714375"/>
          </a:xfrm>
        </p:spPr>
        <p:txBody>
          <a:bodyPr>
            <a:normAutofit fontScale="90000"/>
          </a:bodyPr>
          <a:lstStyle/>
          <a:p>
            <a:pPr eaLnBrk="1" hangingPunct="1"/>
            <a:r>
              <a:rPr lang="en-GB" b="1" u="sng" dirty="0">
                <a:latin typeface="Cambria" pitchFamily="18" charset="0"/>
                <a:cs typeface="Times New Roman" pitchFamily="18" charset="0"/>
              </a:rPr>
              <a:t>The seismic attribute of focus</a:t>
            </a:r>
          </a:p>
        </p:txBody>
      </p:sp>
      <p:sp>
        <p:nvSpPr>
          <p:cNvPr id="6147" name="Content Placeholder 2"/>
          <p:cNvSpPr>
            <a:spLocks noGrp="1"/>
          </p:cNvSpPr>
          <p:nvPr>
            <p:ph idx="1"/>
          </p:nvPr>
        </p:nvSpPr>
        <p:spPr>
          <a:xfrm>
            <a:off x="539750" y="950913"/>
            <a:ext cx="8208963" cy="5286375"/>
          </a:xfrm>
        </p:spPr>
        <p:txBody>
          <a:bodyPr/>
          <a:lstStyle/>
          <a:p>
            <a:pPr>
              <a:defRPr/>
            </a:pPr>
            <a:r>
              <a:rPr lang="en-US" b="1" u="sng" dirty="0">
                <a:solidFill>
                  <a:srgbClr val="FF0000"/>
                </a:solidFill>
                <a:latin typeface="Cambria" pitchFamily="18" charset="0"/>
                <a:cs typeface="Times New Roman" pitchFamily="18" charset="0"/>
              </a:rPr>
              <a:t>First Order Derivative (DE)</a:t>
            </a:r>
          </a:p>
          <a:p>
            <a:pPr marL="0" indent="0">
              <a:buFont typeface="Arial" charset="0"/>
              <a:buNone/>
              <a:defRPr/>
            </a:pPr>
            <a:r>
              <a:rPr lang="en-US" b="1" dirty="0">
                <a:latin typeface="Cambria" pitchFamily="18" charset="0"/>
                <a:cs typeface="Times New Roman" pitchFamily="18" charset="0"/>
              </a:rPr>
              <a:t>This is the time derivative of the envelope</a:t>
            </a:r>
            <a:r>
              <a:rPr lang="en-US" b="1" dirty="0">
                <a:latin typeface="Times New Roman" pitchFamily="18" charset="0"/>
                <a:cs typeface="Times New Roman" pitchFamily="18" charset="0"/>
              </a:rPr>
              <a:t>. </a:t>
            </a:r>
          </a:p>
          <a:p>
            <a:pPr marL="0" indent="0">
              <a:buFont typeface="Arial" charset="0"/>
              <a:buNone/>
              <a:defRPr/>
            </a:pPr>
            <a:r>
              <a:rPr lang="en-US" dirty="0"/>
              <a:t>								</a:t>
            </a:r>
          </a:p>
          <a:p>
            <a:pPr marL="0" indent="0">
              <a:buFont typeface="Arial" charset="0"/>
              <a:buNone/>
              <a:defRPr/>
            </a:pPr>
            <a:r>
              <a:rPr lang="en-US" i="1" dirty="0"/>
              <a:t>                                                                  </a:t>
            </a:r>
            <a:r>
              <a:rPr lang="en-US" sz="2000" b="1" dirty="0">
                <a:latin typeface="Times New Roman" pitchFamily="18" charset="0"/>
                <a:cs typeface="Times New Roman" pitchFamily="18" charset="0"/>
              </a:rPr>
              <a:t>  ….…….(2)</a:t>
            </a:r>
          </a:p>
          <a:p>
            <a:pPr marL="0" indent="0">
              <a:buFont typeface="Arial" charset="0"/>
              <a:buNone/>
              <a:defRPr/>
            </a:pPr>
            <a:endParaRPr lang="en-US" sz="2000" b="1" u="sng" dirty="0">
              <a:solidFill>
                <a:srgbClr val="FF0000"/>
              </a:solidFill>
              <a:latin typeface="Times New Roman" pitchFamily="18" charset="0"/>
              <a:cs typeface="Times New Roman" pitchFamily="18" charset="0"/>
            </a:endParaRPr>
          </a:p>
          <a:p>
            <a:pPr>
              <a:buFont typeface="Arial" pitchFamily="34" charset="0"/>
              <a:buChar char="•"/>
              <a:defRPr/>
            </a:pPr>
            <a:r>
              <a:rPr lang="en-US" b="1" u="sng" dirty="0">
                <a:solidFill>
                  <a:srgbClr val="FF0000"/>
                </a:solidFill>
                <a:latin typeface="Times New Roman" pitchFamily="18" charset="0"/>
                <a:cs typeface="Times New Roman" pitchFamily="18" charset="0"/>
              </a:rPr>
              <a:t>Second Order Derivative (DDE)</a:t>
            </a:r>
          </a:p>
          <a:p>
            <a:pPr marL="0" indent="0">
              <a:buFont typeface="Arial" charset="0"/>
              <a:buNone/>
              <a:defRPr/>
            </a:pPr>
            <a:r>
              <a:rPr lang="en-US" b="1" dirty="0">
                <a:latin typeface="Times New Roman" pitchFamily="18" charset="0"/>
                <a:cs typeface="Times New Roman" pitchFamily="18" charset="0"/>
              </a:rPr>
              <a:t>This is given by:</a:t>
            </a:r>
          </a:p>
          <a:p>
            <a:pPr marL="0" indent="0">
              <a:buFont typeface="Arial" charset="0"/>
              <a:buNone/>
              <a:defRPr/>
            </a:pPr>
            <a:endParaRPr lang="en-US" b="1" u="sng" dirty="0">
              <a:solidFill>
                <a:srgbClr val="FF0000"/>
              </a:solidFill>
              <a:latin typeface="Times New Roman" pitchFamily="18" charset="0"/>
              <a:cs typeface="Times New Roman" pitchFamily="18" charset="0"/>
            </a:endParaRPr>
          </a:p>
          <a:p>
            <a:pPr marL="0" indent="0">
              <a:buFont typeface="Arial" charset="0"/>
              <a:buNone/>
              <a:defRPr/>
            </a:pPr>
            <a:r>
              <a:rPr lang="en-US" b="1" dirty="0">
                <a:solidFill>
                  <a:srgbClr val="FF0000"/>
                </a:solidFill>
                <a:latin typeface="Times New Roman" pitchFamily="18" charset="0"/>
                <a:cs typeface="Times New Roman" pitchFamily="18" charset="0"/>
              </a:rPr>
              <a:t>                                                              </a:t>
            </a:r>
            <a:r>
              <a:rPr lang="en-US" sz="2000" b="1" dirty="0">
                <a:latin typeface="Times New Roman" pitchFamily="18" charset="0"/>
                <a:cs typeface="Times New Roman" pitchFamily="18" charset="0"/>
              </a:rPr>
              <a:t>….……(3)</a:t>
            </a:r>
            <a:endParaRPr lang="en-US" sz="2000" b="1" u="sng" dirty="0">
              <a:solidFill>
                <a:srgbClr val="FF0000"/>
              </a:solidFill>
              <a:latin typeface="Times New Roman" pitchFamily="18" charset="0"/>
              <a:cs typeface="Times New Roman" pitchFamily="18" charset="0"/>
            </a:endParaRPr>
          </a:p>
        </p:txBody>
      </p:sp>
      <p:pic>
        <p:nvPicPr>
          <p:cNvPr id="1126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2276475"/>
            <a:ext cx="4968875"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4941888"/>
            <a:ext cx="561657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a:p>
        </p:txBody>
      </p:sp>
      <p:sp>
        <p:nvSpPr>
          <p:cNvPr id="4" name="Date Placeholder 3"/>
          <p:cNvSpPr>
            <a:spLocks noGrp="1"/>
          </p:cNvSpPr>
          <p:nvPr>
            <p:ph type="dt" sz="half" idx="10"/>
          </p:nvPr>
        </p:nvSpPr>
        <p:spPr/>
        <p:txBody>
          <a:bodyPr/>
          <a:lstStyle/>
          <a:p>
            <a:fld id="{5D23C70D-7605-4556-9866-0BA1BD3417DC}" type="datetime1">
              <a:rPr lang="en-US" smtClean="0"/>
              <a:t>20-Feb-25</a:t>
            </a:fld>
            <a:endParaRPr lang="en-US"/>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901267738"/>
      </p:ext>
    </p:extLst>
  </p:cSld>
  <p:clrMapOvr>
    <a:masterClrMapping/>
  </p:clrMapOvr>
  <mc:AlternateContent xmlns:mc="http://schemas.openxmlformats.org/markup-compatibility/2006" xmlns:p14="http://schemas.microsoft.com/office/powerpoint/2010/main">
    <mc:Choice Requires="p14">
      <p:transition spd="slow" p14:dur="2000" advTm="13267"/>
    </mc:Choice>
    <mc:Fallback xmlns="">
      <p:transition spd="slow" advTm="13267"/>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357188"/>
            <a:ext cx="8229600" cy="714375"/>
          </a:xfrm>
        </p:spPr>
        <p:txBody>
          <a:bodyPr>
            <a:normAutofit/>
          </a:bodyPr>
          <a:lstStyle/>
          <a:p>
            <a:pPr eaLnBrk="1" hangingPunct="1"/>
            <a:r>
              <a:rPr lang="en-GB" sz="3600" b="1" u="sng" dirty="0">
                <a:latin typeface="Cambria" pitchFamily="18" charset="0"/>
                <a:cs typeface="Times New Roman" pitchFamily="18" charset="0"/>
              </a:rPr>
              <a:t>Statement of the Problem</a:t>
            </a:r>
          </a:p>
        </p:txBody>
      </p:sp>
      <p:sp>
        <p:nvSpPr>
          <p:cNvPr id="12291" name="Content Placeholder 2"/>
          <p:cNvSpPr>
            <a:spLocks noGrp="1"/>
          </p:cNvSpPr>
          <p:nvPr>
            <p:ph idx="1"/>
          </p:nvPr>
        </p:nvSpPr>
        <p:spPr>
          <a:xfrm>
            <a:off x="250825" y="1143000"/>
            <a:ext cx="8678863" cy="5286375"/>
          </a:xfrm>
        </p:spPr>
        <p:txBody>
          <a:bodyPr/>
          <a:lstStyle/>
          <a:p>
            <a:pPr eaLnBrk="1" hangingPunct="1">
              <a:buFont typeface="Wingdings" pitchFamily="2" charset="2"/>
              <a:buChar char="Ø"/>
            </a:pPr>
            <a:r>
              <a:rPr lang="en-GB" b="1" dirty="0">
                <a:latin typeface="Cambria" pitchFamily="18" charset="0"/>
                <a:cs typeface="Times New Roman" pitchFamily="18" charset="0"/>
              </a:rPr>
              <a:t>Subtle lithological variations, porous media (porosity) and even oil and gas reservoir bearing zones are sometimes difficult to clearly visualize on conventional seismic data. </a:t>
            </a:r>
          </a:p>
          <a:p>
            <a:pPr>
              <a:buFont typeface="Wingdings" pitchFamily="2" charset="2"/>
              <a:buChar char="Ø"/>
            </a:pPr>
            <a:r>
              <a:rPr lang="en-GB" b="1" dirty="0">
                <a:latin typeface="Cambria" pitchFamily="18" charset="0"/>
                <a:cs typeface="Times New Roman" pitchFamily="18" charset="0"/>
              </a:rPr>
              <a:t>Asset managers can integrate attributes to have greater understanding of their assets and plan exploration and production strategies at reduced cost with a huge certainty of finding hydrocarbons.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a:p>
        </p:txBody>
      </p:sp>
      <p:sp>
        <p:nvSpPr>
          <p:cNvPr id="4" name="Date Placeholder 3"/>
          <p:cNvSpPr>
            <a:spLocks noGrp="1"/>
          </p:cNvSpPr>
          <p:nvPr>
            <p:ph type="dt" sz="half" idx="10"/>
          </p:nvPr>
        </p:nvSpPr>
        <p:spPr/>
        <p:txBody>
          <a:bodyPr/>
          <a:lstStyle/>
          <a:p>
            <a:fld id="{88408B12-08D4-42AA-8453-4A2FCC31B1AC}" type="datetime1">
              <a:rPr lang="en-US" smtClean="0"/>
              <a:t>20-Feb-25</a:t>
            </a:fld>
            <a:endParaRPr lang="en-US"/>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498498181"/>
      </p:ext>
    </p:extLst>
  </p:cSld>
  <p:clrMapOvr>
    <a:masterClrMapping/>
  </p:clrMapOvr>
  <mc:AlternateContent xmlns:mc="http://schemas.openxmlformats.org/markup-compatibility/2006" xmlns:p14="http://schemas.microsoft.com/office/powerpoint/2010/main">
    <mc:Choice Requires="p14">
      <p:transition spd="slow" p14:dur="2000" advTm="43953"/>
    </mc:Choice>
    <mc:Fallback xmlns="">
      <p:transition spd="slow" advTm="43953"/>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57188"/>
            <a:ext cx="8229600" cy="714375"/>
          </a:xfrm>
        </p:spPr>
        <p:txBody>
          <a:bodyPr>
            <a:normAutofit/>
          </a:bodyPr>
          <a:lstStyle/>
          <a:p>
            <a:pPr eaLnBrk="1" hangingPunct="1"/>
            <a:r>
              <a:rPr lang="en-GB" sz="3600" b="1" u="sng" dirty="0">
                <a:latin typeface="Cambria" pitchFamily="18" charset="0"/>
                <a:cs typeface="Times New Roman" pitchFamily="18" charset="0"/>
              </a:rPr>
              <a:t>Aim and Objectives of the Study</a:t>
            </a:r>
          </a:p>
        </p:txBody>
      </p:sp>
      <p:sp>
        <p:nvSpPr>
          <p:cNvPr id="14339" name="Content Placeholder 2"/>
          <p:cNvSpPr>
            <a:spLocks noGrp="1"/>
          </p:cNvSpPr>
          <p:nvPr>
            <p:ph idx="1"/>
          </p:nvPr>
        </p:nvSpPr>
        <p:spPr>
          <a:xfrm>
            <a:off x="250825" y="1052736"/>
            <a:ext cx="8678863" cy="5286375"/>
          </a:xfrm>
        </p:spPr>
        <p:txBody>
          <a:bodyPr>
            <a:normAutofit fontScale="85000" lnSpcReduction="10000"/>
          </a:bodyPr>
          <a:lstStyle/>
          <a:p>
            <a:pPr eaLnBrk="1" hangingPunct="1">
              <a:buFont typeface="Wingdings" pitchFamily="2" charset="2"/>
              <a:buChar char="Ø"/>
            </a:pPr>
            <a:r>
              <a:rPr lang="en-GB" b="1" dirty="0">
                <a:latin typeface="Cambria" pitchFamily="18" charset="0"/>
                <a:cs typeface="Times New Roman" pitchFamily="18" charset="0"/>
              </a:rPr>
              <a:t>The aim is to image porous media and bright spots using seismic attributes (signal envelope and its derivatives) to enhance reservoir characterization goals in the selected fields. </a:t>
            </a:r>
            <a:endParaRPr lang="en-GB" sz="1200" b="1" dirty="0">
              <a:latin typeface="Cambria" pitchFamily="18" charset="0"/>
              <a:cs typeface="Times New Roman" pitchFamily="18" charset="0"/>
            </a:endParaRPr>
          </a:p>
          <a:p>
            <a:pPr eaLnBrk="1" hangingPunct="1">
              <a:buFont typeface="Wingdings" pitchFamily="2" charset="2"/>
              <a:buChar char="Ø"/>
            </a:pPr>
            <a:r>
              <a:rPr lang="en-GB" b="1" dirty="0">
                <a:latin typeface="Cambria" pitchFamily="18" charset="0"/>
                <a:cs typeface="Times New Roman" pitchFamily="18" charset="0"/>
              </a:rPr>
              <a:t>The objectives include;</a:t>
            </a:r>
          </a:p>
          <a:p>
            <a:pPr eaLnBrk="1" hangingPunct="1">
              <a:buFont typeface="Wingdings" pitchFamily="2" charset="2"/>
              <a:buChar char="Ø"/>
            </a:pPr>
            <a:r>
              <a:rPr lang="en-GB" b="1" dirty="0">
                <a:latin typeface="Cambria" pitchFamily="18" charset="0"/>
                <a:cs typeface="Times New Roman" pitchFamily="18" charset="0"/>
              </a:rPr>
              <a:t>Apply signal envelope around the zones of interest.   </a:t>
            </a:r>
          </a:p>
          <a:p>
            <a:pPr>
              <a:buFont typeface="Wingdings" pitchFamily="2" charset="2"/>
              <a:buChar char="Ø"/>
            </a:pPr>
            <a:r>
              <a:rPr lang="en-GB" b="1" dirty="0">
                <a:latin typeface="Times New Roman" pitchFamily="18" charset="0"/>
                <a:cs typeface="Times New Roman" pitchFamily="18" charset="0"/>
              </a:rPr>
              <a:t>Interpretation of rock and fluid properties on the seismically enhanced volume.</a:t>
            </a:r>
          </a:p>
          <a:p>
            <a:pPr>
              <a:buFont typeface="Wingdings" pitchFamily="2" charset="2"/>
              <a:buChar char="Ø"/>
            </a:pPr>
            <a:r>
              <a:rPr lang="en-GB" b="1" dirty="0">
                <a:latin typeface="Times New Roman" pitchFamily="18" charset="0"/>
                <a:cs typeface="Times New Roman" pitchFamily="18" charset="0"/>
              </a:rPr>
              <a:t>Implement the first and second order derivatives of signal envelope around the zones of interest.</a:t>
            </a:r>
          </a:p>
          <a:p>
            <a:pPr>
              <a:buFont typeface="Wingdings" pitchFamily="2" charset="2"/>
              <a:buChar char="Ø"/>
            </a:pPr>
            <a:r>
              <a:rPr lang="en-GB" b="1" dirty="0">
                <a:latin typeface="Times New Roman" pitchFamily="18" charset="0"/>
                <a:cs typeface="Times New Roman" pitchFamily="18" charset="0"/>
              </a:rPr>
              <a:t>Comparing outputs of signal envelope with its derivatives for similarities and differences.   </a:t>
            </a:r>
          </a:p>
          <a:p>
            <a:pPr eaLnBrk="1" hangingPunct="1">
              <a:buFont typeface="Wingdings" pitchFamily="2" charset="2"/>
              <a:buChar char="Ø"/>
            </a:pPr>
            <a:endParaRPr lang="en-GB" b="1" dirty="0">
              <a:latin typeface="Cambria"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a:p>
        </p:txBody>
      </p:sp>
      <p:sp>
        <p:nvSpPr>
          <p:cNvPr id="4" name="Date Placeholder 3"/>
          <p:cNvSpPr>
            <a:spLocks noGrp="1"/>
          </p:cNvSpPr>
          <p:nvPr>
            <p:ph type="dt" sz="half" idx="10"/>
          </p:nvPr>
        </p:nvSpPr>
        <p:spPr/>
        <p:txBody>
          <a:bodyPr/>
          <a:lstStyle/>
          <a:p>
            <a:fld id="{5A39CA12-C141-4481-8EFC-110A48EDD850}" type="datetime1">
              <a:rPr lang="en-US" smtClean="0"/>
              <a:t>20-Feb-25</a:t>
            </a:fld>
            <a:endParaRPr lang="en-US"/>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318777896"/>
      </p:ext>
    </p:extLst>
  </p:cSld>
  <p:clrMapOvr>
    <a:masterClrMapping/>
  </p:clrMapOvr>
  <mc:AlternateContent xmlns:mc="http://schemas.openxmlformats.org/markup-compatibility/2006" xmlns:p14="http://schemas.microsoft.com/office/powerpoint/2010/main">
    <mc:Choice Requires="p14">
      <p:transition spd="slow" p14:dur="2000" advTm="40406"/>
    </mc:Choice>
    <mc:Fallback xmlns="">
      <p:transition spd="slow" advTm="40406"/>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357188"/>
            <a:ext cx="8229600" cy="714375"/>
          </a:xfrm>
        </p:spPr>
        <p:txBody>
          <a:bodyPr>
            <a:normAutofit/>
          </a:bodyPr>
          <a:lstStyle/>
          <a:p>
            <a:pPr eaLnBrk="1" hangingPunct="1"/>
            <a:r>
              <a:rPr lang="en-GB" sz="3600" b="1" u="sng" dirty="0">
                <a:latin typeface="Cambria" pitchFamily="18" charset="0"/>
                <a:cs typeface="Times New Roman" pitchFamily="18" charset="0"/>
              </a:rPr>
              <a:t>Significance of the Study</a:t>
            </a:r>
          </a:p>
        </p:txBody>
      </p:sp>
      <p:sp>
        <p:nvSpPr>
          <p:cNvPr id="16387" name="Content Placeholder 2"/>
          <p:cNvSpPr>
            <a:spLocks noGrp="1"/>
          </p:cNvSpPr>
          <p:nvPr>
            <p:ph idx="1"/>
          </p:nvPr>
        </p:nvSpPr>
        <p:spPr>
          <a:xfrm>
            <a:off x="395536" y="1143000"/>
            <a:ext cx="8352928" cy="5286375"/>
          </a:xfrm>
        </p:spPr>
        <p:txBody>
          <a:bodyPr/>
          <a:lstStyle/>
          <a:p>
            <a:pPr eaLnBrk="1" hangingPunct="1">
              <a:buFont typeface="Wingdings" pitchFamily="2" charset="2"/>
              <a:buChar char="Ø"/>
            </a:pPr>
            <a:r>
              <a:rPr lang="en-GB" b="1" dirty="0">
                <a:latin typeface="Cambria" pitchFamily="18" charset="0"/>
                <a:cs typeface="Times New Roman" pitchFamily="18" charset="0"/>
              </a:rPr>
              <a:t>This study emphasizes technological advances in the use of attributes for interpretational purposes, with particular emphasis on signal envelope and its derivatives.</a:t>
            </a:r>
          </a:p>
          <a:p>
            <a:pPr eaLnBrk="1" hangingPunct="1">
              <a:buFont typeface="Wingdings" pitchFamily="2" charset="2"/>
              <a:buChar char="Ø"/>
            </a:pPr>
            <a:r>
              <a:rPr lang="en-GB" b="1" dirty="0">
                <a:latin typeface="Cambria" pitchFamily="18" charset="0"/>
                <a:cs typeface="Times New Roman" pitchFamily="18" charset="0"/>
              </a:rPr>
              <a:t>Their crucial role in enhancing reservoir characterization objectives would be demonstrated for the various fields in the Niger Delta Basin of Nigeria.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a:p>
        </p:txBody>
      </p:sp>
      <p:sp>
        <p:nvSpPr>
          <p:cNvPr id="4" name="Date Placeholder 3"/>
          <p:cNvSpPr>
            <a:spLocks noGrp="1"/>
          </p:cNvSpPr>
          <p:nvPr>
            <p:ph type="dt" sz="half" idx="10"/>
          </p:nvPr>
        </p:nvSpPr>
        <p:spPr/>
        <p:txBody>
          <a:bodyPr/>
          <a:lstStyle/>
          <a:p>
            <a:fld id="{DFD23316-6AF0-4789-9FEA-A112F67EB32D}" type="datetime1">
              <a:rPr lang="en-US" smtClean="0"/>
              <a:t>20-Feb-25</a:t>
            </a:fld>
            <a:endParaRPr lang="en-US"/>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688064001"/>
      </p:ext>
    </p:extLst>
  </p:cSld>
  <p:clrMapOvr>
    <a:masterClrMapping/>
  </p:clrMapOvr>
  <mc:AlternateContent xmlns:mc="http://schemas.openxmlformats.org/markup-compatibility/2006" xmlns:p14="http://schemas.microsoft.com/office/powerpoint/2010/main">
    <mc:Choice Requires="p14">
      <p:transition spd="slow" p14:dur="2000" advTm="101662"/>
    </mc:Choice>
    <mc:Fallback xmlns="">
      <p:transition spd="slow" advTm="101662"/>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60648"/>
            <a:ext cx="8229600" cy="868363"/>
          </a:xfrm>
        </p:spPr>
        <p:txBody>
          <a:bodyPr>
            <a:normAutofit/>
          </a:bodyPr>
          <a:lstStyle/>
          <a:p>
            <a:pPr eaLnBrk="1" hangingPunct="1"/>
            <a:r>
              <a:rPr lang="en-GB" sz="3600" b="1" u="sng" dirty="0">
                <a:latin typeface="Cambria" pitchFamily="18" charset="0"/>
                <a:cs typeface="Times New Roman" pitchFamily="18" charset="0"/>
              </a:rPr>
              <a:t>Materials and Methodology</a:t>
            </a:r>
          </a:p>
        </p:txBody>
      </p:sp>
      <p:sp>
        <p:nvSpPr>
          <p:cNvPr id="20483" name="Content Placeholder 2"/>
          <p:cNvSpPr>
            <a:spLocks noGrp="1"/>
          </p:cNvSpPr>
          <p:nvPr>
            <p:ph idx="1"/>
          </p:nvPr>
        </p:nvSpPr>
        <p:spPr>
          <a:xfrm>
            <a:off x="428625" y="1071563"/>
            <a:ext cx="8215313" cy="5072062"/>
          </a:xfrm>
        </p:spPr>
        <p:txBody>
          <a:bodyPr>
            <a:normAutofit lnSpcReduction="10000"/>
          </a:bodyPr>
          <a:lstStyle/>
          <a:p>
            <a:pPr eaLnBrk="1" hangingPunct="1">
              <a:buFont typeface="Wingdings" pitchFamily="2" charset="2"/>
              <a:buChar char="§"/>
            </a:pPr>
            <a:r>
              <a:rPr lang="en-GB" b="1" u="sng" dirty="0">
                <a:latin typeface="Cambria" pitchFamily="18" charset="0"/>
                <a:cs typeface="Times New Roman" pitchFamily="18" charset="0"/>
              </a:rPr>
              <a:t>Materials</a:t>
            </a:r>
            <a:r>
              <a:rPr lang="en-GB" b="1" dirty="0">
                <a:latin typeface="Cambria" pitchFamily="18" charset="0"/>
                <a:cs typeface="Times New Roman" pitchFamily="18" charset="0"/>
              </a:rPr>
              <a:t>:</a:t>
            </a:r>
          </a:p>
          <a:p>
            <a:pPr>
              <a:buFont typeface="Wingdings" pitchFamily="2" charset="2"/>
              <a:buChar char="Ø"/>
            </a:pPr>
            <a:r>
              <a:rPr lang="en-US" b="1" dirty="0">
                <a:latin typeface="Cambria" pitchFamily="18" charset="0"/>
                <a:cs typeface="Times New Roman" pitchFamily="18" charset="0"/>
              </a:rPr>
              <a:t>The data utilized includes; well headers, well deviations, log headers, wire line logs for several wells over the different fields, 3D post stack depth migrated offshore seismic volumes and a time depth relationship function from the fields. </a:t>
            </a:r>
          </a:p>
          <a:p>
            <a:pPr>
              <a:buFont typeface="Wingdings" pitchFamily="2" charset="2"/>
              <a:buChar char="Ø"/>
            </a:pPr>
            <a:r>
              <a:rPr lang="en-US" b="1" dirty="0">
                <a:latin typeface="Cambria" pitchFamily="18" charset="0"/>
                <a:cs typeface="Times New Roman" pitchFamily="18" charset="0"/>
              </a:rPr>
              <a:t>High-end PC Workstation and Visualization tools.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sp>
        <p:nvSpPr>
          <p:cNvPr id="4" name="Date Placeholder 3"/>
          <p:cNvSpPr>
            <a:spLocks noGrp="1"/>
          </p:cNvSpPr>
          <p:nvPr>
            <p:ph type="dt" sz="half" idx="10"/>
          </p:nvPr>
        </p:nvSpPr>
        <p:spPr/>
        <p:txBody>
          <a:bodyPr/>
          <a:lstStyle/>
          <a:p>
            <a:fld id="{087D9F3D-766D-4A4E-8711-29F8259EFA39}" type="datetime1">
              <a:rPr lang="en-US" smtClean="0"/>
              <a:t>20-Feb-25</a:t>
            </a:fld>
            <a:endParaRPr lang="en-US"/>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457929653"/>
      </p:ext>
    </p:extLst>
  </p:cSld>
  <p:clrMapOvr>
    <a:masterClrMapping/>
  </p:clrMapOvr>
  <mc:AlternateContent xmlns:mc="http://schemas.openxmlformats.org/markup-compatibility/2006" xmlns:p14="http://schemas.microsoft.com/office/powerpoint/2010/main">
    <mc:Choice Requires="p14">
      <p:transition spd="slow" p14:dur="2000" advTm="25525"/>
    </mc:Choice>
    <mc:Fallback xmlns="">
      <p:transition spd="slow" advTm="25525"/>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PT-ACSTM-2025 (Adizua, O. F. (Ph.D)) 2 [Compatibility Mode]" id="{D033508E-E83F-41B3-82D3-5F47B3F660E3}" vid="{1A5D5C95-2DD8-4C4F-B1A7-3FFB2DCCF2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437</TotalTime>
  <Words>1553</Words>
  <Application>Microsoft Office PowerPoint</Application>
  <PresentationFormat>On-screen Show (4:3)</PresentationFormat>
  <Paragraphs>297</Paragraphs>
  <Slides>22</Slides>
  <Notes>5</Notes>
  <HiddenSlides>0</HiddenSlides>
  <MMClips>22</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Presentation Outline</vt:lpstr>
      <vt:lpstr>Introduction</vt:lpstr>
      <vt:lpstr>The seismic attribute of focus</vt:lpstr>
      <vt:lpstr>The seismic attribute of focus</vt:lpstr>
      <vt:lpstr>Statement of the Problem</vt:lpstr>
      <vt:lpstr>Aim and Objectives of the Study</vt:lpstr>
      <vt:lpstr>Significance of the Study</vt:lpstr>
      <vt:lpstr>Materials and Methodology</vt:lpstr>
      <vt:lpstr>Materials and Methodology</vt:lpstr>
      <vt:lpstr>Presentation of Results and Discussion</vt:lpstr>
      <vt:lpstr>Presentation of Results and Discussion</vt:lpstr>
      <vt:lpstr>Presentation of Results and Discussion</vt:lpstr>
      <vt:lpstr>Presentation of Results and Discussion</vt:lpstr>
      <vt:lpstr>Presentation of Results and Discussion</vt:lpstr>
      <vt:lpstr>Presentation of Results and Discussion</vt:lpstr>
      <vt:lpstr>Presentation of Results and Discussion</vt:lpstr>
      <vt:lpstr>Presentation of Results and Discussion</vt:lpstr>
      <vt:lpstr>Summary of Findings</vt:lpstr>
      <vt:lpstr>Conclusion</vt:lpstr>
      <vt:lpstr>Final Remark</vt:lpstr>
      <vt:lpstr>Selected 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Muhammad Afzaal</dc:creator>
  <cp:lastModifiedBy>COMPUTER</cp:lastModifiedBy>
  <cp:revision>57</cp:revision>
  <dcterms:created xsi:type="dcterms:W3CDTF">2006-08-16T00:00:00Z</dcterms:created>
  <dcterms:modified xsi:type="dcterms:W3CDTF">2025-02-20T17:46:25Z</dcterms:modified>
</cp:coreProperties>
</file>