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4800" y="1295400"/>
            <a:ext cx="6643464" cy="3276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 smtClean="0"/>
              <a:t>Potato </a:t>
            </a:r>
            <a:r>
              <a:rPr lang="en-US" sz="2800" b="1" dirty="0"/>
              <a:t>Landraces are More Resistant to Drought and Saline Stress: An Analysis of Germination </a:t>
            </a:r>
            <a:r>
              <a:rPr lang="en-US" sz="2800" b="1" dirty="0" smtClean="0"/>
              <a:t>Parameters</a:t>
            </a:r>
            <a:endParaRPr lang="en-US" sz="2800" b="1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304800" y="4953000"/>
            <a:ext cx="57793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Abhisek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 Shrestha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latin typeface="Cambria" pitchFamily="18" charset="0"/>
              </a:rPr>
              <a:t>College of Natural Resource Management- Bardibas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latin typeface="Cambria" pitchFamily="18" charset="0"/>
              </a:rPr>
              <a:t>Agriculture and Forestry University</a:t>
            </a:r>
          </a:p>
          <a:p>
            <a:pPr>
              <a:spcBef>
                <a:spcPct val="20000"/>
              </a:spcBef>
            </a:pPr>
            <a:r>
              <a:rPr lang="en-US" b="1" dirty="0" smtClean="0">
                <a:latin typeface="Cambria" pitchFamily="18" charset="0"/>
              </a:rPr>
              <a:t>Nepal</a:t>
            </a:r>
            <a:endParaRPr lang="en-US" b="1" dirty="0" smtClean="0">
              <a:latin typeface="Cambri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57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Dungri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Plant height:50-60cm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haulm per plant:3-4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leaves per plants: unknown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Stem diameter:5cm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Flowering time:60 days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tubers per plant:15-18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color: white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weight:50-60g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Maturity:120-150 days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6B3F6585-7A1D-44A7-868D-9446214F12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09600"/>
            <a:ext cx="3048000" cy="2709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344225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Sim local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height:60 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haulm per plant:3-4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leaves per plants: unknown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branches perplant:16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• Stem diameter:6cm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Flowering time:60-75days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tubers per plant:15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• Tuber color: White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weight:60-70g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Maturity:120-150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5CCF5DD8-12E3-4C93-8E92-F5162BEB583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148" y="3657600"/>
            <a:ext cx="321365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49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3048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Basuala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Chauka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height:40-50cm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haulm per plant:5-6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branches per plant:10-15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Stem diameter:5cm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Flowering time :60-75 days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tubers per plant:10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color: white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weight:45-50g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Maturity:120days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57200"/>
            <a:ext cx="3276600" cy="2590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505200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Desiree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height:30-45 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haulm per plant :5-7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branches per plant:12-15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Stem diameter:8 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Flowering time :40-50 days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tubers per plant:12-13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color: Red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weight:50g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Maturity:90-120 days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2E3DD860-62A6-4F41-BF1A-929EDD89ED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3352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86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7C12E898-56B0-4BCA-9DBA-9D8315CEFD08}"/>
              </a:ext>
            </a:extLst>
          </p:cNvPr>
          <p:cNvSpPr txBox="1">
            <a:spLocks/>
          </p:cNvSpPr>
          <p:nvPr/>
        </p:nvSpPr>
        <p:spPr>
          <a:xfrm>
            <a:off x="1295400" y="990600"/>
            <a:ext cx="7620000" cy="4583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Data tabulated: Microsoft Excel (2021)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Statistical analysis: R (06.2 version)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Means comparison: Least Significant Difference at 5% level of significance</a:t>
            </a: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Reduction percentage in parameter in drought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%= (T1-T2)/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T1*100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where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T1=Measurement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parameter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T2=Measurement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parameter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stress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10000"/>
              </a:lnSpc>
              <a:buFont typeface="Wingdings" pitchFamily="2" charset="2"/>
              <a:buChar char="ü"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39695" y="381000"/>
            <a:ext cx="3478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Statistical Analysis</a:t>
            </a:r>
          </a:p>
        </p:txBody>
      </p:sp>
    </p:spTree>
    <p:extLst>
      <p:ext uri="{BB962C8B-B14F-4D97-AF65-F5344CB8AC3E}">
        <p14:creationId xmlns:p14="http://schemas.microsoft.com/office/powerpoint/2010/main" val="35392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76818"/>
            <a:ext cx="45720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Results and Discussion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3A93D45-6791-4598-A7A1-27F54787D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77081"/>
              </p:ext>
            </p:extLst>
          </p:nvPr>
        </p:nvGraphicFramePr>
        <p:xfrm>
          <a:off x="539552" y="1844824"/>
          <a:ext cx="8087817" cy="4059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8102">
                  <a:extLst>
                    <a:ext uri="{9D8B030D-6E8A-4147-A177-3AD203B41FA5}">
                      <a16:colId xmlns:a16="http://schemas.microsoft.com/office/drawing/2014/main" xmlns="" val="3404442781"/>
                    </a:ext>
                  </a:extLst>
                </a:gridCol>
                <a:gridCol w="2564430">
                  <a:extLst>
                    <a:ext uri="{9D8B030D-6E8A-4147-A177-3AD203B41FA5}">
                      <a16:colId xmlns:a16="http://schemas.microsoft.com/office/drawing/2014/main" xmlns="" val="1833273037"/>
                    </a:ext>
                  </a:extLst>
                </a:gridCol>
                <a:gridCol w="3125285">
                  <a:extLst>
                    <a:ext uri="{9D8B030D-6E8A-4147-A177-3AD203B41FA5}">
                      <a16:colId xmlns:a16="http://schemas.microsoft.com/office/drawing/2014/main" xmlns="" val="3933753209"/>
                    </a:ext>
                  </a:extLst>
                </a:gridCol>
              </a:tblGrid>
              <a:tr h="369980">
                <a:tc gridSpan="3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Table 1. Germination percent and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time affected by potato genotypes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998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Germination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percentage(%)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Mean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germination time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86683318"/>
                  </a:ext>
                </a:extLst>
              </a:tr>
              <a:tr h="181356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Pandusen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Damkane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Dungri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Sim local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Basala chauka</a:t>
                      </a:r>
                    </a:p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186180" algn="ctr"/>
                        </a:tabLst>
                      </a:pPr>
                      <a:r>
                        <a:rPr lang="en-US" sz="20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80                     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                    </a:t>
                      </a: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                    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                     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en-US" sz="2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                   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baseline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31.20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34.33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34.25 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35.70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36.38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33.80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53576872"/>
                  </a:ext>
                </a:extLst>
              </a:tr>
              <a:tr h="92495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LSD(0.05)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SEm(±)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sz="2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Ns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6.12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14.84 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1.54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8.98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753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72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703254"/>
              </p:ext>
            </p:extLst>
          </p:nvPr>
        </p:nvGraphicFramePr>
        <p:xfrm>
          <a:off x="395536" y="1124744"/>
          <a:ext cx="8447856" cy="339383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56750"/>
                <a:gridCol w="2703314"/>
                <a:gridCol w="2787792"/>
              </a:tblGrid>
              <a:tr h="304800">
                <a:tc gridSpan="3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2. Germination % and time affected by stress condition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Stress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Germination percentage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Mean Germination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time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4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Control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88.33</a:t>
                      </a:r>
                      <a:r>
                        <a:rPr lang="en-US" sz="2000" kern="12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kern="1200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32.65</a:t>
                      </a:r>
                      <a:r>
                        <a:rPr lang="en-US" sz="2000" kern="1200" baseline="300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7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76.67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35.90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2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Saline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66.66</a:t>
                      </a:r>
                      <a:r>
                        <a:rPr lang="en-US" sz="2000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aseline="300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38.81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LSD(0.05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SEm(±)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%)   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</a:t>
                      </a:r>
                    </a:p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3.54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14.84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2.74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0.89 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8.98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Grand mean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34.27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43000" y="46482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Stress condition had negative impact in seed germination and remarkable increase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mean germination time  with PEG induced water stress which is in accordance with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Alebrahim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2008) and (Zahra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Khodarahmpour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2012)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maize</a:t>
            </a:r>
          </a:p>
        </p:txBody>
      </p:sp>
    </p:spTree>
    <p:extLst>
      <p:ext uri="{BB962C8B-B14F-4D97-AF65-F5344CB8AC3E}">
        <p14:creationId xmlns:p14="http://schemas.microsoft.com/office/powerpoint/2010/main" val="28121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xmlns="" id="{04569B7C-F1E3-4B37-92CA-168E63635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27544"/>
              </p:ext>
            </p:extLst>
          </p:nvPr>
        </p:nvGraphicFramePr>
        <p:xfrm>
          <a:off x="182672" y="1021081"/>
          <a:ext cx="8885128" cy="3733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329">
                  <a:extLst>
                    <a:ext uri="{9D8B030D-6E8A-4147-A177-3AD203B41FA5}">
                      <a16:colId xmlns:a16="http://schemas.microsoft.com/office/drawing/2014/main" xmlns="" val="330330831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3529164711"/>
                    </a:ext>
                  </a:extLst>
                </a:gridCol>
                <a:gridCol w="1182029">
                  <a:extLst>
                    <a:ext uri="{9D8B030D-6E8A-4147-A177-3AD203B41FA5}">
                      <a16:colId xmlns:a16="http://schemas.microsoft.com/office/drawing/2014/main" xmlns="" val="2321504999"/>
                    </a:ext>
                  </a:extLst>
                </a:gridCol>
                <a:gridCol w="1103971"/>
                <a:gridCol w="1349722">
                  <a:extLst>
                    <a:ext uri="{9D8B030D-6E8A-4147-A177-3AD203B41FA5}">
                      <a16:colId xmlns:a16="http://schemas.microsoft.com/office/drawing/2014/main" xmlns="" val="2750673481"/>
                    </a:ext>
                  </a:extLst>
                </a:gridCol>
                <a:gridCol w="999428">
                  <a:extLst>
                    <a:ext uri="{9D8B030D-6E8A-4147-A177-3AD203B41FA5}">
                      <a16:colId xmlns:a16="http://schemas.microsoft.com/office/drawing/2014/main" xmlns="" val="2053013625"/>
                    </a:ext>
                  </a:extLst>
                </a:gridCol>
                <a:gridCol w="1384649">
                  <a:extLst>
                    <a:ext uri="{9D8B030D-6E8A-4147-A177-3AD203B41FA5}">
                      <a16:colId xmlns:a16="http://schemas.microsoft.com/office/drawing/2014/main" xmlns="" val="4002930856"/>
                    </a:ext>
                  </a:extLst>
                </a:gridCol>
              </a:tblGrid>
              <a:tr h="228600">
                <a:tc gridSpan="7"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Table 3. Germination % and time affected by potato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genotype and stress condition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Germination percentage(%)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Mean germination time(MGT)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1498746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 Normal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87336798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Pandusen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29.56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32.83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32.83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9388096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Damkane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32.87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35.77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35.77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56681385"/>
                  </a:ext>
                </a:extLst>
              </a:tr>
              <a:tr h="28956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Dungri local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32.84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35.67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35.57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3076223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Sim local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34.75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36.65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36.65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526085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Basala chauka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34.50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38.25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38.25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0220269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31.40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36.20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36.20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572253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Mean reduction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11.85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14.89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3.28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3.28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310847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992469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 genotypes have various impact with different stress, showed their potential to cope this stress condition due to their genetic gain, adaptation strategies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et al.,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6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ADD0BD9-473B-41BA-BBBA-9BBF88BF3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456480"/>
              </p:ext>
            </p:extLst>
          </p:nvPr>
        </p:nvGraphicFramePr>
        <p:xfrm>
          <a:off x="323527" y="1556792"/>
          <a:ext cx="8496945" cy="37263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17176">
                  <a:extLst>
                    <a:ext uri="{9D8B030D-6E8A-4147-A177-3AD203B41FA5}">
                      <a16:colId xmlns:a16="http://schemas.microsoft.com/office/drawing/2014/main" xmlns="" val="3049818329"/>
                    </a:ext>
                  </a:extLst>
                </a:gridCol>
                <a:gridCol w="1815846">
                  <a:extLst>
                    <a:ext uri="{9D8B030D-6E8A-4147-A177-3AD203B41FA5}">
                      <a16:colId xmlns:a16="http://schemas.microsoft.com/office/drawing/2014/main" xmlns="" val="1235819437"/>
                    </a:ext>
                  </a:extLst>
                </a:gridCol>
                <a:gridCol w="3463923">
                  <a:extLst>
                    <a:ext uri="{9D8B030D-6E8A-4147-A177-3AD203B41FA5}">
                      <a16:colId xmlns:a16="http://schemas.microsoft.com/office/drawing/2014/main" xmlns="" val="2684008258"/>
                    </a:ext>
                  </a:extLst>
                </a:gridCol>
              </a:tblGrid>
              <a:tr h="359099">
                <a:tc gridSpan="3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Table 4. Plant height affected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by potato genotypes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909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Plant height(cm)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5377251"/>
                  </a:ext>
                </a:extLst>
              </a:tr>
              <a:tr h="359099">
                <a:tc rowSpan="2">
                  <a:txBody>
                    <a:bodyPr/>
                    <a:lstStyle/>
                    <a:p>
                      <a:r>
                        <a:rPr lang="en-US" u="sng" dirty="0" smtClean="0">
                          <a:latin typeface="Times New Roman" pitchFamily="18" charset="0"/>
                          <a:cs typeface="Times New Roman" pitchFamily="18" charset="0"/>
                        </a:rPr>
                        <a:t>Variety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Pandusen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Damkane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Dungri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Sim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local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Basala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chauka</a:t>
                      </a:r>
                    </a:p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45DAS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90DAS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540879059"/>
                  </a:ext>
                </a:extLst>
              </a:tr>
              <a:tr h="1714696">
                <a:tc vMerge="1"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                 Pandusen local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                Damkane local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                Dungri local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                Basala chauka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                Sim local</a:t>
                      </a:r>
                    </a:p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                 Desiree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7.29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6.34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8.16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5.25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3.88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6.71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19.63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17.92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24.19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15.74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14.97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14.88</a:t>
                      </a:r>
                      <a:r>
                        <a:rPr lang="en-US" sz="1800" kern="1200" baseline="30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65310778"/>
                  </a:ext>
                </a:extLst>
              </a:tr>
              <a:tr h="8977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LSD(0.05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SEm(±)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%)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1.09*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0.36</a:t>
                      </a: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19.66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2.88*</a:t>
                      </a:r>
                      <a:endParaRPr lang="en-US" sz="18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0.94</a:t>
                      </a:r>
                    </a:p>
                    <a:p>
                      <a:r>
                        <a:rPr lang="en-US" sz="1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18.12</a:t>
                      </a:r>
                      <a:endParaRPr lang="en-US" sz="11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0346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74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659990"/>
              </p:ext>
            </p:extLst>
          </p:nvPr>
        </p:nvGraphicFramePr>
        <p:xfrm>
          <a:off x="467544" y="1556792"/>
          <a:ext cx="8280919" cy="3515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98719"/>
                <a:gridCol w="2441100"/>
                <a:gridCol w="2441100"/>
              </a:tblGrid>
              <a:tr h="457200">
                <a:tc gridSpan="3">
                  <a:txBody>
                    <a:bodyPr/>
                    <a:lstStyle/>
                    <a:p>
                      <a:r>
                        <a:rPr lang="en-US" sz="20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 5. Plant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height affected by stress condition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Stress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45 DAS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90 DAS</a:t>
                      </a: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4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Control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7.04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19.81</a:t>
                      </a:r>
                      <a:r>
                        <a:rPr lang="en-US" sz="20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7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5.49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15.88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2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Saline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4.21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12.93</a:t>
                      </a:r>
                      <a:r>
                        <a:rPr lang="en-US" sz="20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LSD(0.05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SEm(±)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en-US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%)   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10.8***</a:t>
                      </a:r>
                    </a:p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3.54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14.84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2.88***</a:t>
                      </a:r>
                    </a:p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0.94</a:t>
                      </a:r>
                    </a:p>
                    <a:p>
                      <a:pPr algn="l"/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18.12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Grand mean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82.5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17.89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3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xmlns="" id="{BE9E1BEB-1A94-4FD7-A314-5F7F6D2B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86705"/>
              </p:ext>
            </p:extLst>
          </p:nvPr>
        </p:nvGraphicFramePr>
        <p:xfrm>
          <a:off x="467545" y="679934"/>
          <a:ext cx="8219255" cy="460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6981">
                  <a:extLst>
                    <a:ext uri="{9D8B030D-6E8A-4147-A177-3AD203B41FA5}">
                      <a16:colId xmlns:a16="http://schemas.microsoft.com/office/drawing/2014/main" xmlns="" val="2459799894"/>
                    </a:ext>
                  </a:extLst>
                </a:gridCol>
                <a:gridCol w="1014806">
                  <a:extLst>
                    <a:ext uri="{9D8B030D-6E8A-4147-A177-3AD203B41FA5}">
                      <a16:colId xmlns:a16="http://schemas.microsoft.com/office/drawing/2014/main" xmlns="" val="1045145903"/>
                    </a:ext>
                  </a:extLst>
                </a:gridCol>
                <a:gridCol w="984957">
                  <a:extLst>
                    <a:ext uri="{9D8B030D-6E8A-4147-A177-3AD203B41FA5}">
                      <a16:colId xmlns:a16="http://schemas.microsoft.com/office/drawing/2014/main" xmlns="" val="3530209520"/>
                    </a:ext>
                  </a:extLst>
                </a:gridCol>
                <a:gridCol w="984957"/>
                <a:gridCol w="1773393">
                  <a:extLst>
                    <a:ext uri="{9D8B030D-6E8A-4147-A177-3AD203B41FA5}">
                      <a16:colId xmlns:a16="http://schemas.microsoft.com/office/drawing/2014/main" xmlns="" val="132228344"/>
                    </a:ext>
                  </a:extLst>
                </a:gridCol>
                <a:gridCol w="1864161"/>
              </a:tblGrid>
              <a:tr h="370681">
                <a:tc gridSpan="6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6. Interaction effect of stress and genotype in plant height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681"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Variety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Plant height(cm)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Reduction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drought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Reduction due to 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259251"/>
                  </a:ext>
                </a:extLst>
              </a:tr>
              <a:tr h="370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107379"/>
                  </a:ext>
                </a:extLst>
              </a:tr>
              <a:tr h="64945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Pandusen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21.88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17.39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19.09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42.4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73417611"/>
                  </a:ext>
                </a:extLst>
              </a:tr>
              <a:tr h="43258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Damkane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19.67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16.19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14.95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18.61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23.9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467226"/>
                  </a:ext>
                </a:extLst>
              </a:tr>
              <a:tr h="392734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Dungri local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26.08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22.32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15.49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51.6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3233231"/>
                  </a:ext>
                </a:extLst>
              </a:tr>
              <a:tr h="64945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Sim local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17.02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14.47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9.10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15.69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46.5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8890150"/>
                  </a:ext>
                </a:extLst>
              </a:tr>
              <a:tr h="25321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Basala chauka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17.63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12.32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14.30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34.77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18.8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6218774"/>
                  </a:ext>
                </a:extLst>
              </a:tr>
              <a:tr h="26845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17.12</a:t>
                      </a: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12.65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12.65</a:t>
                      </a: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28.82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26.10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8746717"/>
                  </a:ext>
                </a:extLst>
              </a:tr>
              <a:tr h="35989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21.36%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34.7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03914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67544" y="537321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Reyes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et al.,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also reported peg stress had significant reductions in plant height (32.1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%) in sugarcane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C80B6C7-A8DA-4561-8BF6-C01C223B2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7220726"/>
              </p:ext>
            </p:extLst>
          </p:nvPr>
        </p:nvGraphicFramePr>
        <p:xfrm>
          <a:off x="539552" y="1556792"/>
          <a:ext cx="8208911" cy="402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8689">
                  <a:extLst>
                    <a:ext uri="{9D8B030D-6E8A-4147-A177-3AD203B41FA5}">
                      <a16:colId xmlns:a16="http://schemas.microsoft.com/office/drawing/2014/main" xmlns="" val="1679823938"/>
                    </a:ext>
                  </a:extLst>
                </a:gridCol>
                <a:gridCol w="1277054">
                  <a:extLst>
                    <a:ext uri="{9D8B030D-6E8A-4147-A177-3AD203B41FA5}">
                      <a16:colId xmlns:a16="http://schemas.microsoft.com/office/drawing/2014/main" xmlns="" val="3185874779"/>
                    </a:ext>
                  </a:extLst>
                </a:gridCol>
                <a:gridCol w="2421584"/>
                <a:gridCol w="2421584"/>
              </a:tblGrid>
              <a:tr h="359099">
                <a:tc gridSpan="4"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6. Effect of genotype in root length, leaves number and braches per plant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909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Treatment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Leaves/plant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Branches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/plant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Root length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63051013"/>
                  </a:ext>
                </a:extLst>
              </a:tr>
              <a:tr h="187452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Pandusen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Damkane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Dungri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Sim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local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Basala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chauka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85.5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66.7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79.6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72.2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40.3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kern="1200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66.9</a:t>
                      </a:r>
                      <a:r>
                        <a:rPr lang="en-US" sz="2000" kern="12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15.9</a:t>
                      </a:r>
                      <a:r>
                        <a:rPr lang="en-US" sz="20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r>
                        <a:rPr lang="en-US" sz="20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</a:t>
                      </a:r>
                      <a:r>
                        <a:rPr lang="en-US" sz="20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ab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r>
                        <a:rPr lang="en-US" sz="20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7.5</a:t>
                      </a:r>
                      <a:r>
                        <a:rPr lang="en-US" sz="20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  <a:r>
                        <a:rPr lang="en-US" sz="2000" baseline="30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bc</a:t>
                      </a:r>
                      <a:r>
                        <a:rPr lang="en-US" sz="2000" baseline="3000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en-US" sz="2000" baseline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18.8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</a:t>
                      </a:r>
                    </a:p>
                    <a:p>
                      <a:r>
                        <a:rPr lang="en-US" sz="20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16.3</a:t>
                      </a:r>
                      <a:endParaRPr lang="en-US" sz="2000" kern="1200" baseline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16.1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14.3</a:t>
                      </a:r>
                      <a:endParaRPr lang="en-US" sz="2000" kern="1200" baseline="30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40988381"/>
                  </a:ext>
                </a:extLst>
              </a:tr>
              <a:tr h="89774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LSD(0.05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SEM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(±)</a:t>
                      </a:r>
                    </a:p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,%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25.57</a:t>
                      </a: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8.30</a:t>
                      </a:r>
                    </a:p>
                    <a:p>
                      <a:r>
                        <a:rPr lang="en-US" sz="20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24.56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4.53</a:t>
                      </a:r>
                    </a:p>
                    <a:p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1.46</a:t>
                      </a:r>
                    </a:p>
                    <a:p>
                      <a:r>
                        <a:rPr lang="en-US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25.9</a:t>
                      </a:r>
                      <a:endParaRPr lang="en-US" sz="2000" baseline="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Ns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1.35</a:t>
                      </a:r>
                      <a:endParaRPr lang="en-US" sz="2000" kern="12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20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16.7</a:t>
                      </a:r>
                      <a:endParaRPr lang="en-US" sz="20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373145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72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228600" y="304800"/>
            <a:ext cx="65532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1752600"/>
            <a:ext cx="82296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endParaRPr lang="en-US" sz="3200" dirty="0" smtClean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3200" dirty="0" smtClean="0">
                <a:solidFill>
                  <a:schemeClr val="bg1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807095"/>
            <a:ext cx="772777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Introduction/problem statement/rationale of study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916832"/>
            <a:ext cx="43204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Potato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Solanum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tuberosum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one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of the most important non grain food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commodity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with the total global production of 437 million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tonnes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FAOSTAT,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2021)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as moderately salt sensitive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Katerji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2000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sensitive to drought stress, due to its  short and weak root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 (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Joshi et al., 2016)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 algn="just">
              <a:buFont typeface="Wingdings" pitchFamily="2" charset="2"/>
              <a:buChar char="ü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 descr="An Overview of Soil Moisture and Salinity Sensors for Digital Agriculture  Applications | IntechOp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98" y="1700808"/>
            <a:ext cx="3407879" cy="45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97173"/>
              </p:ext>
            </p:extLst>
          </p:nvPr>
        </p:nvGraphicFramePr>
        <p:xfrm>
          <a:off x="395536" y="1700808"/>
          <a:ext cx="8352928" cy="35157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1698"/>
                <a:gridCol w="2040410"/>
                <a:gridCol w="2040410"/>
                <a:gridCol w="2040410"/>
              </a:tblGrid>
              <a:tr h="457200">
                <a:tc gridSpan="4"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Table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7. Effect of stress in leaves/plant, branches, root length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Stress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Leaves/plant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Branches/plant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Root length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(cm)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4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Control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77.3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19.9.0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16.8</a:t>
                      </a:r>
                      <a:r>
                        <a:rPr lang="en-US" sz="2000" kern="1200" baseline="300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</a:t>
                      </a:r>
                      <a:endParaRPr lang="en-US" sz="20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679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57.7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15.2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2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Saline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41.3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13.0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6.2</a:t>
                      </a:r>
                      <a:r>
                        <a:rPr lang="en-US" sz="2000" baseline="30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0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296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LSD(0.05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SEm(±)</a:t>
                      </a:r>
                    </a:p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CV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%)    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14.7***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4.79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24.5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2.33***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0.21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15.9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1.0.3***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</a:t>
                      </a:r>
                    </a:p>
                    <a:p>
                      <a:pPr algn="l"/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19.8</a:t>
                      </a:r>
                      <a:endParaRPr lang="en-US" sz="2000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Grand mean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67.5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16.4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13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xmlns="" id="{BE9E1BEB-1A94-4FD7-A314-5F7F6D2B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239143"/>
              </p:ext>
            </p:extLst>
          </p:nvPr>
        </p:nvGraphicFramePr>
        <p:xfrm>
          <a:off x="395536" y="1556792"/>
          <a:ext cx="8640960" cy="4621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9499">
                  <a:extLst>
                    <a:ext uri="{9D8B030D-6E8A-4147-A177-3AD203B41FA5}">
                      <a16:colId xmlns:a16="http://schemas.microsoft.com/office/drawing/2014/main" xmlns="" val="2459799894"/>
                    </a:ext>
                  </a:extLst>
                </a:gridCol>
                <a:gridCol w="1149851">
                  <a:extLst>
                    <a:ext uri="{9D8B030D-6E8A-4147-A177-3AD203B41FA5}">
                      <a16:colId xmlns:a16="http://schemas.microsoft.com/office/drawing/2014/main" xmlns="" val="1045145903"/>
                    </a:ext>
                  </a:extLst>
                </a:gridCol>
                <a:gridCol w="1127304">
                  <a:extLst>
                    <a:ext uri="{9D8B030D-6E8A-4147-A177-3AD203B41FA5}">
                      <a16:colId xmlns:a16="http://schemas.microsoft.com/office/drawing/2014/main" xmlns="" val="3530209520"/>
                    </a:ext>
                  </a:extLst>
                </a:gridCol>
                <a:gridCol w="1127304"/>
                <a:gridCol w="1713501">
                  <a:extLst>
                    <a:ext uri="{9D8B030D-6E8A-4147-A177-3AD203B41FA5}">
                      <a16:colId xmlns:a16="http://schemas.microsoft.com/office/drawing/2014/main" xmlns="" val="132228344"/>
                    </a:ext>
                  </a:extLst>
                </a:gridCol>
                <a:gridCol w="1713501"/>
              </a:tblGrid>
              <a:tr h="118028">
                <a:tc gridSpan="6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Table 8.  Interaction impact of stress and genotypes in leaf number in potatoes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81"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Variety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Number of leaves per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plant@90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Reduction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drought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Reduction due to 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259251"/>
                  </a:ext>
                </a:extLst>
              </a:tr>
              <a:tr h="370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Control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107379"/>
                  </a:ext>
                </a:extLst>
              </a:tr>
              <a:tr h="4313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Pandusen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99.5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24.42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42.7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734176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Damkane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26.96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43.7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46722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Dungri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87.67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71.65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22.37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59.5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32332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Sim local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63.35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23.99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58.5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889015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Basala chauka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47.44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33.14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17.9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62187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27.34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30.5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8746717"/>
                  </a:ext>
                </a:extLst>
              </a:tr>
              <a:tr h="64945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26.97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46.5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039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1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xmlns="" id="{BE9E1BEB-1A94-4FD7-A314-5F7F6D2B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783010"/>
              </p:ext>
            </p:extLst>
          </p:nvPr>
        </p:nvGraphicFramePr>
        <p:xfrm>
          <a:off x="251520" y="1628800"/>
          <a:ext cx="8568952" cy="43426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4420">
                  <a:extLst>
                    <a:ext uri="{9D8B030D-6E8A-4147-A177-3AD203B41FA5}">
                      <a16:colId xmlns:a16="http://schemas.microsoft.com/office/drawing/2014/main" xmlns="" val="2459799894"/>
                    </a:ext>
                  </a:extLst>
                </a:gridCol>
                <a:gridCol w="1140268">
                  <a:extLst>
                    <a:ext uri="{9D8B030D-6E8A-4147-A177-3AD203B41FA5}">
                      <a16:colId xmlns:a16="http://schemas.microsoft.com/office/drawing/2014/main" xmlns="" val="1045145903"/>
                    </a:ext>
                  </a:extLst>
                </a:gridCol>
                <a:gridCol w="1117910">
                  <a:extLst>
                    <a:ext uri="{9D8B030D-6E8A-4147-A177-3AD203B41FA5}">
                      <a16:colId xmlns:a16="http://schemas.microsoft.com/office/drawing/2014/main" xmlns="" val="3530209520"/>
                    </a:ext>
                  </a:extLst>
                </a:gridCol>
                <a:gridCol w="1117910"/>
                <a:gridCol w="1699222">
                  <a:extLst>
                    <a:ext uri="{9D8B030D-6E8A-4147-A177-3AD203B41FA5}">
                      <a16:colId xmlns:a16="http://schemas.microsoft.com/office/drawing/2014/main" xmlns="" val="132228344"/>
                    </a:ext>
                  </a:extLst>
                </a:gridCol>
                <a:gridCol w="1699222"/>
              </a:tblGrid>
              <a:tr h="370681">
                <a:tc gridSpan="6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Table 9: Interaction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impact of stress and genotypes in plant per branches of potato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681"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Variety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Number of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branches </a:t>
                      </a:r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per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plant@90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Reduction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drought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Reduction due to 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259251"/>
                  </a:ext>
                </a:extLst>
              </a:tr>
              <a:tr h="370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107379"/>
                  </a:ext>
                </a:extLst>
              </a:tr>
              <a:tr h="43137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Pandusen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43.9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38.3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734176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Damkane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67.2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29.8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46722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Dungri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43.6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29.9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32332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Sim local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49.3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56.2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889015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Basala chauka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52.2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  <a:endParaRPr lang="en-US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62187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51.7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8746717"/>
                  </a:ext>
                </a:extLst>
              </a:tr>
              <a:tr h="309721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51.2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32.6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0391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81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9">
            <a:extLst>
              <a:ext uri="{FF2B5EF4-FFF2-40B4-BE49-F238E27FC236}">
                <a16:creationId xmlns:a16="http://schemas.microsoft.com/office/drawing/2014/main" xmlns="" id="{BE9E1BEB-1A94-4FD7-A314-5F7F6D2B0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971804"/>
              </p:ext>
            </p:extLst>
          </p:nvPr>
        </p:nvGraphicFramePr>
        <p:xfrm>
          <a:off x="478287" y="260648"/>
          <a:ext cx="7954399" cy="43520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5727">
                  <a:extLst>
                    <a:ext uri="{9D8B030D-6E8A-4147-A177-3AD203B41FA5}">
                      <a16:colId xmlns:a16="http://schemas.microsoft.com/office/drawing/2014/main" xmlns="" val="2459799894"/>
                    </a:ext>
                  </a:extLst>
                </a:gridCol>
                <a:gridCol w="1058490">
                  <a:extLst>
                    <a:ext uri="{9D8B030D-6E8A-4147-A177-3AD203B41FA5}">
                      <a16:colId xmlns:a16="http://schemas.microsoft.com/office/drawing/2014/main" xmlns="" val="1045145903"/>
                    </a:ext>
                  </a:extLst>
                </a:gridCol>
                <a:gridCol w="1037735">
                  <a:extLst>
                    <a:ext uri="{9D8B030D-6E8A-4147-A177-3AD203B41FA5}">
                      <a16:colId xmlns:a16="http://schemas.microsoft.com/office/drawing/2014/main" xmlns="" val="3530209520"/>
                    </a:ext>
                  </a:extLst>
                </a:gridCol>
                <a:gridCol w="1037735"/>
                <a:gridCol w="1577356">
                  <a:extLst>
                    <a:ext uri="{9D8B030D-6E8A-4147-A177-3AD203B41FA5}">
                      <a16:colId xmlns:a16="http://schemas.microsoft.com/office/drawing/2014/main" xmlns="" val="132228344"/>
                    </a:ext>
                  </a:extLst>
                </a:gridCol>
                <a:gridCol w="1577356"/>
              </a:tblGrid>
              <a:tr h="370681">
                <a:tc gridSpan="6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Table 10: Interaction impact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stress and genotypes in root length in potatoes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681"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Variety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 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Root length @90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DAS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Reduction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due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to drought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Reduction due to saline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59259251"/>
                  </a:ext>
                </a:extLst>
              </a:tr>
              <a:tr h="3706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Drought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4107379"/>
                  </a:ext>
                </a:extLst>
              </a:tr>
              <a:tr h="431371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Pandusen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16.5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67.8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97341761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Damkane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13.4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39.7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0246722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Dungri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65.6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9323323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Sim local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-22</a:t>
                      </a:r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66.2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8889015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Basala chauka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16.6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70.5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54621877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8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17.1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66.2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008746717"/>
                  </a:ext>
                </a:extLst>
              </a:tr>
              <a:tr h="649453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Mean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9.5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63.0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63039149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5536" y="4581128"/>
            <a:ext cx="8524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Salinity causes a reduction in the number of leaves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Chourasia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2021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), plant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height, root length, number of branches and number of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leaves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Sunjeet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Kumar, 2021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stress affects germination and seedling growth in various species, such as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sugarbeet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cabbage,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soyabean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lentil, leading to decreased shoot and root length.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Neji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Tarchoun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2022)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1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75620"/>
            <a:ext cx="3962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72816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Stress like drought and saline impact negatively in seedling growth and development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Sim local and Dungri local had showed lower reduction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growth parameter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term of germination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MGT,plant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height and leaf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number in drought</a:t>
            </a:r>
          </a:p>
          <a:p>
            <a:pPr marL="285750" indent="-285750" algn="just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Dhamkane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Basala chauka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found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be more tolerant to salinity stress </a:t>
            </a:r>
          </a:p>
        </p:txBody>
      </p:sp>
    </p:spTree>
    <p:extLst>
      <p:ext uri="{BB962C8B-B14F-4D97-AF65-F5344CB8AC3E}">
        <p14:creationId xmlns:p14="http://schemas.microsoft.com/office/powerpoint/2010/main" val="383076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249269"/>
            <a:ext cx="3810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60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219200" y="2590800"/>
            <a:ext cx="2209800" cy="2971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Overall impact of abiotic stresses on plant growth and development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600200" y="2971800"/>
            <a:ext cx="13716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Drought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400" y="4876800"/>
            <a:ext cx="1371600" cy="3048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Salinity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676" y="980728"/>
            <a:ext cx="8071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Climatic change causing drought and salinity become serious problem globally through erratic/less rainfall, increased in temperature and silting due to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flooding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Ahuja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2010)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3400" y="2209800"/>
            <a:ext cx="358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Nutrient deficiencies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dehydration and even death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Hamper photosynthesis activities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 tuberization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Leaf abscission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4304437"/>
            <a:ext cx="3975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Soil compaction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Inorganic/organic contamination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Diminished microbial activity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Ion toxicity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Oxidative stress reduced water uptake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Reduced photosynthesis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52800" y="3086962"/>
            <a:ext cx="762000" cy="2658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352800" y="4763363"/>
            <a:ext cx="762000" cy="26583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6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il salinity and drought tolerance: An evaluation of plant growth,  productivity, microbial diversity, and amelioration strategies -  ScienceDir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1304"/>
            <a:ext cx="795230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86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289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204864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General objective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improve the productivity of potato through screening the landraces under abiotic stress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Specific objectives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study different agro-morphological traits of potato seedling under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saline and drought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conditions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study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growth and phenology of potato under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saline and drought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stress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conditions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720840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Hypothesis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=All landraces don’t show tolerance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saline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drought stress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At least some landraces show tolerance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saline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drought stress</a:t>
            </a:r>
          </a:p>
          <a:p>
            <a:pPr algn="just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Research question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Do available landraces traits are superior to cope with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saline 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drought stress problem?	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any available of landraces that are broaden in genetic basis to use them in crop improvement?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047690"/>
            <a:ext cx="45720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Research Hypothesis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96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4BEE4FC-411F-40D1-BC48-E4FEE2715E30}"/>
              </a:ext>
            </a:extLst>
          </p:cNvPr>
          <p:cNvSpPr txBox="1"/>
          <p:nvPr/>
        </p:nvSpPr>
        <p:spPr>
          <a:xfrm>
            <a:off x="395536" y="990600"/>
            <a:ext cx="851986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latin typeface="Times New Roman" pitchFamily="18" charset="0"/>
                <a:cs typeface="Times New Roman" panose="02020603050405020304" pitchFamily="18" charset="0"/>
              </a:rPr>
              <a:t>Research Site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29°26’49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 N latitude and 81°29’12”E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longitude, elevation 6400m(21,000ft)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Badimalika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municipality-08,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Martadi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Bajura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factorial Completely Randomized Design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CRD)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Plot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Tray) area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40 ×30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cm2</a:t>
            </a:r>
            <a:endParaRPr lang="en-US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plots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Sowing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Chaitra-06,2079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Sowing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density per Tray: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tuber</a:t>
            </a:r>
          </a:p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applied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fertilizer dose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of potatoes was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FYM: 298 gram per tray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Urea: 1.5 gram per tray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DAP: 2 gram per tray </a:t>
            </a:r>
          </a:p>
          <a:p>
            <a:pPr lvl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MOP: 0.98 gram per tray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304800"/>
            <a:ext cx="4419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Materials and Methods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12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xmlns="" id="{691E0A3B-F339-42E5-91AD-BC74F735A6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878484"/>
              </p:ext>
            </p:extLst>
          </p:nvPr>
        </p:nvGraphicFramePr>
        <p:xfrm>
          <a:off x="539552" y="1262220"/>
          <a:ext cx="8079432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7619">
                  <a:extLst>
                    <a:ext uri="{9D8B030D-6E8A-4147-A177-3AD203B41FA5}">
                      <a16:colId xmlns:a16="http://schemas.microsoft.com/office/drawing/2014/main" xmlns="" val="1353521819"/>
                    </a:ext>
                  </a:extLst>
                </a:gridCol>
                <a:gridCol w="5061813">
                  <a:extLst>
                    <a:ext uri="{9D8B030D-6E8A-4147-A177-3AD203B41FA5}">
                      <a16:colId xmlns:a16="http://schemas.microsoft.com/office/drawing/2014/main" xmlns="" val="2109857778"/>
                    </a:ext>
                  </a:extLst>
                </a:gridCol>
              </a:tblGrid>
              <a:tr h="38829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Fac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 (Genotypes)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 B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(stress)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19962376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Pandusen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Normal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84165843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Damkane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Saline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(Salt dose 25g/L)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286460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Dungri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PEG</a:t>
                      </a:r>
                      <a:r>
                        <a:rPr lang="en-US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6000 induced drought (45g/L)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32949996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Basala chauka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856661793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Sim local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26566620"/>
                  </a:ext>
                </a:extLst>
              </a:tr>
              <a:tr h="388296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Desiree</a:t>
                      </a:r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72721625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048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Treatment details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4365104"/>
            <a:ext cx="7634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 recorded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Germination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percentage(%)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germination time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Plant height(cm)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leaves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branches</a:t>
            </a:r>
          </a:p>
          <a:p>
            <a:pPr marL="800100" lvl="1" indent="-342900" algn="just">
              <a:buFont typeface="Wingdings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length(cm)</a:t>
            </a:r>
          </a:p>
        </p:txBody>
      </p:sp>
    </p:spTree>
    <p:extLst>
      <p:ext uri="{BB962C8B-B14F-4D97-AF65-F5344CB8AC3E}">
        <p14:creationId xmlns:p14="http://schemas.microsoft.com/office/powerpoint/2010/main" val="16302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381000"/>
            <a:ext cx="481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Pandusen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height:50-60 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haulm per plant:5-6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leaves per plant: unknown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branches per plant:15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Stem diameter:7cm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Flowering time:75-90 days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tubers per plant:15-20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• Tuber color: red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weight:80-100g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Maturity:120-135 days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2C6DE252-F691-4EF5-B0BA-1E7B287AE23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566678"/>
            <a:ext cx="2895600" cy="27099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9632" y="3705999"/>
            <a:ext cx="47601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Dhamkane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Plant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height:60cm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haulm per plant:4-5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No of leaves per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plants:Unknown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branches per plant:15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Stem diameter:7cm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Flowering time:75days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Number of tubers per plant:10-12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color-White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Tuber weight:40-50g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• Maturity:120-135 day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lc="http://schemas.openxmlformats.org/drawingml/2006/lockedCanvas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id="{7429C9D6-F495-4D16-A846-1FDDC75731B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848100"/>
            <a:ext cx="2895600" cy="2781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3600" y="76200"/>
            <a:ext cx="48768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Description of Landraces used in experiment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904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1678</Words>
  <Application>Microsoft Office PowerPoint</Application>
  <PresentationFormat>On-screen Show (4:3)</PresentationFormat>
  <Paragraphs>601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Acer</cp:lastModifiedBy>
  <cp:revision>20</cp:revision>
  <dcterms:created xsi:type="dcterms:W3CDTF">2006-08-16T00:00:00Z</dcterms:created>
  <dcterms:modified xsi:type="dcterms:W3CDTF">2025-02-19T08:24:08Z</dcterms:modified>
</cp:coreProperties>
</file>