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1076" r:id="rId5"/>
    <p:sldId id="354" r:id="rId6"/>
    <p:sldId id="1075" r:id="rId7"/>
    <p:sldId id="1077" r:id="rId8"/>
    <p:sldId id="259" r:id="rId9"/>
    <p:sldId id="1079" r:id="rId10"/>
    <p:sldId id="1080" r:id="rId11"/>
    <p:sldId id="351" r:id="rId12"/>
    <p:sldId id="1081" r:id="rId13"/>
    <p:sldId id="291" r:id="rId14"/>
    <p:sldId id="1143" r:id="rId15"/>
    <p:sldId id="1144" r:id="rId16"/>
    <p:sldId id="535" r:id="rId17"/>
    <p:sldId id="1145" r:id="rId18"/>
    <p:sldId id="1142" r:id="rId19"/>
    <p:sldId id="524" r:id="rId20"/>
    <p:sldId id="1155" r:id="rId21"/>
    <p:sldId id="1156" r:id="rId22"/>
    <p:sldId id="1157" r:id="rId23"/>
    <p:sldId id="1167" r:id="rId24"/>
    <p:sldId id="1168" r:id="rId25"/>
    <p:sldId id="1158" r:id="rId26"/>
    <p:sldId id="1160" r:id="rId27"/>
    <p:sldId id="1161" r:id="rId28"/>
    <p:sldId id="1162" r:id="rId29"/>
    <p:sldId id="1163" r:id="rId30"/>
    <p:sldId id="1164" r:id="rId31"/>
    <p:sldId id="1165" r:id="rId32"/>
    <p:sldId id="1152" r:id="rId33"/>
    <p:sldId id="1169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5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66CEE-A545-4F6B-8778-5B0DB730420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F61F9-44C7-4D2B-8671-B825A5B6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23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3E94F-8819-42E7-9184-E2F4C7055F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7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3E94F-8819-42E7-9184-E2F4C7055F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7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8/rg.201717008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ontiersin.org/files/Articles/51138/fonc-03-00197-HTML/image_m/fonc-03-00197-g001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096000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5"/>
              </a:spcBef>
              <a:spcAft>
                <a:spcPts val="125"/>
              </a:spcAft>
              <a:defRPr/>
            </a:pP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lang="en-US" sz="2600" b="1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Non-Invasive soluble biomarkers in cancer-a tool for personalized medicine</a:t>
            </a:r>
            <a:endParaRPr lang="en-US" sz="2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686300"/>
            <a:ext cx="4724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Dr. Afsheen Raza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Associate Professor,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Department of Biomedical Sciences, College of Health Sciences,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Abu Dhabi University, UAE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075579"/>
            <a:ext cx="3657600" cy="4084927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Immune Checkpoint Inhibitors-</a:t>
            </a:r>
          </a:p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Monoclonal antibodies-</a:t>
            </a:r>
          </a:p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Target/block interaction of </a:t>
            </a:r>
          </a:p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co-inhibitory receptors (PD-1) with inhibitory ligands (PD-L1) </a:t>
            </a:r>
          </a:p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95"/>
              </a:spcBef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Anti-tumor responses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Immune escape</a:t>
            </a:r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900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03C8-1877-4857-8A02-00542CAF0B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332656"/>
            <a:ext cx="6858000" cy="609598"/>
          </a:xfrm>
        </p:spPr>
        <p:txBody>
          <a:bodyPr>
            <a:normAutofit/>
          </a:bodyPr>
          <a:lstStyle/>
          <a:p>
            <a:r>
              <a:rPr lang="en-GB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Immune Checkpoints Inhibitors (ICI)</a:t>
            </a:r>
            <a:endParaRPr lang="en-US" sz="2800" b="1" kern="1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9CF6-38BC-41DA-8F1F-92CEB420D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4499992" y="6161923"/>
            <a:ext cx="2971800" cy="229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900" b="1" i="1" strike="noStrike" spc="-1" dirty="0" err="1"/>
              <a:t>Fig.Wang</a:t>
            </a:r>
            <a:r>
              <a:rPr lang="en-US" sz="900" b="1" i="1" strike="noStrike" spc="-1" dirty="0"/>
              <a:t> GX. </a:t>
            </a:r>
            <a:r>
              <a:rPr lang="en-US" sz="900" b="0" i="1" strike="noStrike" spc="-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https://doi.org/10.1148/rg.2017170085</a:t>
            </a:r>
            <a:endParaRPr lang="en-US" sz="900" b="0" i="1" strike="noStrike" spc="-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DD5C23-DD24-40F6-865A-DC0B870F97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08" b="4661"/>
          <a:stretch/>
        </p:blipFill>
        <p:spPr>
          <a:xfrm>
            <a:off x="3886200" y="1628800"/>
            <a:ext cx="5181600" cy="4531707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5ED551F-2A68-4D5D-836B-A9310D1B7A17}"/>
              </a:ext>
            </a:extLst>
          </p:cNvPr>
          <p:cNvSpPr/>
          <p:nvPr/>
        </p:nvSpPr>
        <p:spPr>
          <a:xfrm>
            <a:off x="404446" y="5445224"/>
            <a:ext cx="304800" cy="61792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105EC129-300C-45F3-B5B4-A339CBCD6BC8}"/>
              </a:ext>
            </a:extLst>
          </p:cNvPr>
          <p:cNvSpPr/>
          <p:nvPr/>
        </p:nvSpPr>
        <p:spPr>
          <a:xfrm>
            <a:off x="416460" y="4005064"/>
            <a:ext cx="304800" cy="61792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72E77-A699-481F-9B83-6CC927055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393-98FB-4E15-93B7-165ADF2C5B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7DF99-8869-4CFF-9518-2B492627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9CF6-38BC-41DA-8F1F-92CEB420D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76F253EE-4473-4559-A105-5DBED88A5843}"/>
              </a:ext>
            </a:extLst>
          </p:cNvPr>
          <p:cNvSpPr txBox="1"/>
          <p:nvPr/>
        </p:nvSpPr>
        <p:spPr>
          <a:xfrm>
            <a:off x="347207" y="4609715"/>
            <a:ext cx="8564880" cy="477209"/>
          </a:xfrm>
          <a:prstGeom prst="rect">
            <a:avLst/>
          </a:prstGeom>
          <a:ln>
            <a:noFill/>
          </a:ln>
        </p:spPr>
        <p:txBody>
          <a:bodyPr vert="horz" wrap="square" lIns="0" tIns="5488" rIns="0" bIns="0" rtlCol="0">
            <a:spAutoFit/>
          </a:bodyPr>
          <a:lstStyle/>
          <a:p>
            <a:pPr marL="5776" defTabSz="415869">
              <a:lnSpc>
                <a:spcPts val="1740"/>
              </a:lnSpc>
            </a:pPr>
            <a:endParaRPr lang="en-US" sz="1501" spc="-2" dirty="0">
              <a:solidFill>
                <a:srgbClr val="1F1557"/>
              </a:solidFill>
              <a:latin typeface="Calibri" charset="0"/>
              <a:cs typeface="Calibri" charset="0"/>
            </a:endParaRPr>
          </a:p>
          <a:p>
            <a:pPr marL="5776" marR="505108" defTabSz="415869">
              <a:lnSpc>
                <a:spcPts val="1801"/>
              </a:lnSpc>
              <a:spcBef>
                <a:spcPts val="57"/>
              </a:spcBef>
            </a:pPr>
            <a:endParaRPr lang="en-US" sz="2000" b="1" spc="-14" dirty="0">
              <a:solidFill>
                <a:srgbClr val="1F155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0E36914-9CFA-4624-B971-4745D39041CE}"/>
              </a:ext>
            </a:extLst>
          </p:cNvPr>
          <p:cNvSpPr txBox="1"/>
          <p:nvPr/>
        </p:nvSpPr>
        <p:spPr>
          <a:xfrm>
            <a:off x="2053251" y="6015767"/>
            <a:ext cx="5544616" cy="273435"/>
          </a:xfrm>
          <a:prstGeom prst="rect">
            <a:avLst/>
          </a:prstGeom>
          <a:ln>
            <a:noFill/>
          </a:ln>
        </p:spPr>
        <p:txBody>
          <a:bodyPr vert="horz" wrap="square" lIns="0" tIns="5488" rIns="0" bIns="0" rtlCol="0">
            <a:spAutoFit/>
          </a:bodyPr>
          <a:lstStyle/>
          <a:p>
            <a:pPr marL="5776" marR="505108" defTabSz="415869">
              <a:lnSpc>
                <a:spcPts val="1801"/>
              </a:lnSpc>
              <a:spcBef>
                <a:spcPts val="57"/>
              </a:spcBef>
            </a:pPr>
            <a:r>
              <a:rPr lang="en-US" sz="1637" spc="-14" dirty="0">
                <a:solidFill>
                  <a:srgbClr val="1F155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spc="-14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Response Rate between 20-40%</a:t>
            </a:r>
            <a:endParaRPr lang="en-US" sz="2000" b="1" spc="-14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86A2492-5DA5-4D4C-A95D-46C12E0CEB7C}"/>
              </a:ext>
            </a:extLst>
          </p:cNvPr>
          <p:cNvSpPr txBox="1">
            <a:spLocks/>
          </p:cNvSpPr>
          <p:nvPr/>
        </p:nvSpPr>
        <p:spPr>
          <a:xfrm>
            <a:off x="381000" y="76203"/>
            <a:ext cx="8382000" cy="6095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b="1" dirty="0">
              <a:solidFill>
                <a:srgbClr val="006699"/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D7D25B2-F383-4D74-AD47-4741E7E486B8}"/>
              </a:ext>
            </a:extLst>
          </p:cNvPr>
          <p:cNvGrpSpPr/>
          <p:nvPr/>
        </p:nvGrpSpPr>
        <p:grpSpPr>
          <a:xfrm>
            <a:off x="3718425" y="4410839"/>
            <a:ext cx="1970476" cy="1188065"/>
            <a:chOff x="3966291" y="4848319"/>
            <a:chExt cx="1970476" cy="118806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54EEF0-87F2-4505-B1C0-B71604F80250}"/>
                </a:ext>
              </a:extLst>
            </p:cNvPr>
            <p:cNvSpPr/>
            <p:nvPr/>
          </p:nvSpPr>
          <p:spPr>
            <a:xfrm>
              <a:off x="3966291" y="4848319"/>
              <a:ext cx="1878719" cy="333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76" marR="505108" defTabSz="415869">
                <a:lnSpc>
                  <a:spcPts val="1801"/>
                </a:lnSpc>
                <a:spcBef>
                  <a:spcPts val="57"/>
                </a:spcBef>
              </a:pPr>
              <a:r>
                <a:rPr lang="en-US" sz="2000" b="1" spc="-14" dirty="0">
                  <a:solidFill>
                    <a:srgbClr val="1F1557"/>
                  </a:solidFill>
                  <a:latin typeface="Calibri" charset="0"/>
                  <a:cs typeface="Calibri" charset="0"/>
                </a:rPr>
                <a:t>Anti-PD-L1</a:t>
              </a:r>
              <a:endParaRPr lang="en-US" spc="-14" dirty="0">
                <a:solidFill>
                  <a:srgbClr val="1F155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6F43AC-3861-4A58-BED1-3AA81AB46AD3}"/>
                </a:ext>
              </a:extLst>
            </p:cNvPr>
            <p:cNvSpPr/>
            <p:nvPr/>
          </p:nvSpPr>
          <p:spPr>
            <a:xfrm>
              <a:off x="3966291" y="5283614"/>
              <a:ext cx="1970476" cy="752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Atezolizumab      </a:t>
              </a:r>
            </a:p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Durvalumab</a:t>
              </a:r>
            </a:p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Avelumab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6883274-1B39-4800-AC79-53B599142D4E}"/>
              </a:ext>
            </a:extLst>
          </p:cNvPr>
          <p:cNvSpPr/>
          <p:nvPr/>
        </p:nvSpPr>
        <p:spPr>
          <a:xfrm>
            <a:off x="499871" y="541616"/>
            <a:ext cx="7924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FDA approved Immune checkpoint  inhibitors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6E10DF-5F8E-4489-95EA-A1FD57B112AC}"/>
              </a:ext>
            </a:extLst>
          </p:cNvPr>
          <p:cNvGrpSpPr/>
          <p:nvPr/>
        </p:nvGrpSpPr>
        <p:grpSpPr>
          <a:xfrm>
            <a:off x="6783619" y="4388334"/>
            <a:ext cx="2128468" cy="1333303"/>
            <a:chOff x="567521" y="4870980"/>
            <a:chExt cx="2128468" cy="133330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FA2760-1B40-427A-9D2B-D70DC2527479}"/>
                </a:ext>
              </a:extLst>
            </p:cNvPr>
            <p:cNvSpPr/>
            <p:nvPr/>
          </p:nvSpPr>
          <p:spPr>
            <a:xfrm>
              <a:off x="602639" y="4870980"/>
              <a:ext cx="1710789" cy="333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76" marR="505108" defTabSz="415869">
                <a:lnSpc>
                  <a:spcPts val="1801"/>
                </a:lnSpc>
                <a:spcBef>
                  <a:spcPts val="57"/>
                </a:spcBef>
              </a:pPr>
              <a:r>
                <a:rPr lang="en-US" sz="2000" b="1" spc="-14" dirty="0">
                  <a:solidFill>
                    <a:srgbClr val="1F1557"/>
                  </a:solidFill>
                  <a:latin typeface="Calibri" charset="0"/>
                  <a:cs typeface="Calibri" charset="0"/>
                </a:rPr>
                <a:t>Anti-PD-1</a:t>
              </a:r>
              <a:endParaRPr lang="en-US" spc="-14" dirty="0">
                <a:solidFill>
                  <a:srgbClr val="1F155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D948D4-A20E-4564-BFC5-DFB7041237F6}"/>
                </a:ext>
              </a:extLst>
            </p:cNvPr>
            <p:cNvSpPr/>
            <p:nvPr/>
          </p:nvSpPr>
          <p:spPr>
            <a:xfrm>
              <a:off x="567521" y="5233504"/>
              <a:ext cx="2128468" cy="9707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Pembrolizumab     </a:t>
              </a:r>
            </a:p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Nivolumab</a:t>
              </a:r>
            </a:p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 err="1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Cemiplimab</a:t>
              </a:r>
              <a:endParaRPr lang="en-US" spc="-2" dirty="0">
                <a:solidFill>
                  <a:srgbClr val="1F1557"/>
                </a:solidFill>
                <a:latin typeface="Calibri" charset="0"/>
                <a:ea typeface="Calibri" charset="0"/>
                <a:cs typeface="Calibri" charset="0"/>
              </a:endParaRPr>
            </a:p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 err="1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Dostarlimab</a:t>
              </a: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F291F7-D85B-4000-8E58-DB06CD73E2AB}"/>
              </a:ext>
            </a:extLst>
          </p:cNvPr>
          <p:cNvGrpSpPr/>
          <p:nvPr/>
        </p:nvGrpSpPr>
        <p:grpSpPr>
          <a:xfrm>
            <a:off x="484075" y="4472005"/>
            <a:ext cx="1982814" cy="1006792"/>
            <a:chOff x="6760469" y="4813130"/>
            <a:chExt cx="1982814" cy="100679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182831-98BC-4647-9C41-F3E8BDFBB88F}"/>
                </a:ext>
              </a:extLst>
            </p:cNvPr>
            <p:cNvSpPr/>
            <p:nvPr/>
          </p:nvSpPr>
          <p:spPr>
            <a:xfrm>
              <a:off x="6805573" y="4813130"/>
              <a:ext cx="1937710" cy="3331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76" marR="505108" defTabSz="415869">
                <a:lnSpc>
                  <a:spcPts val="1801"/>
                </a:lnSpc>
                <a:spcBef>
                  <a:spcPts val="57"/>
                </a:spcBef>
              </a:pPr>
              <a:r>
                <a:rPr lang="en-US" sz="2000" b="1" spc="-14" dirty="0">
                  <a:solidFill>
                    <a:srgbClr val="1F1557"/>
                  </a:solidFill>
                  <a:latin typeface="Calibri" charset="0"/>
                  <a:cs typeface="Calibri" charset="0"/>
                </a:rPr>
                <a:t>Anti-CTLA-4</a:t>
              </a:r>
              <a:endParaRPr lang="en-US" spc="-14" dirty="0">
                <a:solidFill>
                  <a:srgbClr val="1F155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FBAD32-F5A6-4E60-8AF5-4BDF1A14FA2B}"/>
                </a:ext>
              </a:extLst>
            </p:cNvPr>
            <p:cNvSpPr/>
            <p:nvPr/>
          </p:nvSpPr>
          <p:spPr>
            <a:xfrm>
              <a:off x="6760469" y="5285160"/>
              <a:ext cx="1816010" cy="5347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Ipilimumab     </a:t>
              </a:r>
            </a:p>
            <a:p>
              <a:pPr marL="213711" indent="-207935" defTabSz="415869">
                <a:lnSpc>
                  <a:spcPts val="1740"/>
                </a:lnSpc>
                <a:buBlip>
                  <a:blip r:embed="rId3"/>
                </a:buBlip>
              </a:pPr>
              <a:r>
                <a:rPr lang="en-US" spc="-2" dirty="0" err="1">
                  <a:solidFill>
                    <a:srgbClr val="1F1557"/>
                  </a:solidFill>
                  <a:latin typeface="Calibri" charset="0"/>
                  <a:ea typeface="Calibri" charset="0"/>
                  <a:cs typeface="Calibri" charset="0"/>
                </a:rPr>
                <a:t>Tremelimumab</a:t>
              </a:r>
              <a:endParaRPr lang="en-US" spc="-2" dirty="0">
                <a:solidFill>
                  <a:srgbClr val="1F1557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1" name="Main graphic">
            <a:extLst>
              <a:ext uri="{FF2B5EF4-FFF2-40B4-BE49-F238E27FC236}">
                <a16:creationId xmlns:a16="http://schemas.microsoft.com/office/drawing/2014/main" id="{DE05B6FA-1115-45D1-8E61-808452BE07E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915816" y="1562806"/>
            <a:ext cx="3200940" cy="263004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362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88DC-F655-4498-A147-78DD3B6A82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2/19/2025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9CF6-38BC-41DA-8F1F-92CEB420DD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18" name="Picture 2" descr="File:Tumor microenviro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8" y="1515287"/>
            <a:ext cx="3182588" cy="316375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Shape 2"/>
          <p:cNvSpPr txBox="1"/>
          <p:nvPr/>
        </p:nvSpPr>
        <p:spPr>
          <a:xfrm>
            <a:off x="2931815" y="6241661"/>
            <a:ext cx="6246247" cy="229378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n-US" sz="900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http://www.frontiersin.org/files/Articles/51138/fonc-03-00197-HTML/image_m/fonc-03-00197-g001.jpg</a:t>
            </a:r>
            <a:endParaRPr lang="en-US" sz="900" b="0" i="1" strike="noStrike" spc="-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C13C1-1EED-E559-5CE2-41E3C7FC98BC}"/>
              </a:ext>
            </a:extLst>
          </p:cNvPr>
          <p:cNvSpPr txBox="1"/>
          <p:nvPr/>
        </p:nvSpPr>
        <p:spPr>
          <a:xfrm>
            <a:off x="1097868" y="511265"/>
            <a:ext cx="6768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Factors affecting ICI treatment response</a:t>
            </a:r>
          </a:p>
          <a:p>
            <a:endParaRPr lang="en-US" sz="2800" b="1" kern="1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25EE2-C279-16C0-9677-3BC9BD756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286" y="1539425"/>
            <a:ext cx="3089064" cy="31651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39274-C0D0-DA3F-AEC0-E67069217516}"/>
              </a:ext>
            </a:extLst>
          </p:cNvPr>
          <p:cNvSpPr txBox="1"/>
          <p:nvPr/>
        </p:nvSpPr>
        <p:spPr>
          <a:xfrm>
            <a:off x="226772" y="4688152"/>
            <a:ext cx="86904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mmune checkpoint receptors/ligands can be released into the circulation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soluble forms </a:t>
            </a:r>
          </a:p>
          <a:p>
            <a:pPr marL="0" indent="0" algn="just">
              <a:buNone/>
            </a:pPr>
            <a:endParaRPr lang="en-US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May affect treatment dynamics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either in an immune inhibitory or immune stimulatory manner </a:t>
            </a:r>
          </a:p>
        </p:txBody>
      </p:sp>
    </p:spTree>
    <p:extLst>
      <p:ext uri="{BB962C8B-B14F-4D97-AF65-F5344CB8AC3E}">
        <p14:creationId xmlns:p14="http://schemas.microsoft.com/office/powerpoint/2010/main" val="253471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1E39-B0B1-4235-9A01-EA8C5B781DB7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59A-E25A-4B78-A8AF-B5A1DD9AD3AD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2384" y="188640"/>
            <a:ext cx="8254416" cy="114300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Global Studies on clinical significance of </a:t>
            </a:r>
            <a:br>
              <a:rPr lang="en-GB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soluble immune checkpoint molecules in </a:t>
            </a:r>
            <a:br>
              <a:rPr lang="en-GB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ICI treated patients</a:t>
            </a:r>
            <a:endParaRPr lang="en-US" sz="28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04765"/>
              </p:ext>
            </p:extLst>
          </p:nvPr>
        </p:nvGraphicFramePr>
        <p:xfrm>
          <a:off x="228601" y="1556792"/>
          <a:ext cx="8686798" cy="4680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32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sPD-1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Tumor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Treatment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Expression levels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Outcome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Ref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NSCLC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Anti-PD-1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Low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Response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Zizzari, I.G., et al., Pers Med, 2020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Melanoma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Anti-PD-1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at pre-treatment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Poor prognosis and survival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Ugurel, S., et al., Ann Oncol, 2020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1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sPDL-1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NSCLC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Anti-PD-1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Poor prognosis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Gong, B., et al., J Exp Med, 2019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Melanoma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Anti-CTLA-4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at pre-treatment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Poor prognosis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Zhu, X. and J. Oncotarget, 2017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04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sPDL-2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NSCLC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Anti-PD-1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Zizzari, I.G., et al., Pers Med, 2020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40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NSCLC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Anti-PD-1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 at pre-treatment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risk of immune related adverse events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Costantini, A., et al., Oncoimmunology, 2018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04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sCTLA-4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Melanoma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Anti-CTLA-4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at pre-treatment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Leung, A.M., et al., Front Oncol, 2014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0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Melanoma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Anti-CTLA-4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at pre-treatment 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Response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risk of immune related adverse events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Pistillo, M.P., et al.,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Cancer Immunol Immunother, 2019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NSCLC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Anti-PD-1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Response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Zizzari</a:t>
                      </a:r>
                      <a:r>
                        <a:rPr lang="en-US" sz="1000" dirty="0">
                          <a:effectLst/>
                        </a:rPr>
                        <a:t>, I.G., et al., </a:t>
                      </a:r>
                      <a:r>
                        <a:rPr lang="en-US" sz="1000" dirty="0" err="1">
                          <a:effectLst/>
                        </a:rPr>
                        <a:t>Pers</a:t>
                      </a:r>
                      <a:r>
                        <a:rPr lang="en-US" sz="1000" dirty="0">
                          <a:effectLst/>
                        </a:rPr>
                        <a:t> Med, 2020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29" marR="6312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912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72785-3241-0F4D-34C6-DA1C78DF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90D9C-C200-92C1-D429-D4021E0B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810D-DDEC-4FF4-AF62-CBA84200AC3D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A7DFF4-5D7D-2199-7770-6FEAA56A6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0B63-AFCC-4475-AE7B-D1C7CB88ED6C}" type="slidenum">
              <a:rPr lang="en-US" smtClean="0"/>
              <a:t>14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EA9D31-A8FD-AE73-D764-B5C54742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16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there a role of soluble immune checkpoint molecules as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early predictive biomarkers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ICI treated Non-small cell lung cancer (NSCLC) patients?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6A6DC-AC87-FF32-BDB8-4732881367D1}"/>
              </a:ext>
            </a:extLst>
          </p:cNvPr>
          <p:cNvSpPr txBox="1"/>
          <p:nvPr/>
        </p:nvSpPr>
        <p:spPr>
          <a:xfrm>
            <a:off x="3275856" y="548680"/>
            <a:ext cx="4573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Study Question</a:t>
            </a:r>
          </a:p>
        </p:txBody>
      </p:sp>
    </p:spTree>
    <p:extLst>
      <p:ext uri="{BB962C8B-B14F-4D97-AF65-F5344CB8AC3E}">
        <p14:creationId xmlns:p14="http://schemas.microsoft.com/office/powerpoint/2010/main" val="3666438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B9E6E-D839-C1E1-93F0-9600C2D44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897" r="6897"/>
          <a:stretch/>
        </p:blipFill>
        <p:spPr>
          <a:xfrm>
            <a:off x="1187624" y="1556792"/>
            <a:ext cx="6768752" cy="42544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C04D07-B698-B822-924A-4D92D15E6BCE}"/>
              </a:ext>
            </a:extLst>
          </p:cNvPr>
          <p:cNvSpPr txBox="1"/>
          <p:nvPr/>
        </p:nvSpPr>
        <p:spPr>
          <a:xfrm>
            <a:off x="3347864" y="497950"/>
            <a:ext cx="316835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Published paper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21D5A-5C9A-2FFA-99BB-B922D62C4DAF}"/>
              </a:ext>
            </a:extLst>
          </p:cNvPr>
          <p:cNvSpPr txBox="1"/>
          <p:nvPr/>
        </p:nvSpPr>
        <p:spPr>
          <a:xfrm>
            <a:off x="6012160" y="1268760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1" u="none" strike="noStrike" baseline="0" dirty="0">
                <a:solidFill>
                  <a:srgbClr val="A3A3A3"/>
                </a:solidFill>
              </a:rPr>
              <a:t>DOI </a:t>
            </a:r>
            <a:r>
              <a:rPr lang="en-US" sz="1400" b="0" i="1" u="none" strike="noStrike" baseline="0" dirty="0">
                <a:solidFill>
                  <a:srgbClr val="272727"/>
                </a:solidFill>
              </a:rPr>
              <a:t>10.3389/fimmu.2023.1157100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1009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5FAE50-94D4-4B20-B83B-50A33E3AF629}"/>
              </a:ext>
            </a:extLst>
          </p:cNvPr>
          <p:cNvSpPr txBox="1"/>
          <p:nvPr/>
        </p:nvSpPr>
        <p:spPr>
          <a:xfrm>
            <a:off x="323528" y="2276872"/>
            <a:ext cx="87418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Serum samples from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31 metastatic advanced stage NSCLC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patients taken 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before treatment </a:t>
            </a:r>
          </a:p>
          <a:p>
            <a:endParaRPr lang="en-U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15 patients (48%): Anti-PD-1 (Pembrolizumab/Nivolumab)</a:t>
            </a:r>
          </a:p>
          <a:p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 patients (10%) Anti-PD-L1 (Durvalumab)</a:t>
            </a:r>
          </a:p>
          <a:p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13 patients (42%) Combination chemotherapy+ Immunotherapy (</a:t>
            </a:r>
            <a:r>
              <a:rPr lang="en-US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Chemo+Pembrolizumab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980D4-5AB2-4D60-9D8A-A0DD799192A0}" type="datetime1">
              <a:rPr lang="en-US" smtClean="0"/>
              <a:t>2/19/2025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0EA17-8AEA-4742-A7BE-9F0EBB18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96D7-47CC-4D41-B26F-6CF3504B478C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C479D-B6B4-9087-34B6-A49A323E9C80}"/>
              </a:ext>
            </a:extLst>
          </p:cNvPr>
          <p:cNvSpPr txBox="1"/>
          <p:nvPr/>
        </p:nvSpPr>
        <p:spPr>
          <a:xfrm>
            <a:off x="3203848" y="550555"/>
            <a:ext cx="47175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Study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6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4F86F-1CEA-9F59-2FA2-5745E56F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E51B-9F37-F924-E63A-0E7BF216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1E39-B0B1-4235-9A01-EA8C5B781DB7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A38CF-F436-BAF4-8BD2-19F31B90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59A-E25A-4B78-A8AF-B5A1DD9AD3AD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F5D45-1BCD-A416-BD11-35EA3A7E7B67}"/>
              </a:ext>
            </a:extLst>
          </p:cNvPr>
          <p:cNvSpPr txBox="1"/>
          <p:nvPr/>
        </p:nvSpPr>
        <p:spPr>
          <a:xfrm>
            <a:off x="469440" y="2132856"/>
            <a:ext cx="792088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Immune oncology multiplexing kits utilized to assess the expression of serum biomarkers:</a:t>
            </a:r>
          </a:p>
          <a:p>
            <a:endParaRPr lang="en-U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 cell exhaustion or stimulation markers</a:t>
            </a:r>
          </a:p>
          <a:p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Natural Killer Cell (NK) cell checkpoint markers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B7 family of immune checkpoint regulators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16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Immuno-Oncology Checkpoint Human </a:t>
            </a:r>
            <a:r>
              <a:rPr lang="en-US" sz="16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ProcartaPlex</a:t>
            </a:r>
            <a:r>
              <a:rPr lang="en-US" sz="16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Panel 1, 2 and 3 (</a:t>
            </a:r>
            <a:r>
              <a:rPr lang="en-US" sz="1600" i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ThermoScientific</a:t>
            </a:r>
            <a:r>
              <a:rPr lang="en-US" sz="16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</a:t>
            </a:r>
          </a:p>
          <a:p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16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5C289F-68ED-085F-221C-14014024F990}"/>
              </a:ext>
            </a:extLst>
          </p:cNvPr>
          <p:cNvSpPr txBox="1"/>
          <p:nvPr/>
        </p:nvSpPr>
        <p:spPr>
          <a:xfrm>
            <a:off x="2213248" y="620688"/>
            <a:ext cx="4717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98809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5FA7-E915-427A-8607-148FB798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810D-DDEC-4FF4-AF62-CBA84200AC3D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700F7D-945A-43D3-AFB7-41B27A98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0B63-AFCC-4475-AE7B-D1C7CB88ED6C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 descr="Schematic representation of a immunoassay sandwich based assay workflow">
            <a:extLst>
              <a:ext uri="{FF2B5EF4-FFF2-40B4-BE49-F238E27FC236}">
                <a16:creationId xmlns:a16="http://schemas.microsoft.com/office/drawing/2014/main" id="{DC2B9682-0AD4-38D7-7033-1E57555723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861927" cy="32426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8" descr="Bio-Plex Manager Software 6.1 User Guide">
            <a:extLst>
              <a:ext uri="{FF2B5EF4-FFF2-40B4-BE49-F238E27FC236}">
                <a16:creationId xmlns:a16="http://schemas.microsoft.com/office/drawing/2014/main" id="{65F25DB7-BE4A-977C-94BE-1AB66EA5A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57806"/>
            <a:ext cx="2313755" cy="13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A5562-A4CC-1418-C9E0-1F718FE66D1B}"/>
              </a:ext>
            </a:extLst>
          </p:cNvPr>
          <p:cNvSpPr txBox="1"/>
          <p:nvPr/>
        </p:nvSpPr>
        <p:spPr>
          <a:xfrm>
            <a:off x="2058888" y="404664"/>
            <a:ext cx="471750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Methodology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5FA69-EE4C-8217-DD01-94BCA730563A}"/>
              </a:ext>
            </a:extLst>
          </p:cNvPr>
          <p:cNvSpPr txBox="1"/>
          <p:nvPr/>
        </p:nvSpPr>
        <p:spPr>
          <a:xfrm>
            <a:off x="206017" y="2625115"/>
            <a:ext cx="44829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 concentration of serum biomarkers was measured by Luminex Bio-Plex 200 system (BIO-RAD). </a:t>
            </a:r>
          </a:p>
          <a:p>
            <a:pPr algn="just"/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Analyte concentrations were calculated against a seven-point standard curve using a five-parametric fit algorithm in </a:t>
            </a:r>
            <a:r>
              <a:rPr lang="en-US" sz="18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xPONENT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v4.0.3.</a:t>
            </a:r>
          </a:p>
        </p:txBody>
      </p:sp>
    </p:spTree>
    <p:extLst>
      <p:ext uri="{BB962C8B-B14F-4D97-AF65-F5344CB8AC3E}">
        <p14:creationId xmlns:p14="http://schemas.microsoft.com/office/powerpoint/2010/main" val="247816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7259B-1DBA-4013-8E52-4AB46CFA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1E39-B0B1-4235-9A01-EA8C5B781DB7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EB121-AAF8-4B29-8ACE-56079DA21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59A-E25A-4B78-A8AF-B5A1DD9AD3AD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D2AB0B-0ACD-4537-917E-578530FAF820}"/>
              </a:ext>
            </a:extLst>
          </p:cNvPr>
          <p:cNvSpPr txBox="1"/>
          <p:nvPr/>
        </p:nvSpPr>
        <p:spPr>
          <a:xfrm>
            <a:off x="1979712" y="51177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Clinical assessment of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4383D-8362-A21D-5605-FF6408DE8A49}"/>
              </a:ext>
            </a:extLst>
          </p:cNvPr>
          <p:cNvSpPr txBox="1"/>
          <p:nvPr/>
        </p:nvSpPr>
        <p:spPr>
          <a:xfrm>
            <a:off x="179512" y="2060848"/>
            <a:ext cx="51845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Response to treatment was assessed via:</a:t>
            </a:r>
          </a:p>
          <a:p>
            <a:pPr algn="l"/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PET-CT imaging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Clinical assessment per RECIST criteria</a:t>
            </a:r>
          </a:p>
          <a:p>
            <a:pPr algn="l"/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  <a:p>
            <a:pPr algn="l"/>
            <a:r>
              <a:rPr lang="en-US" b="1" u="sng" dirty="0">
                <a:solidFill>
                  <a:srgbClr val="0070C0"/>
                </a:solidFill>
                <a:cs typeface="Times New Roman" pitchFamily="18" charset="0"/>
              </a:rPr>
              <a:t>Progression-free survival (PFS):</a:t>
            </a:r>
          </a:p>
          <a:p>
            <a:pPr algn="l"/>
            <a:endParaRPr lang="en-US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Period from blood sample collection </a:t>
            </a:r>
          </a:p>
          <a:p>
            <a:pPr algn="just"/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(before the first dose) till</a:t>
            </a:r>
          </a:p>
          <a:p>
            <a:pPr algn="just"/>
            <a:r>
              <a:rPr lang="en-US" dirty="0">
                <a:solidFill>
                  <a:srgbClr val="0070C0"/>
                </a:solidFill>
                <a:cs typeface="Times New Roman" pitchFamily="18" charset="0"/>
              </a:rPr>
              <a:t>date of clinical and radiological disease progression or death within 6-8 months from the start of the treatment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9FB9C-921E-5623-C8EA-429F83B5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681874"/>
            <a:ext cx="2857500" cy="1600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06DAC0-E4B4-99D0-9369-917610EFC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58" y="3383985"/>
            <a:ext cx="2857500" cy="296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7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F129C-A4D3-B2F6-C60C-FC682D5B80F5}"/>
              </a:ext>
            </a:extLst>
          </p:cNvPr>
          <p:cNvSpPr txBox="1"/>
          <p:nvPr/>
        </p:nvSpPr>
        <p:spPr>
          <a:xfrm>
            <a:off x="208120" y="304800"/>
            <a:ext cx="73882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Non-Invasive soluble biomarkers in cancer-</a:t>
            </a:r>
          </a:p>
          <a:p>
            <a:r>
              <a:rPr lang="en-US" sz="2800" b="1" kern="10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tool for personalized medicine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04360-690A-68E1-5059-025B06998613}"/>
              </a:ext>
            </a:extLst>
          </p:cNvPr>
          <p:cNvSpPr txBox="1"/>
          <p:nvPr/>
        </p:nvSpPr>
        <p:spPr>
          <a:xfrm>
            <a:off x="534380" y="2258533"/>
            <a:ext cx="80752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Background-non-invasive biomarkers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Immune checkpoints and Immune checkpoint inhibitors (ICI)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Factors affecting ICI treatment response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Global data on Blood based biomarkers in ICI treatment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Study data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Conclusion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1FB9-36E2-5817-0F68-3D0004AA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90" y="2924944"/>
            <a:ext cx="790062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of soluble biomarkers in</a:t>
            </a:r>
            <a:b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and non-responding patients</a:t>
            </a:r>
          </a:p>
        </p:txBody>
      </p:sp>
    </p:spTree>
    <p:extLst>
      <p:ext uri="{BB962C8B-B14F-4D97-AF65-F5344CB8AC3E}">
        <p14:creationId xmlns:p14="http://schemas.microsoft.com/office/powerpoint/2010/main" val="362449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24A5E-E956-B884-67EE-326A0E667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20E0F-DD9D-8257-280D-07112A35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90062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of soluble biomarkers in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and non-responding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E71B8-B27B-7633-2972-26C429B99AB0}"/>
              </a:ext>
            </a:extLst>
          </p:cNvPr>
          <p:cNvSpPr txBox="1"/>
          <p:nvPr/>
        </p:nvSpPr>
        <p:spPr>
          <a:xfrm>
            <a:off x="327428" y="1772816"/>
            <a:ext cx="8384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sng" strike="noStrike" baseline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Non-Responding patients</a:t>
            </a:r>
          </a:p>
          <a:p>
            <a:pPr algn="l"/>
            <a:endParaRPr lang="en-US" sz="1800" b="0" i="0" u="none" strike="noStrike" baseline="0" dirty="0">
              <a:solidFill>
                <a:srgbClr val="272727"/>
              </a:solidFill>
              <a:latin typeface="AdvOT1ef757c0"/>
            </a:endParaRPr>
          </a:p>
          <a:p>
            <a:pPr algn="l"/>
            <a:r>
              <a:rPr lang="en-US" dirty="0">
                <a:solidFill>
                  <a:srgbClr val="272727"/>
                </a:solidFill>
                <a:latin typeface="AdvOT1ef757c0"/>
              </a:rPr>
              <a:t>S</a:t>
            </a:r>
            <a:r>
              <a:rPr lang="en-US" sz="1800" b="0" i="0" u="none" strike="noStrike" baseline="0" dirty="0">
                <a:solidFill>
                  <a:srgbClr val="272727"/>
                </a:solidFill>
                <a:latin typeface="AdvOT1ef757c0"/>
              </a:rPr>
              <a:t>igni</a:t>
            </a:r>
            <a:r>
              <a:rPr lang="en-US" sz="1800" b="0" i="0" u="none" strike="noStrike" baseline="0" dirty="0">
                <a:solidFill>
                  <a:srgbClr val="272727"/>
                </a:solidFill>
                <a:latin typeface="AdvOT1ef757c0+fb"/>
              </a:rPr>
              <a:t>fi</a:t>
            </a:r>
            <a:r>
              <a:rPr lang="en-US" sz="1800" b="0" i="0" u="none" strike="noStrike" baseline="0" dirty="0">
                <a:solidFill>
                  <a:srgbClr val="272727"/>
                </a:solidFill>
                <a:latin typeface="AdvOT1ef757c0"/>
              </a:rPr>
              <a:t>cant</a:t>
            </a:r>
            <a:r>
              <a:rPr lang="en-US" dirty="0">
                <a:solidFill>
                  <a:srgbClr val="272727"/>
                </a:solidFill>
                <a:latin typeface="AdvOT1ef757c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AdvOT1ef757c0"/>
              </a:rPr>
              <a:t>Upr</a:t>
            </a:r>
            <a:r>
              <a:rPr lang="en-US" sz="1800" b="1" i="0" u="none" strike="noStrike" baseline="0" dirty="0">
                <a:solidFill>
                  <a:srgbClr val="C00000"/>
                </a:solidFill>
                <a:latin typeface="AdvOT1ef757c0"/>
              </a:rPr>
              <a:t>egulation </a:t>
            </a:r>
            <a:r>
              <a:rPr lang="en-US" sz="1800" b="0" i="0" u="none" strike="noStrike" baseline="0" dirty="0">
                <a:solidFill>
                  <a:srgbClr val="272727"/>
                </a:solidFill>
                <a:latin typeface="AdvOT1ef757c0"/>
              </a:rPr>
              <a:t>of the immune inhibitory biomarkers </a:t>
            </a:r>
          </a:p>
          <a:p>
            <a:pPr algn="l"/>
            <a:endParaRPr lang="en-US" dirty="0">
              <a:solidFill>
                <a:srgbClr val="272727"/>
              </a:solidFill>
              <a:latin typeface="AdvOT1ef757c0"/>
            </a:endParaRPr>
          </a:p>
          <a:p>
            <a:pPr algn="l"/>
            <a:r>
              <a:rPr lang="en-US" b="1" dirty="0">
                <a:solidFill>
                  <a:srgbClr val="0070C0"/>
                </a:solidFill>
                <a:latin typeface="AdvOT1ef757c0"/>
              </a:rPr>
              <a:t>Soluble CD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AdvOT1ef757c0"/>
              </a:rPr>
              <a:t>80</a:t>
            </a:r>
            <a:r>
              <a:rPr lang="en-US" b="1" dirty="0">
                <a:solidFill>
                  <a:srgbClr val="0070C0"/>
                </a:solidFill>
                <a:latin typeface="AdvOT1ef757c0"/>
              </a:rPr>
              <a:t> </a:t>
            </a:r>
            <a:r>
              <a:rPr lang="en-US" sz="1800" b="1" i="0" u="none" strike="noStrike" baseline="0" dirty="0">
                <a:solidFill>
                  <a:srgbClr val="0070C0"/>
                </a:solidFill>
                <a:latin typeface="AdvOT1ef757c0"/>
              </a:rPr>
              <a:t>(p=0.023*), sTIMD4 (p=0.033*), and CEA (p=0.008**) </a:t>
            </a:r>
          </a:p>
          <a:p>
            <a:pPr algn="l"/>
            <a:endParaRPr lang="en-US" dirty="0">
              <a:solidFill>
                <a:srgbClr val="272727"/>
              </a:solidFill>
              <a:latin typeface="AdvOT1ef757c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4CA52-3D3D-D01B-4949-BB3B2812CF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85" t="18919" r="10185"/>
          <a:stretch/>
        </p:blipFill>
        <p:spPr>
          <a:xfrm>
            <a:off x="432156" y="3527142"/>
            <a:ext cx="7956268" cy="24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4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3EA59-29EA-3A76-F34C-65CF6A89F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Pre-treatment levels of soluble CD80, sTIMD4 and CEA </a:t>
            </a:r>
          </a:p>
          <a:p>
            <a:pPr marL="0" indent="0" algn="ctr">
              <a:buNone/>
            </a:pPr>
            <a:r>
              <a:rPr lang="en-US" sz="23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 </a:t>
            </a:r>
            <a:r>
              <a:rPr lang="en-U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play a significant role in </a:t>
            </a:r>
            <a:r>
              <a:rPr lang="en-US" sz="23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immune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300" b="0" i="0" u="none" strike="noStrike" baseline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modulation and treatment response </a:t>
            </a:r>
            <a:r>
              <a:rPr lang="en-US" sz="23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</a:t>
            </a:r>
            <a:r>
              <a:rPr lang="en-US" sz="23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ICI treated NSCLC patients. </a:t>
            </a:r>
          </a:p>
          <a:p>
            <a:pPr marL="0" indent="0" algn="l">
              <a:buNone/>
            </a:pPr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7EE413-2CA1-5669-0D62-C38C75A8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90062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of soluble biomarkers in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and non-responding patients</a:t>
            </a:r>
          </a:p>
        </p:txBody>
      </p:sp>
    </p:spTree>
    <p:extLst>
      <p:ext uri="{BB962C8B-B14F-4D97-AF65-F5344CB8AC3E}">
        <p14:creationId xmlns:p14="http://schemas.microsoft.com/office/powerpoint/2010/main" val="3363842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90636-32FD-13BE-4D30-4A878F02B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C7D8D-8CB9-97C1-87EC-77BED987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51" y="1916832"/>
            <a:ext cx="8229600" cy="4525963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These markers help in immune escape and tumor progression in NSCLC:</a:t>
            </a:r>
          </a:p>
          <a:p>
            <a:pPr marR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soluble CD80 </a:t>
            </a:r>
          </a:p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Being splice variant of membranous CD80 it can still bind to: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inhibitory T cell receptor CTLA-4</a:t>
            </a:r>
            <a:r>
              <a:rPr lang="en-US" sz="18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 </a:t>
            </a:r>
            <a:r>
              <a:rPr lang="en-US" sz="1800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leading to co-inhibition of T cells</a:t>
            </a:r>
            <a:endParaRPr lang="en-US" sz="1800" kern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AdvOT1ef757c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membrane-bound CD80 on antigen-presenting cells reducing its interaction with  T cells </a:t>
            </a: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Studies on prostate cancer, hematological malignancies, renal cell carcinoma, and NSCLC have associated:</a:t>
            </a:r>
          </a:p>
          <a:p>
            <a:pPr marL="0" marR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high levels of serum CD80 expression with</a:t>
            </a:r>
            <a:r>
              <a:rPr lang="en-US" sz="1800" b="1" kern="1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enhanced invasiveness and poor prognosis</a:t>
            </a:r>
            <a:endParaRPr lang="en-US" sz="1800" b="1" kern="1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11B3C0-7852-0657-A747-358C5C82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90062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of soluble biomarkers in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and non-responding patients</a:t>
            </a:r>
          </a:p>
        </p:txBody>
      </p:sp>
    </p:spTree>
    <p:extLst>
      <p:ext uri="{BB962C8B-B14F-4D97-AF65-F5344CB8AC3E}">
        <p14:creationId xmlns:p14="http://schemas.microsoft.com/office/powerpoint/2010/main" val="2114805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273E0-A533-D8F3-FBC8-8BE4D6122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90A70-1AEC-F006-201D-978EA3B4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800" b="1" kern="0" dirty="0">
                <a:solidFill>
                  <a:srgbClr val="7030A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dvOT1ef757c0"/>
              </a:rPr>
              <a:t>soluble TIMD4 (T  Cell Immunoglobulin and Mucin Domain Containing 4) </a:t>
            </a:r>
          </a:p>
          <a:p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promotes lung cancer cell proliferation leading to poor overall survival </a:t>
            </a:r>
          </a:p>
          <a:p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mechanism of TIMD4-mediated cancer progression remains unknown</a:t>
            </a:r>
          </a:p>
          <a:p>
            <a:pPr marL="0" indent="0" algn="l">
              <a:buNone/>
            </a:pPr>
            <a:endParaRPr lang="en-US" sz="1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1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soluble CEA (Carcinoembryonic antigen)</a:t>
            </a:r>
          </a:p>
          <a:p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Elevated CEA levels associated with tumor size, lymph node status, stage of disease, and treatment monitoring </a:t>
            </a:r>
          </a:p>
          <a:p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ICI-treated NSCLC patients’ high pre-treatment CEA-worse PFS and OS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1B6E95-F27A-C250-3EB3-6BF140E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90062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Comparison of soluble biomarkers in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responding and non-responding patients</a:t>
            </a:r>
          </a:p>
        </p:txBody>
      </p:sp>
    </p:spTree>
    <p:extLst>
      <p:ext uri="{BB962C8B-B14F-4D97-AF65-F5344CB8AC3E}">
        <p14:creationId xmlns:p14="http://schemas.microsoft.com/office/powerpoint/2010/main" val="4019456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B57D1-B58E-D597-65A3-50267644E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DC22-8078-AB6D-137C-8D0F6087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857500"/>
            <a:ext cx="790062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Determination of optimal cut-off values </a:t>
            </a:r>
            <a:b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soluble biomarkers to discriminate</a:t>
            </a:r>
            <a:b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responders from non-responders</a:t>
            </a:r>
          </a:p>
        </p:txBody>
      </p:sp>
    </p:spTree>
    <p:extLst>
      <p:ext uri="{BB962C8B-B14F-4D97-AF65-F5344CB8AC3E}">
        <p14:creationId xmlns:p14="http://schemas.microsoft.com/office/powerpoint/2010/main" val="359127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24D9D-ED0B-C1B1-5EB0-59CB1D71D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929" t="15127" r="14258" b="11134"/>
          <a:stretch/>
        </p:blipFill>
        <p:spPr>
          <a:xfrm>
            <a:off x="1031032" y="1542304"/>
            <a:ext cx="7081936" cy="233956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63C4A4-05EC-A96E-2EB4-29FFF2AF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8579296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Cut-off values 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soluble biomarkers to discriminate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responders from non-responders</a:t>
            </a: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B10DC0-13CF-21F6-B0E0-90398F1B2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10169"/>
              </p:ext>
            </p:extLst>
          </p:nvPr>
        </p:nvGraphicFramePr>
        <p:xfrm>
          <a:off x="539552" y="3917377"/>
          <a:ext cx="8280920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0050">
                  <a:extLst>
                    <a:ext uri="{9D8B030D-6E8A-4147-A177-3AD203B41FA5}">
                      <a16:colId xmlns:a16="http://schemas.microsoft.com/office/drawing/2014/main" val="631126411"/>
                    </a:ext>
                  </a:extLst>
                </a:gridCol>
                <a:gridCol w="2710120">
                  <a:extLst>
                    <a:ext uri="{9D8B030D-6E8A-4147-A177-3AD203B41FA5}">
                      <a16:colId xmlns:a16="http://schemas.microsoft.com/office/drawing/2014/main" val="3927432025"/>
                    </a:ext>
                  </a:extLst>
                </a:gridCol>
                <a:gridCol w="1992734">
                  <a:extLst>
                    <a:ext uri="{9D8B030D-6E8A-4147-A177-3AD203B41FA5}">
                      <a16:colId xmlns:a16="http://schemas.microsoft.com/office/drawing/2014/main" val="967745274"/>
                    </a:ext>
                  </a:extLst>
                </a:gridCol>
                <a:gridCol w="2068016">
                  <a:extLst>
                    <a:ext uri="{9D8B030D-6E8A-4147-A177-3AD203B41FA5}">
                      <a16:colId xmlns:a16="http://schemas.microsoft.com/office/drawing/2014/main" val="4211088193"/>
                    </a:ext>
                  </a:extLst>
                </a:gridCol>
              </a:tblGrid>
              <a:tr h="479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Analyte 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Cut-Off Value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AUC Value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Sensitivity/Specificity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0156784"/>
                  </a:ext>
                </a:extLst>
              </a:tr>
              <a:tr h="4739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sCD80 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&lt;91.7pg/ml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0.7262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73%/71%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2481528"/>
                  </a:ext>
                </a:extLst>
              </a:tr>
              <a:tr h="479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sTIMD4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&lt;600pg/ml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0.7250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75%/66%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86529"/>
                  </a:ext>
                </a:extLst>
              </a:tr>
              <a:tr h="295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sCEA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&lt;1614pg/ml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0.778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67%/83%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5375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40DA8C3-99C6-6C06-A056-04F637EBC547}"/>
              </a:ext>
            </a:extLst>
          </p:cNvPr>
          <p:cNvSpPr txBox="1"/>
          <p:nvPr/>
        </p:nvSpPr>
        <p:spPr>
          <a:xfrm>
            <a:off x="282352" y="5681074"/>
            <a:ext cx="8579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These cut-off values were utilized for analyses of Progression free survival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patients</a:t>
            </a:r>
          </a:p>
        </p:txBody>
      </p:sp>
    </p:spTree>
    <p:extLst>
      <p:ext uri="{BB962C8B-B14F-4D97-AF65-F5344CB8AC3E}">
        <p14:creationId xmlns:p14="http://schemas.microsoft.com/office/powerpoint/2010/main" val="687626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39EF2-52BF-62DD-F8E5-17312C427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C2FE-35EA-2B1B-61DB-10D0AAD76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857500"/>
            <a:ext cx="7900620" cy="11430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Association of soluble biomarkers with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progression free survival</a:t>
            </a:r>
          </a:p>
        </p:txBody>
      </p:sp>
    </p:spTree>
    <p:extLst>
      <p:ext uri="{BB962C8B-B14F-4D97-AF65-F5344CB8AC3E}">
        <p14:creationId xmlns:p14="http://schemas.microsoft.com/office/powerpoint/2010/main" val="2638054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88B19E-01ED-EDCD-D0E7-B0AF07CB181F}"/>
              </a:ext>
            </a:extLst>
          </p:cNvPr>
          <p:cNvSpPr txBox="1"/>
          <p:nvPr/>
        </p:nvSpPr>
        <p:spPr>
          <a:xfrm>
            <a:off x="467544" y="1916832"/>
            <a:ext cx="790062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association of higher than cut-off and lower than cut-off values of the soluble biomarkers with PFS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Kaplan Meier (log-rank) test</a:t>
            </a:r>
          </a:p>
          <a:p>
            <a:pPr algn="just"/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800" b="1" i="0" u="none" strike="noStrike" baseline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Patients with levels of CD80 and CEA, Higher than cut-off values :</a:t>
            </a:r>
          </a:p>
          <a:p>
            <a:pPr algn="just"/>
            <a:endParaRPr lang="en-US" sz="1800" b="1" i="0" u="none" strike="noStrike" baseline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oor PFS (median survival of 4 months and 3.5 months)</a:t>
            </a:r>
          </a:p>
          <a:p>
            <a:pPr algn="just"/>
            <a:endParaRPr lang="en-US" sz="1800" b="0" i="0" u="none" strike="noStrike" baseline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Patients with levels of CD80 and CEA, Lower levels than cut-off values :</a:t>
            </a:r>
          </a:p>
          <a:p>
            <a:pPr algn="just"/>
            <a:endParaRPr lang="en-U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Significantly associated with better progression-free survival </a:t>
            </a:r>
          </a:p>
          <a:p>
            <a:pPr algn="just"/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CD80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p=0.042*) and CEA (p=0.037*) </a:t>
            </a:r>
          </a:p>
          <a:p>
            <a:pPr algn="just"/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significant association of TIMD4 cut-off value with PFS was observed (</a:t>
            </a:r>
            <a:r>
              <a:rPr lang="it-IT" sz="18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p=0.05)</a:t>
            </a:r>
            <a:endParaRPr lang="en-US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25A55A-9EC4-6A8C-6396-3B006D61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58" y="160337"/>
            <a:ext cx="7900620" cy="1143000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Association of soluble biomarkers with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progression free survival</a:t>
            </a:r>
          </a:p>
        </p:txBody>
      </p:sp>
    </p:spTree>
    <p:extLst>
      <p:ext uri="{BB962C8B-B14F-4D97-AF65-F5344CB8AC3E}">
        <p14:creationId xmlns:p14="http://schemas.microsoft.com/office/powerpoint/2010/main" val="1043731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2D36E-42D3-5CB7-CF24-AA41BF41A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CCEFF0-4D52-AD61-7F28-A843A341C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186" t="10523" r="9094"/>
          <a:stretch/>
        </p:blipFill>
        <p:spPr>
          <a:xfrm>
            <a:off x="755576" y="1503149"/>
            <a:ext cx="7515309" cy="2789052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BF85348-FAEE-493B-B56E-20686CC5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41784"/>
            <a:ext cx="7900620" cy="114300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Association of soluble biomarkers with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progression free survival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Kaplan Meier (log-rank) test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19F69-F054-104F-DF26-48B897C29F61}"/>
              </a:ext>
            </a:extLst>
          </p:cNvPr>
          <p:cNvSpPr txBox="1"/>
          <p:nvPr/>
        </p:nvSpPr>
        <p:spPr>
          <a:xfrm>
            <a:off x="755576" y="4273836"/>
            <a:ext cx="7992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Patients with levels of CD80 and CEA, Higher than cut-off values 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oor PFS (median survival of 4 months and 3.5 months)</a:t>
            </a:r>
          </a:p>
          <a:p>
            <a:pPr algn="just"/>
            <a:endParaRPr lang="en-US" sz="1800" b="0" i="0" u="none" strike="noStrike" baseline="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Patients with levels of CD80 and CEA, Lower levels than cut-off values :</a:t>
            </a:r>
            <a:endParaRPr lang="en-US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etter progression-free survival; CD80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p=0.042*) and CEA (p=0.037*) </a:t>
            </a:r>
          </a:p>
          <a:p>
            <a:pPr algn="just"/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6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significant association of TIMD4 cut-off value with PFS was observed (</a:t>
            </a:r>
            <a:r>
              <a:rPr lang="it-IT" sz="1600" b="0" i="1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p=0.05)</a:t>
            </a:r>
            <a:endParaRPr lang="en-US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5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6AC5-93D5-E134-A170-95966B41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411349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Non-Invasive Soluble Biomarkers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DDF0-559E-3293-F903-871EC8DC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</a:rPr>
              <a:t>Biological molecules found in blood or other body fluids.</a:t>
            </a:r>
          </a:p>
          <a:p>
            <a:pPr marL="0" indent="0" algn="just">
              <a:buNone/>
            </a:pPr>
            <a:endParaRPr lang="en-US" sz="26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600" b="1" dirty="0">
                <a:solidFill>
                  <a:srgbClr val="0070C0"/>
                </a:solidFill>
                <a:latin typeface="Cambria" panose="02040503050406030204" pitchFamily="18" charset="0"/>
              </a:rPr>
              <a:t>Range from circulating tumor DNA (ctDNA), exosomes, cytokines, and metabolites secreted into the blood, urine, saliva etc. </a:t>
            </a:r>
          </a:p>
          <a:p>
            <a:pPr marL="0" indent="0" algn="just">
              <a:buNone/>
            </a:pPr>
            <a:endParaRPr lang="en-US" sz="2400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81A654-6576-DBA8-EC57-A9967E541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886" r="12661"/>
          <a:stretch/>
        </p:blipFill>
        <p:spPr>
          <a:xfrm>
            <a:off x="987230" y="1556792"/>
            <a:ext cx="6825130" cy="302433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674D5-B772-1C60-FEE5-3DBC4D8ECEFC}"/>
              </a:ext>
            </a:extLst>
          </p:cNvPr>
          <p:cNvSpPr txBox="1"/>
          <p:nvPr/>
        </p:nvSpPr>
        <p:spPr>
          <a:xfrm>
            <a:off x="6156176" y="594149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200" i="1" dirty="0" err="1"/>
              <a:t>Rizo</a:t>
            </a:r>
            <a:r>
              <a:rPr lang="en-US" sz="1200" i="1" dirty="0"/>
              <a:t> et l.,10.1186/s12943-018-0757-5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236375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9CAD8-3FDE-315F-D631-4A648308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539F-8BAA-7FF4-C489-5D4322556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780928"/>
            <a:ext cx="7900620" cy="1143000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Cox proportional hazard regression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 to identify independent predictive biomarkers </a:t>
            </a:r>
          </a:p>
        </p:txBody>
      </p:sp>
    </p:spTree>
    <p:extLst>
      <p:ext uri="{BB962C8B-B14F-4D97-AF65-F5344CB8AC3E}">
        <p14:creationId xmlns:p14="http://schemas.microsoft.com/office/powerpoint/2010/main" val="2489074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23431-5D02-CBCF-9FAB-C92D0389C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14" t="6402" r="1714" b="1840"/>
          <a:stretch/>
        </p:blipFill>
        <p:spPr>
          <a:xfrm>
            <a:off x="494257" y="1556792"/>
            <a:ext cx="8028052" cy="3384375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7CF0441-60D4-CBCB-B257-4A9D8330B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89" y="260648"/>
            <a:ext cx="7900620" cy="1143000"/>
          </a:xfrm>
        </p:spPr>
        <p:txBody>
          <a:bodyPr/>
          <a:lstStyle/>
          <a:p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Cox proportional hazard regression</a:t>
            </a:r>
            <a:b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9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5B071-93B9-2510-0FB0-EB4F757E4C32}"/>
              </a:ext>
            </a:extLst>
          </p:cNvPr>
          <p:cNvSpPr txBox="1"/>
          <p:nvPr/>
        </p:nvSpPr>
        <p:spPr>
          <a:xfrm>
            <a:off x="621688" y="5094311"/>
            <a:ext cx="81267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 predictor of better progression-free:</a:t>
            </a:r>
          </a:p>
          <a:p>
            <a:pPr algn="l"/>
            <a:endParaRPr lang="en-U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CEA lower than the cut-off value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1800" b="0" i="0" u="none" strike="noStrike" baseline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p=0.012)</a:t>
            </a:r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172119-623F-BE77-3B13-34D8638DDD03}"/>
              </a:ext>
            </a:extLst>
          </p:cNvPr>
          <p:cNvSpPr/>
          <p:nvPr/>
        </p:nvSpPr>
        <p:spPr>
          <a:xfrm>
            <a:off x="597980" y="4293095"/>
            <a:ext cx="7838743" cy="57606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7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1F84D-1816-7DC0-D22D-81A603FEA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2D881-0C29-2861-89AD-CD6775C2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Summary</a:t>
            </a:r>
            <a:b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82E32-0866-7FB4-C3A6-D9BD774AC4A5}"/>
              </a:ext>
            </a:extLst>
          </p:cNvPr>
          <p:cNvSpPr txBox="1"/>
          <p:nvPr/>
        </p:nvSpPr>
        <p:spPr>
          <a:xfrm>
            <a:off x="251520" y="1484784"/>
            <a:ext cx="86409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 ICI treated NSCLC patients: </a:t>
            </a:r>
          </a:p>
          <a:p>
            <a:pPr algn="just"/>
            <a:endParaRPr lang="en-U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soluble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CD80, TIMD4 and CEA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may have utility as non-invasive early/pre-treatment biomarkers of response</a:t>
            </a:r>
          </a:p>
          <a:p>
            <a:pPr algn="just"/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Lower levels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the cut-off value of CD80 and CEA are significantly associated with </a:t>
            </a:r>
          </a:p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better progression-free survival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CEA </a:t>
            </a: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lower than the cut-off value is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independent predictors of better PFS</a:t>
            </a:r>
          </a:p>
          <a:p>
            <a:pPr algn="just"/>
            <a:endParaRPr lang="en-US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Limitations: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Small sample size</a:t>
            </a:r>
          </a:p>
          <a:p>
            <a:pPr algn="just"/>
            <a:endParaRPr lang="en-US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Recommendations: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Larger longitudinal studies with larger cohorts-better understanding on the utility of these novel biomarkers as predictors of response in various cancers/treatment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42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0C8DF5-C6EC-0790-398C-037A9264A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8861"/>
          <a:stretch/>
        </p:blipFill>
        <p:spPr>
          <a:xfrm>
            <a:off x="1331640" y="1634894"/>
            <a:ext cx="6480720" cy="17941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F62D6-46B9-4AAF-3DB4-43342DB2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646256"/>
            <a:ext cx="5364945" cy="20804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DD24C5B-28BE-FBA5-1280-E1C95E76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Future Perspectives</a:t>
            </a:r>
          </a:p>
        </p:txBody>
      </p:sp>
    </p:spTree>
    <p:extLst>
      <p:ext uri="{BB962C8B-B14F-4D97-AF65-F5344CB8AC3E}">
        <p14:creationId xmlns:p14="http://schemas.microsoft.com/office/powerpoint/2010/main" val="1735270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8" y="2618539"/>
            <a:ext cx="8748464" cy="4102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Prof. James Allison (Year 2018 Nobel Prize winner-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Discovery of Immune checkpoint inhibitor therapy</a:t>
            </a:r>
          </a:p>
          <a:p>
            <a:pPr marL="0" indent="0">
              <a:buNone/>
            </a:pPr>
            <a:endParaRPr lang="en-US" sz="1400" u="sng" dirty="0"/>
          </a:p>
          <a:p>
            <a:pPr marL="0" indent="0" algn="just">
              <a:buNone/>
            </a:pP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“The biggest challenge in immunotherapy now is figuring out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an immune drug works in some patients and not in others</a:t>
            </a:r>
            <a:r>
              <a:rPr lang="en-US" sz="1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en-US" sz="1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do that we need to go back to basic science”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1E39-B0B1-4235-9A01-EA8C5B781DB7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59A-E25A-4B78-A8AF-B5A1DD9AD3AD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162" y="2853686"/>
            <a:ext cx="1468221" cy="169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E5593-A793-2927-E299-5FA1E1DF952B}"/>
              </a:ext>
            </a:extLst>
          </p:cNvPr>
          <p:cNvSpPr txBox="1"/>
          <p:nvPr/>
        </p:nvSpPr>
        <p:spPr>
          <a:xfrm>
            <a:off x="3491880" y="54868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35819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6AD22-844D-54B7-1FF7-52273A283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4AB9-CB63-ACCD-E73F-FDBA5E6D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" y="411349"/>
            <a:ext cx="8229600" cy="778098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Non-Invasive Soluble Biomarkers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6D44E-C7E6-B4F0-B49F-1BB5FC134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1" y="2668129"/>
            <a:ext cx="4394689" cy="21888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Overexpression of mutated gene product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Secretion of altered cellular proteins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tumor  cells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Distortion of the basement membrane during cell invasion and angiogenesis</a:t>
            </a:r>
            <a:endParaRPr lang="en-US" sz="180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18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1" dirty="0">
              <a:solidFill>
                <a:srgbClr val="1B1B1B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2400" b="0" i="0" dirty="0">
              <a:solidFill>
                <a:srgbClr val="1B1B1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609B8-D30C-8EC4-05E2-D78AA34C06D0}"/>
              </a:ext>
            </a:extLst>
          </p:cNvPr>
          <p:cNvSpPr txBox="1"/>
          <p:nvPr/>
        </p:nvSpPr>
        <p:spPr>
          <a:xfrm>
            <a:off x="5652120" y="594149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200" i="1" dirty="0"/>
              <a:t>https://doi.org/10.3390/ijms252111535</a:t>
            </a:r>
            <a:endParaRPr lang="en-US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57DE6-ED67-EDD3-351B-B161C63EC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172" y="1772816"/>
            <a:ext cx="4211493" cy="397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5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37531-AA91-4243-B23D-CB77F5A41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1E39-B0B1-4235-9A01-EA8C5B781DB7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98593-4344-4A5A-9095-311463D8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BF59A-E25A-4B78-A8AF-B5A1DD9AD3AD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C1292-0131-4576-B0C2-0117D0D73371}"/>
              </a:ext>
            </a:extLst>
          </p:cNvPr>
          <p:cNvSpPr/>
          <p:nvPr/>
        </p:nvSpPr>
        <p:spPr>
          <a:xfrm>
            <a:off x="609600" y="611011"/>
            <a:ext cx="7924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Tissue markers in Cancer treatment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EBBA6-78B2-44E2-9360-0BBF15438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737" y="1586642"/>
            <a:ext cx="3444211" cy="34442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FCC3E3-040E-4664-B952-D53E79B35632}"/>
              </a:ext>
            </a:extLst>
          </p:cNvPr>
          <p:cNvSpPr txBox="1"/>
          <p:nvPr/>
        </p:nvSpPr>
        <p:spPr>
          <a:xfrm>
            <a:off x="412052" y="1922083"/>
            <a:ext cx="4724400" cy="264687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defTabSz="415869"/>
            <a:endParaRPr lang="en-US" sz="2000" b="1" u="sng" dirty="0">
              <a:solidFill>
                <a:srgbClr val="1F1557"/>
              </a:solidFill>
              <a:latin typeface="Calibri"/>
              <a:cs typeface="Times New Roman" panose="02020603050405020304" pitchFamily="18" charset="0"/>
            </a:endParaRPr>
          </a:p>
          <a:p>
            <a:pPr defTabSz="415869"/>
            <a:r>
              <a:rPr lang="en-US" sz="2000" b="1" u="sng" dirty="0">
                <a:solidFill>
                  <a:srgbClr val="1F1557"/>
                </a:solidFill>
                <a:latin typeface="Calibri"/>
                <a:cs typeface="Times New Roman" panose="02020603050405020304" pitchFamily="18" charset="0"/>
              </a:rPr>
              <a:t>Limitations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Invasive procedure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Tissue collection multiple times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Remote localization 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Heterogeneity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70C0"/>
                </a:solidFill>
                <a:latin typeface="Cambria" panose="02040503050406030204" pitchFamily="18" charset="0"/>
              </a:rPr>
              <a:t>False Positives 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0070C0"/>
                </a:solidFill>
                <a:latin typeface="Cambria" panose="02040503050406030204" pitchFamily="18" charset="0"/>
              </a:rPr>
              <a:t>Size limitations (&lt; 8mm not detected)</a:t>
            </a:r>
          </a:p>
          <a:p>
            <a:pPr marL="259918" indent="-259918" defTabSz="415869">
              <a:buFont typeface="Wingdings" panose="05000000000000000000" pitchFamily="2" charset="2"/>
              <a:buChar char="§"/>
            </a:pPr>
            <a:r>
              <a:rPr lang="en-CA" dirty="0">
                <a:solidFill>
                  <a:srgbClr val="0070C0"/>
                </a:solidFill>
                <a:latin typeface="Cambria" panose="02040503050406030204" pitchFamily="18" charset="0"/>
              </a:rPr>
              <a:t>Conflicting data reported in RCTs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2F032-8F10-410C-9DE1-0600E90A8F64}"/>
              </a:ext>
            </a:extLst>
          </p:cNvPr>
          <p:cNvSpPr txBox="1"/>
          <p:nvPr/>
        </p:nvSpPr>
        <p:spPr>
          <a:xfrm>
            <a:off x="1524000" y="5438192"/>
            <a:ext cx="6400800" cy="428259"/>
          </a:xfrm>
          <a:prstGeom prst="rect">
            <a:avLst/>
          </a:prstGeom>
          <a:solidFill>
            <a:srgbClr val="AF92C7"/>
          </a:solidFill>
        </p:spPr>
        <p:txBody>
          <a:bodyPr wrap="square" rtlCol="0">
            <a:spAutoFit/>
          </a:bodyPr>
          <a:lstStyle/>
          <a:p>
            <a:pPr defTabSz="415869"/>
            <a:r>
              <a:rPr lang="en-US" sz="2183" b="1" dirty="0">
                <a:solidFill>
                  <a:srgbClr val="FEFFFE"/>
                </a:solidFill>
                <a:latin typeface="Calibri"/>
              </a:rPr>
              <a:t>Non-Invasive , Easily Accessible Predictive Biomarkers</a:t>
            </a:r>
          </a:p>
        </p:txBody>
      </p:sp>
    </p:spTree>
    <p:extLst>
      <p:ext uri="{BB962C8B-B14F-4D97-AF65-F5344CB8AC3E}">
        <p14:creationId xmlns:p14="http://schemas.microsoft.com/office/powerpoint/2010/main" val="35066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458C-02CF-46D8-ABB4-B51A1D2A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68619"/>
            <a:ext cx="7128792" cy="422672"/>
          </a:xfrm>
        </p:spPr>
        <p:txBody>
          <a:bodyPr>
            <a:no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Why Non-Invasive Soluble Biomarkers?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9736FF-FB73-4CC4-A0F0-E8A103BE7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8" t="3534" r="7620"/>
          <a:stretch/>
        </p:blipFill>
        <p:spPr>
          <a:xfrm>
            <a:off x="3851920" y="1916832"/>
            <a:ext cx="4596493" cy="387073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E407-4727-46A8-ADC6-5C94C356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810D-DDEC-4FF4-AF62-CBA84200AC3D}" type="datetime1">
              <a:rPr lang="en-US" smtClean="0"/>
              <a:t>2/19/2025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AAB34-D271-4A8F-B1D1-CC982237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0B63-AFCC-4475-AE7B-D1C7CB88ED6C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A7CBF-2335-4B47-92FE-9CED754B6A80}"/>
              </a:ext>
            </a:extLst>
          </p:cNvPr>
          <p:cNvSpPr txBox="1"/>
          <p:nvPr/>
        </p:nvSpPr>
        <p:spPr>
          <a:xfrm>
            <a:off x="251520" y="2205588"/>
            <a:ext cx="3384376" cy="25853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Ease in Early cancer detection, prognosis, and longitudinal monitoring of treatment response-</a:t>
            </a:r>
          </a:p>
          <a:p>
            <a:pPr algn="just"/>
            <a:endParaRPr lang="en-US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</a:rPr>
              <a:t>NON-INVASIVE</a:t>
            </a:r>
          </a:p>
          <a:p>
            <a:pPr algn="just"/>
            <a:endParaRPr lang="en-US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</a:rPr>
              <a:t>Tool for precision and personalized medicine </a:t>
            </a:r>
          </a:p>
        </p:txBody>
      </p:sp>
    </p:spTree>
    <p:extLst>
      <p:ext uri="{BB962C8B-B14F-4D97-AF65-F5344CB8AC3E}">
        <p14:creationId xmlns:p14="http://schemas.microsoft.com/office/powerpoint/2010/main" val="334368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A2291-2EB1-A2C6-B3D0-E67448C8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Immune Checkpoints &amp;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Immune Checkpoint Inhibitors</a:t>
            </a:r>
          </a:p>
        </p:txBody>
      </p:sp>
    </p:spTree>
    <p:extLst>
      <p:ext uri="{BB962C8B-B14F-4D97-AF65-F5344CB8AC3E}">
        <p14:creationId xmlns:p14="http://schemas.microsoft.com/office/powerpoint/2010/main" val="209014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66E9-93F5-3AA6-18E7-A434D2CB1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388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Immune Checkpoints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E980F1-2D64-442A-0504-003B242E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62" y="1556792"/>
            <a:ext cx="4474840" cy="4610102"/>
          </a:xfrm>
          <a:ln w="31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Co-stimulatory or Co-inhibitory immuno-receptors that tightly regulate T cell activation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If antigen/MHC and TCR binding engages co-stimulatory receptors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   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B050"/>
                </a:solidFill>
                <a:latin typeface="Cambria" panose="02040503050406030204" pitchFamily="18" charset="0"/>
              </a:rPr>
              <a:t>T cell proliferation-death to cancer cells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</a:rPr>
              <a:t>If antigen/MHC and TCR binding engages co-inhibitory receptors</a:t>
            </a:r>
          </a:p>
          <a:p>
            <a:pPr marL="0" indent="0" algn="just">
              <a:buNone/>
            </a:pP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 cell suppression-death to T cells</a:t>
            </a:r>
          </a:p>
          <a:p>
            <a:pPr marL="0" indent="0" algn="just">
              <a:buNone/>
            </a:pPr>
            <a:endParaRPr lang="en-US" sz="17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GB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B3CB57-D2C8-E54A-46C2-68FC915DF7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7445" r="40865" b="20381"/>
          <a:stretch/>
        </p:blipFill>
        <p:spPr bwMode="auto">
          <a:xfrm>
            <a:off x="4716016" y="1664803"/>
            <a:ext cx="4032448" cy="4394079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9AF6FDBF-9061-2071-A937-27C9E684CB2A}"/>
              </a:ext>
            </a:extLst>
          </p:cNvPr>
          <p:cNvSpPr/>
          <p:nvPr/>
        </p:nvSpPr>
        <p:spPr>
          <a:xfrm>
            <a:off x="2843808" y="355741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C3CEE09-8A05-6C67-65B8-472DFD45908C}"/>
              </a:ext>
            </a:extLst>
          </p:cNvPr>
          <p:cNvSpPr/>
          <p:nvPr/>
        </p:nvSpPr>
        <p:spPr>
          <a:xfrm>
            <a:off x="2890102" y="508518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B9510AF-942F-7451-92B4-B8143549FA08}"/>
              </a:ext>
            </a:extLst>
          </p:cNvPr>
          <p:cNvSpPr/>
          <p:nvPr/>
        </p:nvSpPr>
        <p:spPr>
          <a:xfrm>
            <a:off x="6514710" y="3737432"/>
            <a:ext cx="1800200" cy="15435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E5812F-EBC5-EBF2-8952-1E9AA100B78A}"/>
              </a:ext>
            </a:extLst>
          </p:cNvPr>
          <p:cNvSpPr/>
          <p:nvPr/>
        </p:nvSpPr>
        <p:spPr>
          <a:xfrm>
            <a:off x="5364088" y="1885461"/>
            <a:ext cx="1800200" cy="154353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1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17082-C359-A4A1-9D27-1F0E46795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5A198-BCAA-D9BD-0DEB-2D865DA1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10" y="23994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kern="1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Immune Checkpoints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CA70C3-2767-9BD7-9621-E9B22E263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684768"/>
            <a:ext cx="8203332" cy="2501242"/>
          </a:xfrm>
          <a:ln w="317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Cancer cells express inhibitory ligands (PD-L1)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                                              </a:t>
            </a: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BIND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co-inhibitory immune checkpoint receptor  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(PD-1) on the T cell</a:t>
            </a:r>
            <a:endParaRPr lang="en-US" sz="72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 MT"/>
            </a:endParaRPr>
          </a:p>
          <a:p>
            <a:pPr marL="0" indent="0" algn="just">
              <a:lnSpc>
                <a:spcPct val="100000"/>
              </a:lnSpc>
              <a:spcBef>
                <a:spcPts val="95"/>
              </a:spcBef>
              <a:buNone/>
            </a:pP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decreases anti-tumor immune responses of T cells</a:t>
            </a:r>
          </a:p>
          <a:p>
            <a:pPr marL="12700" indent="0" algn="just">
              <a:lnSpc>
                <a:spcPct val="100000"/>
              </a:lnSpc>
              <a:spcBef>
                <a:spcPts val="530"/>
              </a:spcBef>
              <a:buNone/>
              <a:tabLst>
                <a:tab pos="354965" algn="l"/>
                <a:tab pos="355600" algn="l"/>
              </a:tabLst>
            </a:pP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355600" indent="-342900" algn="just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7200" b="1" dirty="0">
                <a:solidFill>
                  <a:srgbClr val="0070C0"/>
                </a:solidFill>
                <a:latin typeface="Cambria" panose="02040503050406030204" pitchFamily="18" charset="0"/>
              </a:rPr>
              <a:t>increases Immune escape in cancer cells</a:t>
            </a:r>
          </a:p>
          <a:p>
            <a:pPr marL="0" indent="0" algn="just">
              <a:buNone/>
            </a:pPr>
            <a:endParaRPr lang="en-US" sz="72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43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endParaRPr lang="en-US" sz="1800" dirty="0"/>
          </a:p>
          <a:p>
            <a:endParaRPr lang="en-GB" sz="1800" dirty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3" name="Picture 2" descr="What is checkpoint blockade?">
            <a:extLst>
              <a:ext uri="{FF2B5EF4-FFF2-40B4-BE49-F238E27FC236}">
                <a16:creationId xmlns:a16="http://schemas.microsoft.com/office/drawing/2014/main" id="{59069E2A-9D21-68E6-2756-9EE1E1327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16747" r="1205" b="11732"/>
          <a:stretch/>
        </p:blipFill>
        <p:spPr bwMode="auto">
          <a:xfrm>
            <a:off x="755576" y="1556792"/>
            <a:ext cx="7344816" cy="1954125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06997FAD-F6AA-3240-5797-6AD7FE85153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60" y="3684767"/>
            <a:ext cx="2658716" cy="25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6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1593</Words>
  <Application>Microsoft Office PowerPoint</Application>
  <PresentationFormat>On-screen Show (4:3)</PresentationFormat>
  <Paragraphs>375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AdvOT1ef757c0</vt:lpstr>
      <vt:lpstr>AdvOT1ef757c0+fb</vt:lpstr>
      <vt:lpstr>Aptos</vt:lpstr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Non-Invasive Soluble Biomarkers</vt:lpstr>
      <vt:lpstr>Non-Invasive Soluble Biomarkers</vt:lpstr>
      <vt:lpstr>PowerPoint Presentation</vt:lpstr>
      <vt:lpstr>Why Non-Invasive Soluble Biomarkers?</vt:lpstr>
      <vt:lpstr>Immune Checkpoints &amp; Immune Checkpoint Inhibitors</vt:lpstr>
      <vt:lpstr>Immune Checkpoints</vt:lpstr>
      <vt:lpstr>Immune Checkpoints</vt:lpstr>
      <vt:lpstr>Immune Checkpoints Inhibitors (ICI)</vt:lpstr>
      <vt:lpstr>PowerPoint Presentation</vt:lpstr>
      <vt:lpstr>PowerPoint Presentation</vt:lpstr>
      <vt:lpstr>Global Studies on clinical significance of  soluble immune checkpoint molecules in  ICI treated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soluble biomarkers in responding and non-responding patients</vt:lpstr>
      <vt:lpstr>Comparison of soluble biomarkers in responding and non-responding patients</vt:lpstr>
      <vt:lpstr>Comparison of soluble biomarkers in responding and non-responding patients</vt:lpstr>
      <vt:lpstr>Comparison of soluble biomarkers in responding and non-responding patients</vt:lpstr>
      <vt:lpstr>Comparison of soluble biomarkers in responding and non-responding patients</vt:lpstr>
      <vt:lpstr>Determination of optimal cut-off values  of soluble biomarkers to discriminate responders from non-responders</vt:lpstr>
      <vt:lpstr> Cut-off values  of soluble biomarkers to discriminate responders from non-responders</vt:lpstr>
      <vt:lpstr>Association of soluble biomarkers with progression free survival</vt:lpstr>
      <vt:lpstr>Association of soluble biomarkers with progression free survival</vt:lpstr>
      <vt:lpstr>Association of soluble biomarkers with progression free survival Kaplan Meier (log-rank) test  </vt:lpstr>
      <vt:lpstr>Cox proportional hazard regression analysis to identify independent predictive biomarkers </vt:lpstr>
      <vt:lpstr>Cox proportional hazard regression analysis</vt:lpstr>
      <vt:lpstr>Summary </vt:lpstr>
      <vt:lpstr>Future Perspectives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Afsheen Raza</cp:lastModifiedBy>
  <cp:revision>128</cp:revision>
  <dcterms:created xsi:type="dcterms:W3CDTF">2006-08-16T00:00:00Z</dcterms:created>
  <dcterms:modified xsi:type="dcterms:W3CDTF">2025-02-19T04:49:27Z</dcterms:modified>
</cp:coreProperties>
</file>