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9" r:id="rId3"/>
    <p:sldId id="260" r:id="rId4"/>
    <p:sldId id="261" r:id="rId5"/>
    <p:sldId id="262" r:id="rId6"/>
    <p:sldId id="263" r:id="rId7"/>
    <p:sldId id="264" r:id="rId8"/>
    <p:sldId id="266" r:id="rId9"/>
    <p:sldId id="267" r:id="rId10"/>
    <p:sldId id="268" r:id="rId11"/>
    <p:sldId id="269" r:id="rId12"/>
    <p:sldId id="270" r:id="rId13"/>
    <p:sldId id="271" r:id="rId14"/>
    <p:sldId id="282" r:id="rId15"/>
    <p:sldId id="272" r:id="rId16"/>
    <p:sldId id="280" r:id="rId17"/>
    <p:sldId id="273" r:id="rId18"/>
    <p:sldId id="274" r:id="rId19"/>
    <p:sldId id="276" r:id="rId20"/>
    <p:sldId id="275" r:id="rId21"/>
    <p:sldId id="27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Office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Office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Office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lang val="en-GB"/>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98762363368034"/>
          <c:y val="0.16310466138962182"/>
          <c:w val="0.79045690968792115"/>
          <c:h val="0.5850113227930942"/>
        </c:manualLayout>
      </c:layout>
      <c:barChart>
        <c:barDir val="col"/>
        <c:grouping val="stacked"/>
        <c:ser>
          <c:idx val="0"/>
          <c:order val="0"/>
          <c:tx>
            <c:strRef>
              <c:f>'Update figs)'!$F$22</c:f>
              <c:strCache>
                <c:ptCount val="1"/>
                <c:pt idx="0">
                  <c:v>VI</c:v>
                </c:pt>
              </c:strCache>
            </c:strRef>
          </c:tx>
          <c:spPr>
            <a:solidFill>
              <a:srgbClr val="00B050"/>
            </a:solidFill>
            <a:ln>
              <a:noFill/>
            </a:ln>
            <a:effectLst/>
          </c:spPr>
          <c:cat>
            <c:strRef>
              <c:f>'Update figs)'!$G$20:$I$21</c:f>
              <c:strCache>
                <c:ptCount val="3"/>
                <c:pt idx="0">
                  <c:v>Post-monsoon</c:v>
                </c:pt>
                <c:pt idx="1">
                  <c:v>Dry/Winter</c:v>
                </c:pt>
                <c:pt idx="2">
                  <c:v>Pre-monsoon</c:v>
                </c:pt>
              </c:strCache>
            </c:strRef>
          </c:cat>
          <c:val>
            <c:numRef>
              <c:f>'Update figs)'!$G$22:$I$22</c:f>
              <c:numCache>
                <c:formatCode>General</c:formatCode>
                <c:ptCount val="3"/>
                <c:pt idx="0">
                  <c:v>26.205004435899987</c:v>
                </c:pt>
                <c:pt idx="1">
                  <c:v>86.517368194499866</c:v>
                </c:pt>
                <c:pt idx="2">
                  <c:v>42.924567201999999</c:v>
                </c:pt>
              </c:numCache>
            </c:numRef>
          </c:val>
          <c:extLst xmlns:c16r2="http://schemas.microsoft.com/office/drawing/2015/06/chart">
            <c:ext xmlns:c16="http://schemas.microsoft.com/office/drawing/2014/chart" uri="{C3380CC4-5D6E-409C-BE32-E72D297353CC}">
              <c16:uniqueId val="{00000000-C0FF-4877-827F-B2D1F80E36E9}"/>
            </c:ext>
          </c:extLst>
        </c:ser>
        <c:ser>
          <c:idx val="1"/>
          <c:order val="1"/>
          <c:tx>
            <c:strRef>
              <c:f>'Update figs)'!$F$23</c:f>
              <c:strCache>
                <c:ptCount val="1"/>
                <c:pt idx="0">
                  <c:v>L</c:v>
                </c:pt>
              </c:strCache>
            </c:strRef>
          </c:tx>
          <c:spPr>
            <a:solidFill>
              <a:schemeClr val="accent2"/>
            </a:solidFill>
            <a:ln>
              <a:noFill/>
            </a:ln>
            <a:effectLst/>
          </c:spPr>
          <c:cat>
            <c:strRef>
              <c:f>'Update figs)'!$G$20:$I$21</c:f>
              <c:strCache>
                <c:ptCount val="3"/>
                <c:pt idx="0">
                  <c:v>Post-monsoon</c:v>
                </c:pt>
                <c:pt idx="1">
                  <c:v>Dry/Winter</c:v>
                </c:pt>
                <c:pt idx="2">
                  <c:v>Pre-monsoon</c:v>
                </c:pt>
              </c:strCache>
            </c:strRef>
          </c:cat>
          <c:val>
            <c:numRef>
              <c:f>'Update figs)'!$G$23:$I$23</c:f>
              <c:numCache>
                <c:formatCode>General</c:formatCode>
                <c:ptCount val="3"/>
                <c:pt idx="0">
                  <c:v>6.5</c:v>
                </c:pt>
                <c:pt idx="1">
                  <c:v>20.69</c:v>
                </c:pt>
                <c:pt idx="2">
                  <c:v>13.07</c:v>
                </c:pt>
              </c:numCache>
            </c:numRef>
          </c:val>
          <c:extLst xmlns:c16r2="http://schemas.microsoft.com/office/drawing/2015/06/chart">
            <c:ext xmlns:c16="http://schemas.microsoft.com/office/drawing/2014/chart" uri="{C3380CC4-5D6E-409C-BE32-E72D297353CC}">
              <c16:uniqueId val="{00000001-C0FF-4877-827F-B2D1F80E36E9}"/>
            </c:ext>
          </c:extLst>
        </c:ser>
        <c:ser>
          <c:idx val="2"/>
          <c:order val="2"/>
          <c:tx>
            <c:strRef>
              <c:f>'Update figs)'!$F$24</c:f>
              <c:strCache>
                <c:ptCount val="1"/>
                <c:pt idx="0">
                  <c:v>T</c:v>
                </c:pt>
              </c:strCache>
            </c:strRef>
          </c:tx>
          <c:spPr>
            <a:solidFill>
              <a:schemeClr val="accent3"/>
            </a:solidFill>
            <a:ln>
              <a:noFill/>
            </a:ln>
            <a:effectLst/>
          </c:spPr>
          <c:cat>
            <c:strRef>
              <c:f>'Update figs)'!$G$20:$I$21</c:f>
              <c:strCache>
                <c:ptCount val="3"/>
                <c:pt idx="0">
                  <c:v>Post-monsoon</c:v>
                </c:pt>
                <c:pt idx="1">
                  <c:v>Dry/Winter</c:v>
                </c:pt>
                <c:pt idx="2">
                  <c:v>Pre-monsoon</c:v>
                </c:pt>
              </c:strCache>
            </c:strRef>
          </c:cat>
          <c:val>
            <c:numRef>
              <c:f>'Update figs)'!$G$24:$I$24</c:f>
              <c:numCache>
                <c:formatCode>General</c:formatCode>
                <c:ptCount val="3"/>
                <c:pt idx="0">
                  <c:v>6.8</c:v>
                </c:pt>
                <c:pt idx="1">
                  <c:v>21.09</c:v>
                </c:pt>
                <c:pt idx="2">
                  <c:v>16.03</c:v>
                </c:pt>
              </c:numCache>
            </c:numRef>
          </c:val>
          <c:extLst xmlns:c16r2="http://schemas.microsoft.com/office/drawing/2015/06/chart">
            <c:ext xmlns:c16="http://schemas.microsoft.com/office/drawing/2014/chart" uri="{C3380CC4-5D6E-409C-BE32-E72D297353CC}">
              <c16:uniqueId val="{00000002-C0FF-4877-827F-B2D1F80E36E9}"/>
            </c:ext>
          </c:extLst>
        </c:ser>
        <c:ser>
          <c:idx val="3"/>
          <c:order val="3"/>
          <c:tx>
            <c:strRef>
              <c:f>'Update figs)'!$F$25</c:f>
              <c:strCache>
                <c:ptCount val="1"/>
                <c:pt idx="0">
                  <c:v>SB</c:v>
                </c:pt>
              </c:strCache>
            </c:strRef>
          </c:tx>
          <c:spPr>
            <a:solidFill>
              <a:schemeClr val="accent4"/>
            </a:solidFill>
            <a:ln>
              <a:noFill/>
            </a:ln>
            <a:effectLst/>
          </c:spPr>
          <c:cat>
            <c:strRef>
              <c:f>'Update figs)'!$G$20:$I$21</c:f>
              <c:strCache>
                <c:ptCount val="3"/>
                <c:pt idx="0">
                  <c:v>Post-monsoon</c:v>
                </c:pt>
                <c:pt idx="1">
                  <c:v>Dry/Winter</c:v>
                </c:pt>
                <c:pt idx="2">
                  <c:v>Pre-monsoon</c:v>
                </c:pt>
              </c:strCache>
            </c:strRef>
          </c:cat>
          <c:val>
            <c:numRef>
              <c:f>'Update figs)'!$G$25:$I$25</c:f>
              <c:numCache>
                <c:formatCode>General</c:formatCode>
                <c:ptCount val="3"/>
                <c:pt idx="0">
                  <c:v>0.62000000000000055</c:v>
                </c:pt>
                <c:pt idx="1">
                  <c:v>13.28</c:v>
                </c:pt>
                <c:pt idx="2">
                  <c:v>13.55</c:v>
                </c:pt>
              </c:numCache>
            </c:numRef>
          </c:val>
          <c:extLst xmlns:c16r2="http://schemas.microsoft.com/office/drawing/2015/06/chart">
            <c:ext xmlns:c16="http://schemas.microsoft.com/office/drawing/2014/chart" uri="{C3380CC4-5D6E-409C-BE32-E72D297353CC}">
              <c16:uniqueId val="{00000003-C0FF-4877-827F-B2D1F80E36E9}"/>
            </c:ext>
          </c:extLst>
        </c:ser>
        <c:ser>
          <c:idx val="4"/>
          <c:order val="4"/>
          <c:tx>
            <c:strRef>
              <c:f>'Update figs)'!$F$26</c:f>
              <c:strCache>
                <c:ptCount val="1"/>
                <c:pt idx="0">
                  <c:v>ED</c:v>
                </c:pt>
              </c:strCache>
            </c:strRef>
          </c:tx>
          <c:spPr>
            <a:solidFill>
              <a:schemeClr val="accent5"/>
            </a:solidFill>
            <a:ln>
              <a:noFill/>
            </a:ln>
            <a:effectLst/>
          </c:spPr>
          <c:cat>
            <c:strRef>
              <c:f>'Update figs)'!$G$20:$I$21</c:f>
              <c:strCache>
                <c:ptCount val="3"/>
                <c:pt idx="0">
                  <c:v>Post-monsoon</c:v>
                </c:pt>
                <c:pt idx="1">
                  <c:v>Dry/Winter</c:v>
                </c:pt>
                <c:pt idx="2">
                  <c:v>Pre-monsoon</c:v>
                </c:pt>
              </c:strCache>
            </c:strRef>
          </c:cat>
          <c:val>
            <c:numRef>
              <c:f>'Update figs)'!$G$26:$I$26</c:f>
              <c:numCache>
                <c:formatCode>General</c:formatCode>
                <c:ptCount val="3"/>
                <c:pt idx="0">
                  <c:v>0.30340681116200063</c:v>
                </c:pt>
                <c:pt idx="1">
                  <c:v>9.7120336952000064E-2</c:v>
                </c:pt>
                <c:pt idx="2">
                  <c:v>3.175836072000001E-2</c:v>
                </c:pt>
              </c:numCache>
            </c:numRef>
          </c:val>
          <c:extLst xmlns:c16r2="http://schemas.microsoft.com/office/drawing/2015/06/chart">
            <c:ext xmlns:c16="http://schemas.microsoft.com/office/drawing/2014/chart" uri="{C3380CC4-5D6E-409C-BE32-E72D297353CC}">
              <c16:uniqueId val="{00000004-C0FF-4877-827F-B2D1F80E36E9}"/>
            </c:ext>
          </c:extLst>
        </c:ser>
        <c:ser>
          <c:idx val="5"/>
          <c:order val="5"/>
          <c:tx>
            <c:strRef>
              <c:f>'Update figs)'!$F$27</c:f>
              <c:strCache>
                <c:ptCount val="1"/>
                <c:pt idx="0">
                  <c:v>EK</c:v>
                </c:pt>
              </c:strCache>
            </c:strRef>
          </c:tx>
          <c:spPr>
            <a:solidFill>
              <a:schemeClr val="accent1">
                <a:lumMod val="20000"/>
                <a:lumOff val="80000"/>
              </a:schemeClr>
            </a:solidFill>
            <a:ln>
              <a:noFill/>
            </a:ln>
            <a:effectLst/>
          </c:spPr>
          <c:cat>
            <c:strRef>
              <c:f>'Update figs)'!$G$20:$I$21</c:f>
              <c:strCache>
                <c:ptCount val="3"/>
                <c:pt idx="0">
                  <c:v>Post-monsoon</c:v>
                </c:pt>
                <c:pt idx="1">
                  <c:v>Dry/Winter</c:v>
                </c:pt>
                <c:pt idx="2">
                  <c:v>Pre-monsoon</c:v>
                </c:pt>
              </c:strCache>
            </c:strRef>
          </c:cat>
          <c:val>
            <c:numRef>
              <c:f>'Update figs)'!$G$27:$I$27</c:f>
              <c:numCache>
                <c:formatCode>General</c:formatCode>
                <c:ptCount val="3"/>
                <c:pt idx="0">
                  <c:v>0.94032820030289044</c:v>
                </c:pt>
                <c:pt idx="1">
                  <c:v>0.56671741899999994</c:v>
                </c:pt>
                <c:pt idx="2">
                  <c:v>0.53448014769999996</c:v>
                </c:pt>
              </c:numCache>
            </c:numRef>
          </c:val>
          <c:extLst xmlns:c16r2="http://schemas.microsoft.com/office/drawing/2015/06/chart">
            <c:ext xmlns:c16="http://schemas.microsoft.com/office/drawing/2014/chart" uri="{C3380CC4-5D6E-409C-BE32-E72D297353CC}">
              <c16:uniqueId val="{00000005-C0FF-4877-827F-B2D1F80E36E9}"/>
            </c:ext>
          </c:extLst>
        </c:ser>
        <c:ser>
          <c:idx val="6"/>
          <c:order val="6"/>
          <c:tx>
            <c:strRef>
              <c:f>'Update figs)'!$F$28</c:f>
              <c:strCache>
                <c:ptCount val="1"/>
                <c:pt idx="0">
                  <c:v>WD</c:v>
                </c:pt>
              </c:strCache>
            </c:strRef>
          </c:tx>
          <c:spPr>
            <a:solidFill>
              <a:schemeClr val="accent1">
                <a:lumMod val="60000"/>
              </a:schemeClr>
            </a:solidFill>
            <a:ln>
              <a:noFill/>
            </a:ln>
            <a:effectLst/>
          </c:spPr>
          <c:cat>
            <c:strRef>
              <c:f>'Update figs)'!$G$20:$I$21</c:f>
              <c:strCache>
                <c:ptCount val="3"/>
                <c:pt idx="0">
                  <c:v>Post-monsoon</c:v>
                </c:pt>
                <c:pt idx="1">
                  <c:v>Dry/Winter</c:v>
                </c:pt>
                <c:pt idx="2">
                  <c:v>Pre-monsoon</c:v>
                </c:pt>
              </c:strCache>
            </c:strRef>
          </c:cat>
          <c:val>
            <c:numRef>
              <c:f>'Update figs)'!$G$28:$I$28</c:f>
              <c:numCache>
                <c:formatCode>General</c:formatCode>
                <c:ptCount val="3"/>
                <c:pt idx="0">
                  <c:v>3.4837111245714012</c:v>
                </c:pt>
                <c:pt idx="1">
                  <c:v>2.2115999999999998</c:v>
                </c:pt>
                <c:pt idx="2">
                  <c:v>0.98413433677899997</c:v>
                </c:pt>
              </c:numCache>
            </c:numRef>
          </c:val>
          <c:extLst xmlns:c16r2="http://schemas.microsoft.com/office/drawing/2015/06/chart">
            <c:ext xmlns:c16="http://schemas.microsoft.com/office/drawing/2014/chart" uri="{C3380CC4-5D6E-409C-BE32-E72D297353CC}">
              <c16:uniqueId val="{00000006-C0FF-4877-827F-B2D1F80E36E9}"/>
            </c:ext>
          </c:extLst>
        </c:ser>
        <c:gapWidth val="167"/>
        <c:overlap val="100"/>
        <c:axId val="90088192"/>
        <c:axId val="90089728"/>
      </c:barChart>
      <c:catAx>
        <c:axId val="90088192"/>
        <c:scaling>
          <c:orientation val="minMax"/>
        </c:scaling>
        <c:axPos val="b"/>
        <c:numFmt formatCode="General" sourceLinked="1"/>
        <c:majorTickMark val="none"/>
        <c:tickLblPos val="nextTo"/>
        <c:spPr>
          <a:noFill/>
          <a:ln w="9525" cap="flat" cmpd="sng" algn="ctr">
            <a:solidFill>
              <a:schemeClr val="bg1">
                <a:lumMod val="85000"/>
              </a:schemeClr>
            </a:solidFill>
            <a:round/>
          </a:ln>
          <a:effectLst/>
        </c:spPr>
        <c:txPr>
          <a:bodyPr rot="-60000000" vert="horz"/>
          <a:lstStyle/>
          <a:p>
            <a:pPr>
              <a:defRPr/>
            </a:pPr>
            <a:endParaRPr lang="en-US"/>
          </a:p>
        </c:txPr>
        <c:crossAx val="90089728"/>
        <c:crosses val="autoZero"/>
        <c:auto val="1"/>
        <c:lblAlgn val="ctr"/>
        <c:lblOffset val="100"/>
      </c:catAx>
      <c:valAx>
        <c:axId val="90089728"/>
        <c:scaling>
          <c:orientation val="minMax"/>
        </c:scaling>
        <c:axPos val="l"/>
        <c:title>
          <c:tx>
            <c:rich>
              <a:bodyPr rot="-5400000" vert="horz"/>
              <a:lstStyle/>
              <a:p>
                <a:pPr>
                  <a:defRPr/>
                </a:pPr>
                <a:r>
                  <a:rPr lang="en-GB"/>
                  <a:t>Surface area (Km2)</a:t>
                </a:r>
              </a:p>
            </c:rich>
          </c:tx>
          <c:layout>
            <c:manualLayout>
              <c:xMode val="edge"/>
              <c:yMode val="edge"/>
              <c:x val="6.042702363288046E-3"/>
              <c:y val="0.16597369147272559"/>
            </c:manualLayout>
          </c:layout>
          <c:spPr>
            <a:noFill/>
            <a:ln>
              <a:noFill/>
            </a:ln>
            <a:effectLst/>
          </c:spPr>
        </c:title>
        <c:numFmt formatCode="General" sourceLinked="1"/>
        <c:majorTickMark val="none"/>
        <c:tickLblPos val="nextTo"/>
        <c:spPr>
          <a:noFill/>
          <a:ln>
            <a:solidFill>
              <a:schemeClr val="bg1">
                <a:lumMod val="75000"/>
              </a:schemeClr>
            </a:solidFill>
          </a:ln>
          <a:effectLst/>
        </c:spPr>
        <c:txPr>
          <a:bodyPr rot="-60000000" vert="horz"/>
          <a:lstStyle/>
          <a:p>
            <a:pPr>
              <a:defRPr/>
            </a:pPr>
            <a:endParaRPr lang="en-US"/>
          </a:p>
        </c:txPr>
        <c:crossAx val="9008819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97549305309882"/>
          <c:y val="0.16310466138962182"/>
          <c:w val="0.78846883120518996"/>
          <c:h val="0.5850113227930942"/>
        </c:manualLayout>
      </c:layout>
      <c:barChart>
        <c:barDir val="col"/>
        <c:grouping val="stacked"/>
        <c:ser>
          <c:idx val="0"/>
          <c:order val="0"/>
          <c:tx>
            <c:strRef>
              <c:f>'Update figs)'!$A$33</c:f>
              <c:strCache>
                <c:ptCount val="1"/>
                <c:pt idx="0">
                  <c:v>VI</c:v>
                </c:pt>
              </c:strCache>
            </c:strRef>
          </c:tx>
          <c:spPr>
            <a:solidFill>
              <a:srgbClr val="00B050"/>
            </a:solidFill>
            <a:ln>
              <a:noFill/>
            </a:ln>
            <a:effectLst/>
          </c:spPr>
          <c:cat>
            <c:strRef>
              <c:f>'Update figs)'!$B$32:$D$32</c:f>
              <c:strCache>
                <c:ptCount val="3"/>
                <c:pt idx="0">
                  <c:v>Post-monsoon</c:v>
                </c:pt>
                <c:pt idx="1">
                  <c:v>Dry/Winter</c:v>
                </c:pt>
                <c:pt idx="2">
                  <c:v>Pre-monsoon</c:v>
                </c:pt>
              </c:strCache>
            </c:strRef>
          </c:cat>
          <c:val>
            <c:numRef>
              <c:f>'Update figs)'!$B$33:$D$33</c:f>
              <c:numCache>
                <c:formatCode>General</c:formatCode>
                <c:ptCount val="3"/>
                <c:pt idx="0">
                  <c:v>7</c:v>
                </c:pt>
                <c:pt idx="1">
                  <c:v>6</c:v>
                </c:pt>
                <c:pt idx="2">
                  <c:v>6</c:v>
                </c:pt>
              </c:numCache>
            </c:numRef>
          </c:val>
          <c:extLst xmlns:c16r2="http://schemas.microsoft.com/office/drawing/2015/06/chart">
            <c:ext xmlns:c16="http://schemas.microsoft.com/office/drawing/2014/chart" uri="{C3380CC4-5D6E-409C-BE32-E72D297353CC}">
              <c16:uniqueId val="{00000000-48F6-4DE1-BF18-07B787DF722B}"/>
            </c:ext>
          </c:extLst>
        </c:ser>
        <c:ser>
          <c:idx val="1"/>
          <c:order val="1"/>
          <c:tx>
            <c:strRef>
              <c:f>'Update figs)'!$A$34</c:f>
              <c:strCache>
                <c:ptCount val="1"/>
                <c:pt idx="0">
                  <c:v>L</c:v>
                </c:pt>
              </c:strCache>
            </c:strRef>
          </c:tx>
          <c:spPr>
            <a:solidFill>
              <a:schemeClr val="accent2"/>
            </a:solidFill>
            <a:ln>
              <a:noFill/>
            </a:ln>
            <a:effectLst/>
          </c:spPr>
          <c:cat>
            <c:strRef>
              <c:f>'Update figs)'!$B$32:$D$32</c:f>
              <c:strCache>
                <c:ptCount val="3"/>
                <c:pt idx="0">
                  <c:v>Post-monsoon</c:v>
                </c:pt>
                <c:pt idx="1">
                  <c:v>Dry/Winter</c:v>
                </c:pt>
                <c:pt idx="2">
                  <c:v>Pre-monsoon</c:v>
                </c:pt>
              </c:strCache>
            </c:strRef>
          </c:cat>
          <c:val>
            <c:numRef>
              <c:f>'Update figs)'!$B$34:$D$34</c:f>
              <c:numCache>
                <c:formatCode>General</c:formatCode>
                <c:ptCount val="3"/>
                <c:pt idx="0">
                  <c:v>28</c:v>
                </c:pt>
                <c:pt idx="1">
                  <c:v>67</c:v>
                </c:pt>
                <c:pt idx="2">
                  <c:v>90</c:v>
                </c:pt>
              </c:numCache>
            </c:numRef>
          </c:val>
          <c:extLst xmlns:c16r2="http://schemas.microsoft.com/office/drawing/2015/06/chart">
            <c:ext xmlns:c16="http://schemas.microsoft.com/office/drawing/2014/chart" uri="{C3380CC4-5D6E-409C-BE32-E72D297353CC}">
              <c16:uniqueId val="{00000001-48F6-4DE1-BF18-07B787DF722B}"/>
            </c:ext>
          </c:extLst>
        </c:ser>
        <c:ser>
          <c:idx val="2"/>
          <c:order val="2"/>
          <c:tx>
            <c:strRef>
              <c:f>'Update figs)'!$A$35</c:f>
              <c:strCache>
                <c:ptCount val="1"/>
                <c:pt idx="0">
                  <c:v>T</c:v>
                </c:pt>
              </c:strCache>
            </c:strRef>
          </c:tx>
          <c:spPr>
            <a:solidFill>
              <a:schemeClr val="accent3"/>
            </a:solidFill>
            <a:ln>
              <a:noFill/>
            </a:ln>
            <a:effectLst/>
          </c:spPr>
          <c:cat>
            <c:strRef>
              <c:f>'Update figs)'!$B$32:$D$32</c:f>
              <c:strCache>
                <c:ptCount val="3"/>
                <c:pt idx="0">
                  <c:v>Post-monsoon</c:v>
                </c:pt>
                <c:pt idx="1">
                  <c:v>Dry/Winter</c:v>
                </c:pt>
                <c:pt idx="2">
                  <c:v>Pre-monsoon</c:v>
                </c:pt>
              </c:strCache>
            </c:strRef>
          </c:cat>
          <c:val>
            <c:numRef>
              <c:f>'Update figs)'!$B$35:$D$35</c:f>
              <c:numCache>
                <c:formatCode>General</c:formatCode>
                <c:ptCount val="3"/>
                <c:pt idx="0">
                  <c:v>28</c:v>
                </c:pt>
                <c:pt idx="1">
                  <c:v>53</c:v>
                </c:pt>
                <c:pt idx="2">
                  <c:v>88</c:v>
                </c:pt>
              </c:numCache>
            </c:numRef>
          </c:val>
          <c:extLst xmlns:c16r2="http://schemas.microsoft.com/office/drawing/2015/06/chart">
            <c:ext xmlns:c16="http://schemas.microsoft.com/office/drawing/2014/chart" uri="{C3380CC4-5D6E-409C-BE32-E72D297353CC}">
              <c16:uniqueId val="{00000002-48F6-4DE1-BF18-07B787DF722B}"/>
            </c:ext>
          </c:extLst>
        </c:ser>
        <c:ser>
          <c:idx val="3"/>
          <c:order val="3"/>
          <c:tx>
            <c:strRef>
              <c:f>'Update figs)'!$A$36</c:f>
              <c:strCache>
                <c:ptCount val="1"/>
                <c:pt idx="0">
                  <c:v>SB</c:v>
                </c:pt>
              </c:strCache>
            </c:strRef>
          </c:tx>
          <c:spPr>
            <a:solidFill>
              <a:schemeClr val="accent4"/>
            </a:solidFill>
            <a:ln>
              <a:noFill/>
            </a:ln>
            <a:effectLst/>
          </c:spPr>
          <c:cat>
            <c:strRef>
              <c:f>'Update figs)'!$B$32:$D$32</c:f>
              <c:strCache>
                <c:ptCount val="3"/>
                <c:pt idx="0">
                  <c:v>Post-monsoon</c:v>
                </c:pt>
                <c:pt idx="1">
                  <c:v>Dry/Winter</c:v>
                </c:pt>
                <c:pt idx="2">
                  <c:v>Pre-monsoon</c:v>
                </c:pt>
              </c:strCache>
            </c:strRef>
          </c:cat>
          <c:val>
            <c:numRef>
              <c:f>'Update figs)'!$B$36:$D$36</c:f>
              <c:numCache>
                <c:formatCode>General</c:formatCode>
                <c:ptCount val="3"/>
                <c:pt idx="0">
                  <c:v>2</c:v>
                </c:pt>
                <c:pt idx="1">
                  <c:v>4</c:v>
                </c:pt>
                <c:pt idx="2">
                  <c:v>15</c:v>
                </c:pt>
              </c:numCache>
            </c:numRef>
          </c:val>
          <c:extLst xmlns:c16r2="http://schemas.microsoft.com/office/drawing/2015/06/chart">
            <c:ext xmlns:c16="http://schemas.microsoft.com/office/drawing/2014/chart" uri="{C3380CC4-5D6E-409C-BE32-E72D297353CC}">
              <c16:uniqueId val="{00000003-48F6-4DE1-BF18-07B787DF722B}"/>
            </c:ext>
          </c:extLst>
        </c:ser>
        <c:ser>
          <c:idx val="4"/>
          <c:order val="4"/>
          <c:tx>
            <c:strRef>
              <c:f>'Update figs)'!$A$37</c:f>
              <c:strCache>
                <c:ptCount val="1"/>
                <c:pt idx="0">
                  <c:v>ED</c:v>
                </c:pt>
              </c:strCache>
            </c:strRef>
          </c:tx>
          <c:spPr>
            <a:solidFill>
              <a:schemeClr val="accent5"/>
            </a:solidFill>
            <a:ln>
              <a:noFill/>
            </a:ln>
            <a:effectLst/>
          </c:spPr>
          <c:cat>
            <c:strRef>
              <c:f>'Update figs)'!$B$32:$D$32</c:f>
              <c:strCache>
                <c:ptCount val="3"/>
                <c:pt idx="0">
                  <c:v>Post-monsoon</c:v>
                </c:pt>
                <c:pt idx="1">
                  <c:v>Dry/Winter</c:v>
                </c:pt>
                <c:pt idx="2">
                  <c:v>Pre-monsoon</c:v>
                </c:pt>
              </c:strCache>
            </c:strRef>
          </c:cat>
          <c:val>
            <c:numRef>
              <c:f>'Update figs)'!$B$37:$D$37</c:f>
              <c:numCache>
                <c:formatCode>General</c:formatCode>
                <c:ptCount val="3"/>
                <c:pt idx="0">
                  <c:v>5</c:v>
                </c:pt>
                <c:pt idx="1">
                  <c:v>3</c:v>
                </c:pt>
                <c:pt idx="2">
                  <c:v>1</c:v>
                </c:pt>
              </c:numCache>
            </c:numRef>
          </c:val>
          <c:extLst xmlns:c16r2="http://schemas.microsoft.com/office/drawing/2015/06/chart">
            <c:ext xmlns:c16="http://schemas.microsoft.com/office/drawing/2014/chart" uri="{C3380CC4-5D6E-409C-BE32-E72D297353CC}">
              <c16:uniqueId val="{00000004-48F6-4DE1-BF18-07B787DF722B}"/>
            </c:ext>
          </c:extLst>
        </c:ser>
        <c:ser>
          <c:idx val="5"/>
          <c:order val="5"/>
          <c:tx>
            <c:strRef>
              <c:f>'Update figs)'!$A$38</c:f>
              <c:strCache>
                <c:ptCount val="1"/>
                <c:pt idx="0">
                  <c:v>EK</c:v>
                </c:pt>
              </c:strCache>
            </c:strRef>
          </c:tx>
          <c:spPr>
            <a:solidFill>
              <a:schemeClr val="accent1">
                <a:lumMod val="20000"/>
                <a:lumOff val="80000"/>
              </a:schemeClr>
            </a:solidFill>
            <a:ln>
              <a:noFill/>
            </a:ln>
            <a:effectLst/>
          </c:spPr>
          <c:cat>
            <c:strRef>
              <c:f>'Update figs)'!$B$32:$D$32</c:f>
              <c:strCache>
                <c:ptCount val="3"/>
                <c:pt idx="0">
                  <c:v>Post-monsoon</c:v>
                </c:pt>
                <c:pt idx="1">
                  <c:v>Dry/Winter</c:v>
                </c:pt>
                <c:pt idx="2">
                  <c:v>Pre-monsoon</c:v>
                </c:pt>
              </c:strCache>
            </c:strRef>
          </c:cat>
          <c:val>
            <c:numRef>
              <c:f>'Update figs)'!$B$38:$D$38</c:f>
              <c:numCache>
                <c:formatCode>General</c:formatCode>
                <c:ptCount val="3"/>
                <c:pt idx="0">
                  <c:v>39</c:v>
                </c:pt>
                <c:pt idx="1">
                  <c:v>1</c:v>
                </c:pt>
                <c:pt idx="2">
                  <c:v>8</c:v>
                </c:pt>
              </c:numCache>
            </c:numRef>
          </c:val>
          <c:extLst xmlns:c16r2="http://schemas.microsoft.com/office/drawing/2015/06/chart">
            <c:ext xmlns:c16="http://schemas.microsoft.com/office/drawing/2014/chart" uri="{C3380CC4-5D6E-409C-BE32-E72D297353CC}">
              <c16:uniqueId val="{00000005-48F6-4DE1-BF18-07B787DF722B}"/>
            </c:ext>
          </c:extLst>
        </c:ser>
        <c:ser>
          <c:idx val="6"/>
          <c:order val="6"/>
          <c:tx>
            <c:strRef>
              <c:f>'Update figs)'!$A$39</c:f>
              <c:strCache>
                <c:ptCount val="1"/>
                <c:pt idx="0">
                  <c:v>WD</c:v>
                </c:pt>
              </c:strCache>
            </c:strRef>
          </c:tx>
          <c:spPr>
            <a:solidFill>
              <a:srgbClr val="002060"/>
            </a:solidFill>
            <a:ln>
              <a:noFill/>
            </a:ln>
            <a:effectLst/>
          </c:spPr>
          <c:cat>
            <c:strRef>
              <c:f>'Update figs)'!$B$32:$D$32</c:f>
              <c:strCache>
                <c:ptCount val="3"/>
                <c:pt idx="0">
                  <c:v>Post-monsoon</c:v>
                </c:pt>
                <c:pt idx="1">
                  <c:v>Dry/Winter</c:v>
                </c:pt>
                <c:pt idx="2">
                  <c:v>Pre-monsoon</c:v>
                </c:pt>
              </c:strCache>
            </c:strRef>
          </c:cat>
          <c:val>
            <c:numRef>
              <c:f>'Update figs)'!$B$39:$D$39</c:f>
              <c:numCache>
                <c:formatCode>General</c:formatCode>
                <c:ptCount val="3"/>
                <c:pt idx="0">
                  <c:v>230</c:v>
                </c:pt>
                <c:pt idx="1">
                  <c:v>93</c:v>
                </c:pt>
                <c:pt idx="2">
                  <c:v>128</c:v>
                </c:pt>
              </c:numCache>
            </c:numRef>
          </c:val>
          <c:extLst xmlns:c16r2="http://schemas.microsoft.com/office/drawing/2015/06/chart">
            <c:ext xmlns:c16="http://schemas.microsoft.com/office/drawing/2014/chart" uri="{C3380CC4-5D6E-409C-BE32-E72D297353CC}">
              <c16:uniqueId val="{00000006-48F6-4DE1-BF18-07B787DF722B}"/>
            </c:ext>
          </c:extLst>
        </c:ser>
        <c:overlap val="100"/>
        <c:axId val="140901376"/>
        <c:axId val="141223040"/>
      </c:barChart>
      <c:catAx>
        <c:axId val="140901376"/>
        <c:scaling>
          <c:orientation val="minMax"/>
        </c:scaling>
        <c:axPos val="b"/>
        <c:title>
          <c:tx>
            <c:rich>
              <a:bodyPr rot="0" spcFirstLastPara="1" vertOverflow="ellipsis" vert="horz" wrap="square" anchor="ctr" anchorCtr="1"/>
              <a:lstStyle/>
              <a:p>
                <a:pPr>
                  <a:defRPr lang="en-US" sz="1500" b="0" i="0" u="none" strike="noStrike" kern="1200" baseline="0">
                    <a:solidFill>
                      <a:schemeClr val="tx1"/>
                    </a:solidFill>
                    <a:latin typeface="+mn-lt"/>
                    <a:ea typeface="+mn-ea"/>
                    <a:cs typeface="+mn-cs"/>
                  </a:defRPr>
                </a:pPr>
                <a:r>
                  <a:rPr lang="en-GB" sz="1500">
                    <a:solidFill>
                      <a:schemeClr val="tx1"/>
                    </a:solidFill>
                  </a:rPr>
                  <a:t>Seasons</a:t>
                </a:r>
              </a:p>
            </c:rich>
          </c:tx>
          <c:layout/>
          <c:spPr>
            <a:noFill/>
            <a:ln>
              <a:noFill/>
            </a:ln>
            <a:effectLst/>
          </c:spPr>
        </c:title>
        <c:numFmt formatCode="General" sourceLinked="1"/>
        <c:maj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crossAx val="141223040"/>
        <c:crosses val="autoZero"/>
        <c:auto val="1"/>
        <c:lblAlgn val="ctr"/>
        <c:lblOffset val="100"/>
      </c:catAx>
      <c:valAx>
        <c:axId val="141223040"/>
        <c:scaling>
          <c:orientation val="minMax"/>
        </c:scaling>
        <c:axPos val="l"/>
        <c:title>
          <c:tx>
            <c:rich>
              <a:bodyPr rot="-5400000" spcFirstLastPara="1" vertOverflow="ellipsis" vert="horz" wrap="square" anchor="ctr" anchorCtr="1"/>
              <a:lstStyle/>
              <a:p>
                <a:pPr>
                  <a:defRPr lang="en-US" sz="1400" b="0" i="0" u="none" strike="noStrike" kern="1200" baseline="0">
                    <a:solidFill>
                      <a:schemeClr val="tx1"/>
                    </a:solidFill>
                    <a:latin typeface="+mn-lt"/>
                    <a:ea typeface="+mn-ea"/>
                    <a:cs typeface="+mn-cs"/>
                  </a:defRPr>
                </a:pPr>
                <a:r>
                  <a:rPr lang="en-GB" sz="1200" b="1" dirty="0">
                    <a:solidFill>
                      <a:schemeClr val="tx1"/>
                    </a:solidFill>
                  </a:rPr>
                  <a:t>Number</a:t>
                </a:r>
              </a:p>
            </c:rich>
          </c:tx>
          <c:layout>
            <c:manualLayout>
              <c:xMode val="edge"/>
              <c:yMode val="edge"/>
              <c:x val="2.5184616664161823E-3"/>
              <c:y val="0.34098560558804497"/>
            </c:manualLayout>
          </c:layout>
          <c:spPr>
            <a:noFill/>
            <a:ln>
              <a:noFill/>
            </a:ln>
            <a:effectLst/>
          </c:spPr>
        </c:title>
        <c:numFmt formatCode="General" sourceLinked="1"/>
        <c:maj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crossAx val="14090137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533457934578097"/>
          <c:y val="0.16889799635701289"/>
          <c:w val="0.77778380642217315"/>
          <c:h val="0.58848622405805751"/>
        </c:manualLayout>
      </c:layout>
      <c:barChart>
        <c:barDir val="col"/>
        <c:grouping val="stacked"/>
        <c:ser>
          <c:idx val="0"/>
          <c:order val="0"/>
          <c:tx>
            <c:strRef>
              <c:f>'Update figs)'!$L$11</c:f>
              <c:strCache>
                <c:ptCount val="1"/>
                <c:pt idx="0">
                  <c:v>VI</c:v>
                </c:pt>
              </c:strCache>
            </c:strRef>
          </c:tx>
          <c:spPr>
            <a:solidFill>
              <a:srgbClr val="00B050"/>
            </a:solidFill>
            <a:ln>
              <a:noFill/>
            </a:ln>
            <a:effectLst/>
          </c:spPr>
          <c:cat>
            <c:strRef>
              <c:f>'Update figs)'!$M$9:$O$10</c:f>
              <c:strCache>
                <c:ptCount val="3"/>
                <c:pt idx="0">
                  <c:v>Post-monsoon</c:v>
                </c:pt>
                <c:pt idx="1">
                  <c:v>Dry/Winter</c:v>
                </c:pt>
                <c:pt idx="2">
                  <c:v>Pre-monsoon</c:v>
                </c:pt>
              </c:strCache>
            </c:strRef>
          </c:cat>
          <c:val>
            <c:numRef>
              <c:f>'Update figs)'!$M$11:$O$11</c:f>
              <c:numCache>
                <c:formatCode>General</c:formatCode>
                <c:ptCount val="3"/>
                <c:pt idx="0">
                  <c:v>135.74192297796196</c:v>
                </c:pt>
                <c:pt idx="1">
                  <c:v>853.92642407971448</c:v>
                </c:pt>
                <c:pt idx="2">
                  <c:v>691.51477762422053</c:v>
                </c:pt>
              </c:numCache>
            </c:numRef>
          </c:val>
          <c:extLst xmlns:c16r2="http://schemas.microsoft.com/office/drawing/2015/06/chart">
            <c:ext xmlns:c16="http://schemas.microsoft.com/office/drawing/2014/chart" uri="{C3380CC4-5D6E-409C-BE32-E72D297353CC}">
              <c16:uniqueId val="{00000000-C998-43C8-90BA-EF165D532B47}"/>
            </c:ext>
          </c:extLst>
        </c:ser>
        <c:ser>
          <c:idx val="1"/>
          <c:order val="1"/>
          <c:tx>
            <c:strRef>
              <c:f>'Update figs)'!$L$12</c:f>
              <c:strCache>
                <c:ptCount val="1"/>
                <c:pt idx="0">
                  <c:v>L</c:v>
                </c:pt>
              </c:strCache>
            </c:strRef>
          </c:tx>
          <c:spPr>
            <a:solidFill>
              <a:schemeClr val="accent2"/>
            </a:solidFill>
            <a:ln>
              <a:noFill/>
            </a:ln>
            <a:effectLst/>
          </c:spPr>
          <c:cat>
            <c:strRef>
              <c:f>'Update figs)'!$M$9:$O$10</c:f>
              <c:strCache>
                <c:ptCount val="3"/>
                <c:pt idx="0">
                  <c:v>Post-monsoon</c:v>
                </c:pt>
                <c:pt idx="1">
                  <c:v>Dry/Winter</c:v>
                </c:pt>
                <c:pt idx="2">
                  <c:v>Pre-monsoon</c:v>
                </c:pt>
              </c:strCache>
            </c:strRef>
          </c:cat>
          <c:val>
            <c:numRef>
              <c:f>'Update figs)'!$M$12:$O$12</c:f>
              <c:numCache>
                <c:formatCode>General</c:formatCode>
                <c:ptCount val="3"/>
                <c:pt idx="0">
                  <c:v>17.875</c:v>
                </c:pt>
                <c:pt idx="1">
                  <c:v>95.380899999999983</c:v>
                </c:pt>
                <c:pt idx="2">
                  <c:v>64.435099999999991</c:v>
                </c:pt>
              </c:numCache>
            </c:numRef>
          </c:val>
          <c:extLst xmlns:c16r2="http://schemas.microsoft.com/office/drawing/2015/06/chart">
            <c:ext xmlns:c16="http://schemas.microsoft.com/office/drawing/2014/chart" uri="{C3380CC4-5D6E-409C-BE32-E72D297353CC}">
              <c16:uniqueId val="{00000001-C998-43C8-90BA-EF165D532B47}"/>
            </c:ext>
          </c:extLst>
        </c:ser>
        <c:ser>
          <c:idx val="2"/>
          <c:order val="2"/>
          <c:tx>
            <c:strRef>
              <c:f>'Update figs)'!$L$13</c:f>
              <c:strCache>
                <c:ptCount val="1"/>
                <c:pt idx="0">
                  <c:v>T</c:v>
                </c:pt>
              </c:strCache>
            </c:strRef>
          </c:tx>
          <c:spPr>
            <a:solidFill>
              <a:schemeClr val="accent3"/>
            </a:solidFill>
            <a:ln>
              <a:noFill/>
            </a:ln>
            <a:effectLst/>
          </c:spPr>
          <c:cat>
            <c:strRef>
              <c:f>'Update figs)'!$M$9:$O$10</c:f>
              <c:strCache>
                <c:ptCount val="3"/>
                <c:pt idx="0">
                  <c:v>Post-monsoon</c:v>
                </c:pt>
                <c:pt idx="1">
                  <c:v>Dry/Winter</c:v>
                </c:pt>
                <c:pt idx="2">
                  <c:v>Pre-monsoon</c:v>
                </c:pt>
              </c:strCache>
            </c:strRef>
          </c:cat>
          <c:val>
            <c:numRef>
              <c:f>'Update figs)'!$M$13:$O$13</c:f>
              <c:numCache>
                <c:formatCode>General</c:formatCode>
                <c:ptCount val="3"/>
                <c:pt idx="0">
                  <c:v>18.971999999999987</c:v>
                </c:pt>
                <c:pt idx="1">
                  <c:v>84.992700000000013</c:v>
                </c:pt>
                <c:pt idx="2">
                  <c:v>84.478099999999998</c:v>
                </c:pt>
              </c:numCache>
            </c:numRef>
          </c:val>
          <c:extLst xmlns:c16r2="http://schemas.microsoft.com/office/drawing/2015/06/chart">
            <c:ext xmlns:c16="http://schemas.microsoft.com/office/drawing/2014/chart" uri="{C3380CC4-5D6E-409C-BE32-E72D297353CC}">
              <c16:uniqueId val="{00000002-C998-43C8-90BA-EF165D532B47}"/>
            </c:ext>
          </c:extLst>
        </c:ser>
        <c:ser>
          <c:idx val="3"/>
          <c:order val="3"/>
          <c:tx>
            <c:strRef>
              <c:f>'Update figs)'!$L$14</c:f>
              <c:strCache>
                <c:ptCount val="1"/>
                <c:pt idx="0">
                  <c:v>SB</c:v>
                </c:pt>
              </c:strCache>
            </c:strRef>
          </c:tx>
          <c:spPr>
            <a:solidFill>
              <a:schemeClr val="accent4"/>
            </a:solidFill>
            <a:ln>
              <a:noFill/>
            </a:ln>
            <a:effectLst/>
          </c:spPr>
          <c:cat>
            <c:strRef>
              <c:f>'Update figs)'!$M$9:$O$10</c:f>
              <c:strCache>
                <c:ptCount val="3"/>
                <c:pt idx="0">
                  <c:v>Post-monsoon</c:v>
                </c:pt>
                <c:pt idx="1">
                  <c:v>Dry/Winter</c:v>
                </c:pt>
                <c:pt idx="2">
                  <c:v>Pre-monsoon</c:v>
                </c:pt>
              </c:strCache>
            </c:strRef>
          </c:cat>
          <c:val>
            <c:numRef>
              <c:f>'Update figs)'!$M$14:$O$14</c:f>
              <c:numCache>
                <c:formatCode>General</c:formatCode>
                <c:ptCount val="3"/>
                <c:pt idx="0">
                  <c:v>1.5995999999999988</c:v>
                </c:pt>
                <c:pt idx="1">
                  <c:v>34.793600000000012</c:v>
                </c:pt>
                <c:pt idx="2">
                  <c:v>116.52999999999999</c:v>
                </c:pt>
              </c:numCache>
            </c:numRef>
          </c:val>
          <c:extLst xmlns:c16r2="http://schemas.microsoft.com/office/drawing/2015/06/chart">
            <c:ext xmlns:c16="http://schemas.microsoft.com/office/drawing/2014/chart" uri="{C3380CC4-5D6E-409C-BE32-E72D297353CC}">
              <c16:uniqueId val="{00000003-C998-43C8-90BA-EF165D532B47}"/>
            </c:ext>
          </c:extLst>
        </c:ser>
        <c:ser>
          <c:idx val="4"/>
          <c:order val="4"/>
          <c:tx>
            <c:strRef>
              <c:f>'Update figs)'!$L$15</c:f>
              <c:strCache>
                <c:ptCount val="1"/>
                <c:pt idx="0">
                  <c:v>ED</c:v>
                </c:pt>
              </c:strCache>
            </c:strRef>
          </c:tx>
          <c:spPr>
            <a:solidFill>
              <a:schemeClr val="accent5"/>
            </a:solidFill>
            <a:ln>
              <a:noFill/>
            </a:ln>
            <a:effectLst/>
          </c:spPr>
          <c:cat>
            <c:strRef>
              <c:f>'Update figs)'!$M$9:$O$10</c:f>
              <c:strCache>
                <c:ptCount val="3"/>
                <c:pt idx="0">
                  <c:v>Post-monsoon</c:v>
                </c:pt>
                <c:pt idx="1">
                  <c:v>Dry/Winter</c:v>
                </c:pt>
                <c:pt idx="2">
                  <c:v>Pre-monsoon</c:v>
                </c:pt>
              </c:strCache>
            </c:strRef>
          </c:cat>
          <c:val>
            <c:numRef>
              <c:f>'Update figs)'!$M$15:$O$15</c:f>
              <c:numCache>
                <c:formatCode>General</c:formatCode>
                <c:ptCount val="3"/>
                <c:pt idx="0">
                  <c:v>0.73727855112366003</c:v>
                </c:pt>
                <c:pt idx="1">
                  <c:v>0.71189206985816</c:v>
                </c:pt>
                <c:pt idx="2">
                  <c:v>0.44906322058080006</c:v>
                </c:pt>
              </c:numCache>
            </c:numRef>
          </c:val>
          <c:extLst xmlns:c16r2="http://schemas.microsoft.com/office/drawing/2015/06/chart">
            <c:ext xmlns:c16="http://schemas.microsoft.com/office/drawing/2014/chart" uri="{C3380CC4-5D6E-409C-BE32-E72D297353CC}">
              <c16:uniqueId val="{00000004-C998-43C8-90BA-EF165D532B47}"/>
            </c:ext>
          </c:extLst>
        </c:ser>
        <c:ser>
          <c:idx val="5"/>
          <c:order val="5"/>
          <c:tx>
            <c:strRef>
              <c:f>'Update figs)'!$L$16</c:f>
              <c:strCache>
                <c:ptCount val="1"/>
                <c:pt idx="0">
                  <c:v>EK</c:v>
                </c:pt>
              </c:strCache>
            </c:strRef>
          </c:tx>
          <c:spPr>
            <a:solidFill>
              <a:schemeClr val="accent5">
                <a:lumMod val="20000"/>
                <a:lumOff val="80000"/>
              </a:schemeClr>
            </a:solidFill>
            <a:ln>
              <a:noFill/>
            </a:ln>
            <a:effectLst/>
          </c:spPr>
          <c:cat>
            <c:strRef>
              <c:f>'Update figs)'!$M$9:$O$10</c:f>
              <c:strCache>
                <c:ptCount val="3"/>
                <c:pt idx="0">
                  <c:v>Post-monsoon</c:v>
                </c:pt>
                <c:pt idx="1">
                  <c:v>Dry/Winter</c:v>
                </c:pt>
                <c:pt idx="2">
                  <c:v>Pre-monsoon</c:v>
                </c:pt>
              </c:strCache>
            </c:strRef>
          </c:cat>
          <c:val>
            <c:numRef>
              <c:f>'Update figs)'!$M$16:$O$16</c:f>
              <c:numCache>
                <c:formatCode>General</c:formatCode>
                <c:ptCount val="3"/>
                <c:pt idx="0">
                  <c:v>3.8177324932297299</c:v>
                </c:pt>
                <c:pt idx="1">
                  <c:v>2.5785642564500022</c:v>
                </c:pt>
                <c:pt idx="2">
                  <c:v>0.94602986142900058</c:v>
                </c:pt>
              </c:numCache>
            </c:numRef>
          </c:val>
          <c:extLst xmlns:c16r2="http://schemas.microsoft.com/office/drawing/2015/06/chart">
            <c:ext xmlns:c16="http://schemas.microsoft.com/office/drawing/2014/chart" uri="{C3380CC4-5D6E-409C-BE32-E72D297353CC}">
              <c16:uniqueId val="{00000005-C998-43C8-90BA-EF165D532B47}"/>
            </c:ext>
          </c:extLst>
        </c:ser>
        <c:ser>
          <c:idx val="6"/>
          <c:order val="6"/>
          <c:tx>
            <c:strRef>
              <c:f>'Update figs)'!$L$17</c:f>
              <c:strCache>
                <c:ptCount val="1"/>
                <c:pt idx="0">
                  <c:v>WD</c:v>
                </c:pt>
              </c:strCache>
            </c:strRef>
          </c:tx>
          <c:spPr>
            <a:solidFill>
              <a:schemeClr val="accent1">
                <a:lumMod val="60000"/>
              </a:schemeClr>
            </a:solidFill>
            <a:ln>
              <a:noFill/>
            </a:ln>
            <a:effectLst/>
          </c:spPr>
          <c:cat>
            <c:strRef>
              <c:f>'Update figs)'!$M$9:$O$10</c:f>
              <c:strCache>
                <c:ptCount val="3"/>
                <c:pt idx="0">
                  <c:v>Post-monsoon</c:v>
                </c:pt>
                <c:pt idx="1">
                  <c:v>Dry/Winter</c:v>
                </c:pt>
                <c:pt idx="2">
                  <c:v>Pre-monsoon</c:v>
                </c:pt>
              </c:strCache>
            </c:strRef>
          </c:cat>
          <c:val>
            <c:numRef>
              <c:f>'Update figs)'!$M$17:$O$17</c:f>
              <c:numCache>
                <c:formatCode>General</c:formatCode>
                <c:ptCount val="3"/>
                <c:pt idx="0">
                  <c:v>12.332337380982755</c:v>
                </c:pt>
                <c:pt idx="1">
                  <c:v>14.618676000000001</c:v>
                </c:pt>
                <c:pt idx="2">
                  <c:v>13.915659522055069</c:v>
                </c:pt>
              </c:numCache>
            </c:numRef>
          </c:val>
          <c:extLst xmlns:c16r2="http://schemas.microsoft.com/office/drawing/2015/06/chart">
            <c:ext xmlns:c16="http://schemas.microsoft.com/office/drawing/2014/chart" uri="{C3380CC4-5D6E-409C-BE32-E72D297353CC}">
              <c16:uniqueId val="{00000006-C998-43C8-90BA-EF165D532B47}"/>
            </c:ext>
          </c:extLst>
        </c:ser>
        <c:overlap val="100"/>
        <c:axId val="141092736"/>
        <c:axId val="141094272"/>
      </c:barChart>
      <c:catAx>
        <c:axId val="14109273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crossAx val="141094272"/>
        <c:crosses val="autoZero"/>
        <c:auto val="1"/>
        <c:lblAlgn val="ctr"/>
        <c:lblOffset val="100"/>
      </c:catAx>
      <c:valAx>
        <c:axId val="141094272"/>
        <c:scaling>
          <c:orientation val="minMax"/>
        </c:scaling>
        <c:axPos val="l"/>
        <c:title>
          <c:tx>
            <c:rich>
              <a:bodyPr rot="-5400000" spcFirstLastPara="1" vertOverflow="ellipsis" vert="horz" wrap="square" anchor="ctr" anchorCtr="1"/>
              <a:lstStyle/>
              <a:p>
                <a:pPr>
                  <a:defRPr lang="en-US" sz="1200" b="0" i="0" u="none" strike="noStrike" kern="1200" baseline="0">
                    <a:solidFill>
                      <a:schemeClr val="tx1"/>
                    </a:solidFill>
                    <a:latin typeface="+mn-lt"/>
                    <a:ea typeface="+mn-ea"/>
                    <a:cs typeface="+mn-cs"/>
                  </a:defRPr>
                </a:pPr>
                <a:r>
                  <a:rPr lang="en-GB" sz="1200" b="1" dirty="0">
                    <a:solidFill>
                      <a:schemeClr val="tx1"/>
                    </a:solidFill>
                  </a:rPr>
                  <a:t>PDR (Kg N</a:t>
                </a:r>
                <a:r>
                  <a:rPr lang="en-GB" sz="1200" b="1" baseline="-25000" dirty="0">
                    <a:solidFill>
                      <a:schemeClr val="tx1"/>
                    </a:solidFill>
                  </a:rPr>
                  <a:t>2</a:t>
                </a:r>
                <a:r>
                  <a:rPr lang="en-GB" sz="1200" b="1" dirty="0">
                    <a:solidFill>
                      <a:schemeClr val="tx1"/>
                    </a:solidFill>
                  </a:rPr>
                  <a:t>O-N/d)</a:t>
                </a:r>
              </a:p>
            </c:rich>
          </c:tx>
          <c:layout>
            <c:manualLayout>
              <c:xMode val="edge"/>
              <c:yMode val="edge"/>
              <c:x val="7.2731849221629183E-3"/>
              <c:y val="0.25962543859649123"/>
            </c:manualLayout>
          </c:layout>
          <c:spPr>
            <a:noFill/>
            <a:ln>
              <a:noFill/>
            </a:ln>
            <a:effectLst/>
          </c:spPr>
        </c:title>
        <c:numFmt formatCode="General" sourceLinked="1"/>
        <c:maj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crossAx val="141092736"/>
        <c:crosses val="autoZero"/>
        <c:crossBetween val="between"/>
      </c:valAx>
      <c:spPr>
        <a:noFill/>
        <a:ln>
          <a:noFill/>
        </a:ln>
        <a:effectLst/>
      </c:spPr>
    </c:plotArea>
    <c:legend>
      <c:legendPos val="b"/>
      <c:layout>
        <c:manualLayout>
          <c:xMode val="edge"/>
          <c:yMode val="edge"/>
          <c:x val="0.26442893263225797"/>
          <c:y val="0.8926108187134506"/>
          <c:w val="0.5616424509996788"/>
          <c:h val="8.5108479532163744E-2"/>
        </c:manualLayout>
      </c:layout>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GB"/>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tx>
            <c:strRef>
              <c:f>'Aug-Sep (figs)'!$CD$2</c:f>
              <c:strCache>
                <c:ptCount val="1"/>
                <c:pt idx="0">
                  <c:v>NLWR</c:v>
                </c:pt>
              </c:strCache>
            </c:strRef>
          </c:tx>
          <c:spPr>
            <a:pattFill prst="openDmnd">
              <a:fgClr>
                <a:schemeClr val="tx1"/>
              </a:fgClr>
              <a:bgClr>
                <a:schemeClr val="accent4">
                  <a:lumMod val="40000"/>
                  <a:lumOff val="60000"/>
                </a:schemeClr>
              </a:bgClr>
            </a:pattFill>
            <a:ln>
              <a:noFill/>
            </a:ln>
            <a:effectLst/>
          </c:spPr>
          <c:cat>
            <c:strRef>
              <c:f>'Aug-Sep (figs)'!$A$3:$A$16</c:f>
              <c:strCache>
                <c:ptCount val="14"/>
                <c:pt idx="0">
                  <c:v>Aug/19</c:v>
                </c:pt>
                <c:pt idx="1">
                  <c:v>Sep/19</c:v>
                </c:pt>
                <c:pt idx="2">
                  <c:v>Oct/19</c:v>
                </c:pt>
                <c:pt idx="3">
                  <c:v>Nov/19</c:v>
                </c:pt>
                <c:pt idx="4">
                  <c:v>Dec/19</c:v>
                </c:pt>
                <c:pt idx="5">
                  <c:v>Jan/20</c:v>
                </c:pt>
                <c:pt idx="6">
                  <c:v>Feb/20</c:v>
                </c:pt>
                <c:pt idx="7">
                  <c:v>Mar/20</c:v>
                </c:pt>
                <c:pt idx="8">
                  <c:v>Apr/20</c:v>
                </c:pt>
                <c:pt idx="9">
                  <c:v>May/20</c:v>
                </c:pt>
                <c:pt idx="10">
                  <c:v>Jun/20</c:v>
                </c:pt>
                <c:pt idx="11">
                  <c:v>Jul/20</c:v>
                </c:pt>
                <c:pt idx="12">
                  <c:v>Aug/20</c:v>
                </c:pt>
                <c:pt idx="13">
                  <c:v>Sep/20</c:v>
                </c:pt>
              </c:strCache>
            </c:strRef>
          </c:cat>
          <c:val>
            <c:numRef>
              <c:f>'Aug-Sep (figs)'!$CD$3:$CD$16</c:f>
              <c:numCache>
                <c:formatCode>General</c:formatCode>
                <c:ptCount val="14"/>
                <c:pt idx="0">
                  <c:v>21720.152491735946</c:v>
                </c:pt>
                <c:pt idx="1">
                  <c:v>28156.299191921822</c:v>
                </c:pt>
                <c:pt idx="2">
                  <c:v>7263.8788465554544</c:v>
                </c:pt>
                <c:pt idx="3">
                  <c:v>1754.6779893799899</c:v>
                </c:pt>
                <c:pt idx="4">
                  <c:v>373.46557107260708</c:v>
                </c:pt>
                <c:pt idx="5">
                  <c:v>143.68410317214162</c:v>
                </c:pt>
                <c:pt idx="6">
                  <c:v>768.86580589930327</c:v>
                </c:pt>
                <c:pt idx="7">
                  <c:v>28.01126990133843</c:v>
                </c:pt>
                <c:pt idx="8">
                  <c:v>126.16796956094744</c:v>
                </c:pt>
                <c:pt idx="9">
                  <c:v>1423.5700366876506</c:v>
                </c:pt>
                <c:pt idx="10">
                  <c:v>13822.839195336284</c:v>
                </c:pt>
                <c:pt idx="11">
                  <c:v>25722.040132262329</c:v>
                </c:pt>
                <c:pt idx="12">
                  <c:v>21088.302418618154</c:v>
                </c:pt>
                <c:pt idx="13">
                  <c:v>19773.510979513099</c:v>
                </c:pt>
              </c:numCache>
            </c:numRef>
          </c:val>
          <c:extLst xmlns:c16r2="http://schemas.microsoft.com/office/drawing/2015/06/chart">
            <c:ext xmlns:c16="http://schemas.microsoft.com/office/drawing/2014/chart" uri="{C3380CC4-5D6E-409C-BE32-E72D297353CC}">
              <c16:uniqueId val="{00000000-8AFF-492F-AA9B-638687651BDB}"/>
            </c:ext>
          </c:extLst>
        </c:ser>
        <c:gapWidth val="212"/>
        <c:overlap val="-27"/>
        <c:axId val="141039488"/>
        <c:axId val="141041024"/>
      </c:barChart>
      <c:catAx>
        <c:axId val="1410394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ysClr val="windowText" lastClr="000000"/>
                </a:solidFill>
                <a:latin typeface="+mn-lt"/>
                <a:ea typeface="+mn-ea"/>
                <a:cs typeface="+mn-cs"/>
              </a:defRPr>
            </a:pPr>
            <a:endParaRPr lang="en-US"/>
          </a:p>
        </c:txPr>
        <c:crossAx val="141041024"/>
        <c:crossesAt val="0"/>
        <c:auto val="1"/>
        <c:lblAlgn val="ctr"/>
        <c:lblOffset val="100"/>
      </c:catAx>
      <c:valAx>
        <c:axId val="141041024"/>
        <c:scaling>
          <c:orientation val="minMax"/>
        </c:scaling>
        <c:axPos val="l"/>
        <c:title>
          <c:tx>
            <c:rich>
              <a:bodyPr rot="-5400000" spcFirstLastPara="1" vertOverflow="ellipsis" vert="horz" wrap="square" anchor="ctr" anchorCtr="1"/>
              <a:lstStyle/>
              <a:p>
                <a:pPr>
                  <a:defRPr lang="en-US" sz="1100" b="0" i="0" u="none" strike="noStrike" kern="1200" baseline="0">
                    <a:solidFill>
                      <a:sysClr val="windowText" lastClr="000000"/>
                    </a:solidFill>
                    <a:latin typeface="+mn-lt"/>
                    <a:ea typeface="+mn-ea"/>
                    <a:cs typeface="+mn-cs"/>
                  </a:defRPr>
                </a:pPr>
                <a:r>
                  <a:rPr lang="en-GB" sz="1100">
                    <a:solidFill>
                      <a:sysClr val="windowText" lastClr="000000"/>
                    </a:solidFill>
                  </a:rPr>
                  <a:t>NLWR (T/month)</a:t>
                </a:r>
              </a:p>
            </c:rich>
          </c:tx>
          <c:layout/>
          <c:spPr>
            <a:noFill/>
            <a:ln>
              <a:noFill/>
            </a:ln>
            <a:effectLst/>
          </c:spPr>
        </c:title>
        <c:numFmt formatCode="General" sourceLinked="1"/>
        <c:majorTickMark val="none"/>
        <c:tickLblPos val="nextTo"/>
        <c:spPr>
          <a:noFill/>
          <a:ln>
            <a:solidFill>
              <a:sysClr val="window" lastClr="FFFFFF">
                <a:lumMod val="65000"/>
              </a:sysClr>
            </a:solidFill>
          </a:ln>
          <a:effectLst/>
        </c:spPr>
        <c:txPr>
          <a:bodyPr rot="-60000000" spcFirstLastPara="1" vertOverflow="ellipsis" vert="horz" wrap="square" anchor="ctr" anchorCtr="1"/>
          <a:lstStyle/>
          <a:p>
            <a:pPr>
              <a:defRPr lang="en-US" sz="1100" b="0" i="0" u="none" strike="noStrike" kern="1200" baseline="0">
                <a:solidFill>
                  <a:sysClr val="windowText" lastClr="000000"/>
                </a:solidFill>
                <a:latin typeface="+mn-lt"/>
                <a:ea typeface="+mn-ea"/>
                <a:cs typeface="+mn-cs"/>
              </a:defRPr>
            </a:pPr>
            <a:endParaRPr lang="en-US"/>
          </a:p>
        </c:txPr>
        <c:crossAx val="141039488"/>
        <c:crosses val="autoZero"/>
        <c:crossBetween val="between"/>
        <c:minorUnit val="100"/>
      </c:valAx>
      <c:spPr>
        <a:noFill/>
        <a:ln>
          <a:noFill/>
        </a:ln>
        <a:effectLst>
          <a:softEdge rad="0"/>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2"/>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GB"/>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84657882684708"/>
          <c:y val="4.0050867131692459E-2"/>
          <c:w val="0.80803190900580157"/>
          <c:h val="0.78733226444878501"/>
        </c:manualLayout>
      </c:layout>
      <c:barChart>
        <c:barDir val="col"/>
        <c:grouping val="clustered"/>
        <c:ser>
          <c:idx val="0"/>
          <c:order val="0"/>
          <c:tx>
            <c:strRef>
              <c:f>'Aug-Sep (figs)'!$CD$2</c:f>
              <c:strCache>
                <c:ptCount val="1"/>
                <c:pt idx="0">
                  <c:v>NLWR</c:v>
                </c:pt>
              </c:strCache>
            </c:strRef>
          </c:tx>
          <c:spPr>
            <a:pattFill prst="openDmnd">
              <a:fgClr>
                <a:schemeClr val="tx1"/>
              </a:fgClr>
              <a:bgClr>
                <a:schemeClr val="accent4">
                  <a:lumMod val="40000"/>
                  <a:lumOff val="60000"/>
                </a:schemeClr>
              </a:bgClr>
            </a:pattFill>
            <a:ln>
              <a:noFill/>
            </a:ln>
            <a:effectLst/>
          </c:spPr>
          <c:cat>
            <c:strRef>
              <c:f>'Aug-Sep (figs)'!$A$3:$A$16</c:f>
              <c:strCache>
                <c:ptCount val="14"/>
                <c:pt idx="0">
                  <c:v>Aug/19</c:v>
                </c:pt>
                <c:pt idx="1">
                  <c:v>Sep/19</c:v>
                </c:pt>
                <c:pt idx="2">
                  <c:v>Oct/19</c:v>
                </c:pt>
                <c:pt idx="3">
                  <c:v>Nov/19</c:v>
                </c:pt>
                <c:pt idx="4">
                  <c:v>Dec/19</c:v>
                </c:pt>
                <c:pt idx="5">
                  <c:v>Jan/20</c:v>
                </c:pt>
                <c:pt idx="6">
                  <c:v>Feb/20</c:v>
                </c:pt>
                <c:pt idx="7">
                  <c:v>Mar/20</c:v>
                </c:pt>
                <c:pt idx="8">
                  <c:v>Apr/20</c:v>
                </c:pt>
                <c:pt idx="9">
                  <c:v>May/20</c:v>
                </c:pt>
                <c:pt idx="10">
                  <c:v>Jun/20</c:v>
                </c:pt>
                <c:pt idx="11">
                  <c:v>Jul/20</c:v>
                </c:pt>
                <c:pt idx="12">
                  <c:v>Aug/20</c:v>
                </c:pt>
                <c:pt idx="13">
                  <c:v>Sep/20</c:v>
                </c:pt>
              </c:strCache>
            </c:strRef>
          </c:cat>
          <c:val>
            <c:numRef>
              <c:f>'Aug-Sep (figs)'!$CD$3:$CD$16</c:f>
              <c:numCache>
                <c:formatCode>General</c:formatCode>
                <c:ptCount val="14"/>
                <c:pt idx="0">
                  <c:v>21720.152491735946</c:v>
                </c:pt>
                <c:pt idx="1">
                  <c:v>28156.299191921822</c:v>
                </c:pt>
                <c:pt idx="2">
                  <c:v>7263.8788465554544</c:v>
                </c:pt>
                <c:pt idx="3">
                  <c:v>1754.6779893799899</c:v>
                </c:pt>
                <c:pt idx="4">
                  <c:v>373.46557107260708</c:v>
                </c:pt>
                <c:pt idx="5">
                  <c:v>143.68410317214162</c:v>
                </c:pt>
                <c:pt idx="6">
                  <c:v>768.86580589930327</c:v>
                </c:pt>
                <c:pt idx="7">
                  <c:v>28.01126990133843</c:v>
                </c:pt>
                <c:pt idx="8">
                  <c:v>126.16796956094744</c:v>
                </c:pt>
                <c:pt idx="9">
                  <c:v>1423.5700366876506</c:v>
                </c:pt>
                <c:pt idx="10">
                  <c:v>13822.839195336284</c:v>
                </c:pt>
                <c:pt idx="11">
                  <c:v>25722.040132262329</c:v>
                </c:pt>
                <c:pt idx="12">
                  <c:v>21088.302418618154</c:v>
                </c:pt>
                <c:pt idx="13">
                  <c:v>19773.510979513099</c:v>
                </c:pt>
              </c:numCache>
            </c:numRef>
          </c:val>
          <c:extLst xmlns:c16r2="http://schemas.microsoft.com/office/drawing/2015/06/chart">
            <c:ext xmlns:c16="http://schemas.microsoft.com/office/drawing/2014/chart" uri="{C3380CC4-5D6E-409C-BE32-E72D297353CC}">
              <c16:uniqueId val="{00000000-8AFF-492F-AA9B-638687651BDB}"/>
            </c:ext>
          </c:extLst>
        </c:ser>
        <c:gapWidth val="212"/>
        <c:overlap val="-27"/>
        <c:axId val="176917888"/>
        <c:axId val="177042560"/>
      </c:barChart>
      <c:catAx>
        <c:axId val="1769178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ysClr val="windowText" lastClr="000000"/>
                </a:solidFill>
                <a:latin typeface="+mn-lt"/>
                <a:ea typeface="+mn-ea"/>
                <a:cs typeface="+mn-cs"/>
              </a:defRPr>
            </a:pPr>
            <a:endParaRPr lang="en-US"/>
          </a:p>
        </c:txPr>
        <c:crossAx val="177042560"/>
        <c:crossesAt val="0"/>
        <c:auto val="1"/>
        <c:lblAlgn val="ctr"/>
        <c:lblOffset val="100"/>
      </c:catAx>
      <c:valAx>
        <c:axId val="177042560"/>
        <c:scaling>
          <c:orientation val="minMax"/>
        </c:scaling>
        <c:axPos val="l"/>
        <c:title>
          <c:tx>
            <c:rich>
              <a:bodyPr rot="-5400000" spcFirstLastPara="1" vertOverflow="ellipsis" vert="horz" wrap="square" anchor="ctr" anchorCtr="1"/>
              <a:lstStyle/>
              <a:p>
                <a:pPr>
                  <a:defRPr lang="en-US" sz="1100" b="0" i="0" u="none" strike="noStrike" kern="1200" baseline="0">
                    <a:solidFill>
                      <a:sysClr val="windowText" lastClr="000000"/>
                    </a:solidFill>
                    <a:latin typeface="+mn-lt"/>
                    <a:ea typeface="+mn-ea"/>
                    <a:cs typeface="+mn-cs"/>
                  </a:defRPr>
                </a:pPr>
                <a:r>
                  <a:rPr lang="en-GB" sz="1100">
                    <a:solidFill>
                      <a:sysClr val="windowText" lastClr="000000"/>
                    </a:solidFill>
                  </a:rPr>
                  <a:t>NLWR (T/month)</a:t>
                </a:r>
              </a:p>
            </c:rich>
          </c:tx>
          <c:layout/>
          <c:spPr>
            <a:noFill/>
            <a:ln>
              <a:noFill/>
            </a:ln>
            <a:effectLst/>
          </c:spPr>
        </c:title>
        <c:numFmt formatCode="General" sourceLinked="1"/>
        <c:majorTickMark val="none"/>
        <c:tickLblPos val="nextTo"/>
        <c:spPr>
          <a:noFill/>
          <a:ln>
            <a:solidFill>
              <a:sysClr val="window" lastClr="FFFFFF">
                <a:lumMod val="65000"/>
              </a:sysClr>
            </a:solidFill>
          </a:ln>
          <a:effectLst/>
        </c:spPr>
        <c:txPr>
          <a:bodyPr rot="-60000000" spcFirstLastPara="1" vertOverflow="ellipsis" vert="horz" wrap="square" anchor="ctr" anchorCtr="1"/>
          <a:lstStyle/>
          <a:p>
            <a:pPr>
              <a:defRPr lang="en-US" sz="1100" b="0" i="0" u="none" strike="noStrike" kern="1200" baseline="0">
                <a:solidFill>
                  <a:sysClr val="windowText" lastClr="000000"/>
                </a:solidFill>
                <a:latin typeface="+mn-lt"/>
                <a:ea typeface="+mn-ea"/>
                <a:cs typeface="+mn-cs"/>
              </a:defRPr>
            </a:pPr>
            <a:endParaRPr lang="en-US"/>
          </a:p>
        </c:txPr>
        <c:crossAx val="176917888"/>
        <c:crosses val="autoZero"/>
        <c:crossBetween val="between"/>
        <c:minorUnit val="100"/>
      </c:valAx>
      <c:spPr>
        <a:noFill/>
        <a:ln>
          <a:noFill/>
        </a:ln>
        <a:effectLst>
          <a:softEdge rad="0"/>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cdr:x>
      <cdr:y>0</cdr:y>
    </cdr:from>
    <cdr:to>
      <cdr:x>0.99541</cdr:x>
      <cdr:y>1</cdr:y>
    </cdr:to>
    <cdr:pic>
      <cdr:nvPicPr>
        <cdr:cNvPr id="2" name="Picture 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xmlns="" val="0"/>
            </a:ext>
          </a:extLst>
        </a:blip>
        <a:srcRect xmlns:a="http://schemas.openxmlformats.org/drawingml/2006/main"/>
        <a:stretch xmlns:a="http://schemas.openxmlformats.org/drawingml/2006/main">
          <a:fillRect/>
        </a:stretch>
      </cdr:blipFill>
      <cdr:spPr bwMode="auto">
        <a:xfrm xmlns:a="http://schemas.openxmlformats.org/drawingml/2006/main">
          <a:off x="-714380" y="-142876"/>
          <a:ext cx="4427618" cy="3350033"/>
        </a:xfrm>
        <a:prstGeom xmlns:a="http://schemas.openxmlformats.org/drawingml/2006/main" prst="rect">
          <a:avLst/>
        </a:prstGeom>
        <a:noFill xmlns:a="http://schemas.openxmlformats.org/drawingml/2006/mai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89395C-5505-4B44-981A-4E064940EB51}" type="datetimeFigureOut">
              <a:rPr lang="en-US" smtClean="0"/>
              <a:t>2/19/2025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39B3E4-ED6A-4EA7-A54D-205A82F7595B}"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9B3E4-ED6A-4EA7-A54D-205A82F7595B}" type="slidenum">
              <a:rPr lang="en-GB" smtClean="0"/>
              <a:t>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dx.doi.org/10.2139/ssrn.4935746" TargetMode="External"/><Relationship Id="rId5" Type="http://schemas.openxmlformats.org/officeDocument/2006/relationships/hyperlink" Target="https://doi.org/10.22541/au.172983065.51969423/v1" TargetMode="External"/><Relationship Id="rId4" Type="http://schemas.openxmlformats.org/officeDocument/2006/relationships/hyperlink" Target="https://doi.org/10.3390/rs1406148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214282" y="1214422"/>
            <a:ext cx="6186518" cy="3276600"/>
          </a:xfrm>
          <a:prstGeom prst="rect">
            <a:avLst/>
          </a:prstGeom>
        </p:spPr>
        <p:txBody>
          <a:bodyPr vert="horz" lIns="91440" tIns="45720" rIns="91440" bIns="45720" rtlCol="0" anchor="ctr">
            <a:noAutofit/>
          </a:bodyPr>
          <a:lstStyle/>
          <a:p>
            <a:pPr>
              <a:spcBef>
                <a:spcPts val="125"/>
              </a:spcBef>
              <a:spcAft>
                <a:spcPts val="125"/>
              </a:spcAft>
              <a:defRPr/>
            </a:pPr>
            <a:r>
              <a:rPr lang="en-GB" sz="2600" b="1" cap="small" dirty="0" smtClean="0"/>
              <a:t>Impact </a:t>
            </a:r>
            <a:r>
              <a:rPr lang="en-GB" sz="2600" b="1" cap="small" dirty="0" smtClean="0"/>
              <a:t>of River </a:t>
            </a:r>
            <a:r>
              <a:rPr lang="en-GB" sz="2600" b="1" cap="small" dirty="0" smtClean="0"/>
              <a:t>Geomorphology </a:t>
            </a:r>
            <a:r>
              <a:rPr lang="en-GB" sz="2600" b="1" cap="small" dirty="0" smtClean="0"/>
              <a:t>on nitrogen retention and retention processes</a:t>
            </a:r>
            <a:endParaRPr lang="en-GB" sz="2600" dirty="0" smtClean="0"/>
          </a:p>
          <a:p>
            <a:pPr marL="0" marR="0" lvl="0" indent="0" defTabSz="914400" rtl="0" eaLnBrk="1" fontAlgn="auto" latinLnBrk="0" hangingPunct="1">
              <a:lnSpc>
                <a:spcPct val="100000"/>
              </a:lnSpc>
              <a:spcBef>
                <a:spcPts val="125"/>
              </a:spcBef>
              <a:spcAft>
                <a:spcPts val="125"/>
              </a:spcAft>
              <a:buClrTx/>
              <a:buSzTx/>
              <a:buFontTx/>
              <a:buNone/>
              <a:tabLst/>
              <a:defRPr/>
            </a:pPr>
            <a:endParaRPr lang="en-US" sz="2600" b="1" dirty="0" smtClean="0">
              <a:solidFill>
                <a:schemeClr val="bg1">
                  <a:lumMod val="75000"/>
                </a:schemeClr>
              </a:solidFill>
              <a:latin typeface="Cambria" pitchFamily="18" charset="0"/>
              <a:ea typeface="+mj-ea"/>
              <a:cs typeface="+mj-cs"/>
            </a:endParaRPr>
          </a:p>
        </p:txBody>
      </p:sp>
      <p:sp>
        <p:nvSpPr>
          <p:cNvPr id="10" name="Subtitle 2"/>
          <p:cNvSpPr txBox="1">
            <a:spLocks/>
          </p:cNvSpPr>
          <p:nvPr/>
        </p:nvSpPr>
        <p:spPr>
          <a:xfrm>
            <a:off x="142844" y="4714884"/>
            <a:ext cx="2928958" cy="1643074"/>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chemeClr val="tx1"/>
                </a:solidFill>
                <a:effectLst/>
                <a:uLnTx/>
                <a:uFillTx/>
                <a:latin typeface="Cambria" pitchFamily="18" charset="0"/>
                <a:ea typeface="+mn-ea"/>
                <a:cs typeface="+mn-cs"/>
              </a:rPr>
              <a:t>Dr. Md. </a:t>
            </a:r>
            <a:r>
              <a:rPr kumimoji="0" lang="en-US" sz="2200" b="1" i="0" u="none" strike="noStrike" kern="1200" cap="none" spc="0" normalizeH="0" baseline="0" noProof="0" dirty="0" err="1" smtClean="0">
                <a:ln>
                  <a:noFill/>
                </a:ln>
                <a:solidFill>
                  <a:schemeClr val="tx1"/>
                </a:solidFill>
                <a:effectLst/>
                <a:uLnTx/>
                <a:uFillTx/>
                <a:latin typeface="Cambria" pitchFamily="18" charset="0"/>
                <a:ea typeface="+mn-ea"/>
                <a:cs typeface="+mn-cs"/>
              </a:rPr>
              <a:t>Ataul</a:t>
            </a:r>
            <a:r>
              <a:rPr kumimoji="0" lang="en-US" sz="2200" b="1" i="0" u="none" strike="noStrike" kern="1200" cap="none" spc="0" normalizeH="0" baseline="0" noProof="0" dirty="0" smtClean="0">
                <a:ln>
                  <a:noFill/>
                </a:ln>
                <a:solidFill>
                  <a:schemeClr val="tx1"/>
                </a:solidFill>
                <a:effectLst/>
                <a:uLnTx/>
                <a:uFillTx/>
                <a:latin typeface="Cambria" pitchFamily="18" charset="0"/>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Cambria" pitchFamily="18" charset="0"/>
                <a:ea typeface="+mn-ea"/>
                <a:cs typeface="+mn-cs"/>
              </a:rPr>
              <a:t>Gani</a:t>
            </a:r>
            <a:endParaRPr kumimoji="0" lang="en-US" sz="1600" b="1" i="0" u="none" strike="noStrike" kern="1200" cap="none" spc="0" normalizeH="0" baseline="0" noProof="0" dirty="0" smtClean="0">
              <a:ln>
                <a:noFill/>
              </a:ln>
              <a:solidFill>
                <a:schemeClr val="bg1">
                  <a:lumMod val="75000"/>
                </a:schemeClr>
              </a:solidFill>
              <a:effectLst/>
              <a:uLnTx/>
              <a:uFillTx/>
              <a:latin typeface="Cambria"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Cambria" pitchFamily="18" charset="0"/>
                <a:ea typeface="+mn-ea"/>
                <a:cs typeface="+mn-cs"/>
              </a:rPr>
              <a:t>Associate Professor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err="1" smtClean="0">
                <a:ln>
                  <a:noFill/>
                </a:ln>
                <a:solidFill>
                  <a:schemeClr val="tx1"/>
                </a:solidFill>
                <a:effectLst/>
                <a:uLnTx/>
                <a:uFillTx/>
                <a:latin typeface="Cambria" pitchFamily="18" charset="0"/>
                <a:ea typeface="+mn-ea"/>
                <a:cs typeface="+mn-cs"/>
              </a:rPr>
              <a:t>Departmen</a:t>
            </a:r>
            <a:r>
              <a:rPr lang="en-US" baseline="0" dirty="0" smtClean="0">
                <a:latin typeface="Cambria" pitchFamily="18" charset="0"/>
              </a:rPr>
              <a:t>t</a:t>
            </a:r>
            <a:r>
              <a:rPr lang="en-US" dirty="0" smtClean="0">
                <a:latin typeface="Cambria" pitchFamily="18" charset="0"/>
              </a:rPr>
              <a:t> of Botany</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err="1" smtClean="0">
                <a:ln>
                  <a:noFill/>
                </a:ln>
                <a:solidFill>
                  <a:schemeClr val="tx1"/>
                </a:solidFill>
                <a:effectLst/>
                <a:uLnTx/>
                <a:uFillTx/>
                <a:latin typeface="Cambria" pitchFamily="18" charset="0"/>
                <a:ea typeface="+mn-ea"/>
                <a:cs typeface="+mn-cs"/>
              </a:rPr>
              <a:t>Jagannath</a:t>
            </a:r>
            <a:r>
              <a:rPr kumimoji="0" lang="en-US" sz="1800" b="0" i="0" u="none" strike="noStrike" kern="1200" cap="none" spc="0" normalizeH="0" noProof="0" dirty="0" smtClean="0">
                <a:ln>
                  <a:noFill/>
                </a:ln>
                <a:solidFill>
                  <a:schemeClr val="tx1"/>
                </a:solidFill>
                <a:effectLst/>
                <a:uLnTx/>
                <a:uFillTx/>
                <a:latin typeface="Cambria" pitchFamily="18" charset="0"/>
                <a:ea typeface="+mn-ea"/>
                <a:cs typeface="+mn-cs"/>
              </a:rPr>
              <a:t> University</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baseline="0" dirty="0" smtClean="0">
                <a:latin typeface="Cambria" pitchFamily="18" charset="0"/>
              </a:rPr>
              <a:t>Dhaka</a:t>
            </a:r>
            <a:r>
              <a:rPr lang="en-US" dirty="0" smtClean="0">
                <a:latin typeface="Cambria" pitchFamily="18" charset="0"/>
              </a:rPr>
              <a:t> 1100, Bangladesh</a:t>
            </a:r>
            <a:endParaRPr kumimoji="0" lang="en-US" sz="1800" b="0" i="0" u="none" strike="noStrike" kern="1200" cap="none" spc="0" normalizeH="0" baseline="0" noProof="0" dirty="0">
              <a:ln>
                <a:noFill/>
              </a:ln>
              <a:solidFill>
                <a:schemeClr val="tx1"/>
              </a:solidFill>
              <a:effectLst/>
              <a:uLnTx/>
              <a:uFillTx/>
              <a:latin typeface="Cambria" pitchFamily="18" charset="0"/>
              <a:ea typeface="+mn-ea"/>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41986" y="214290"/>
            <a:ext cx="902014" cy="1202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4AB8070-6B0D-4021-B3AC-9BC8B0425B70}"/>
              </a:ext>
            </a:extLst>
          </p:cNvPr>
          <p:cNvSpPr/>
          <p:nvPr/>
        </p:nvSpPr>
        <p:spPr>
          <a:xfrm>
            <a:off x="-1" y="18394"/>
            <a:ext cx="9089924" cy="1138773"/>
          </a:xfrm>
          <a:prstGeom prst="rect">
            <a:avLst/>
          </a:prstGeom>
        </p:spPr>
        <p:txBody>
          <a:bodyPr wrap="square">
            <a:spAutoFit/>
          </a:bodyPr>
          <a:lstStyle/>
          <a:p>
            <a:r>
              <a:rPr lang="en-US" sz="3400" dirty="0">
                <a:solidFill>
                  <a:srgbClr val="000000"/>
                </a:solidFill>
                <a:ea typeface="Calibri" panose="020F0502020204030204" pitchFamily="34" charset="0"/>
              </a:rPr>
              <a:t>Impact of geomorphic units on potential denitrification rate (PDR)</a:t>
            </a:r>
            <a:endParaRPr lang="en-GB" sz="3400" dirty="0"/>
          </a:p>
        </p:txBody>
      </p:sp>
      <p:graphicFrame>
        <p:nvGraphicFramePr>
          <p:cNvPr id="7" name="Chart 6">
            <a:extLst>
              <a:ext uri="{FF2B5EF4-FFF2-40B4-BE49-F238E27FC236}">
                <a16:creationId xmlns="" xmlns:a16="http://schemas.microsoft.com/office/drawing/2014/main" id="{CAF197DE-A6C7-48A7-8C0A-735B8D041807}"/>
              </a:ext>
            </a:extLst>
          </p:cNvPr>
          <p:cNvGraphicFramePr>
            <a:graphicFrameLocks/>
          </p:cNvGraphicFramePr>
          <p:nvPr>
            <p:extLst>
              <p:ext uri="{D42A27DB-BD31-4B8C-83A1-F6EECF244321}">
                <p14:modId xmlns:p14="http://schemas.microsoft.com/office/powerpoint/2010/main" xmlns="" val="2930789948"/>
              </p:ext>
            </p:extLst>
          </p:nvPr>
        </p:nvGraphicFramePr>
        <p:xfrm>
          <a:off x="285720" y="1500174"/>
          <a:ext cx="4000528" cy="25003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 xmlns:a16="http://schemas.microsoft.com/office/drawing/2014/main" id="{0541A88E-B582-459E-88C9-C1C7CC3349AC}"/>
              </a:ext>
            </a:extLst>
          </p:cNvPr>
          <p:cNvGraphicFramePr>
            <a:graphicFrameLocks/>
          </p:cNvGraphicFramePr>
          <p:nvPr>
            <p:extLst>
              <p:ext uri="{D42A27DB-BD31-4B8C-83A1-F6EECF244321}">
                <p14:modId xmlns:p14="http://schemas.microsoft.com/office/powerpoint/2010/main" xmlns="" val="1389295064"/>
              </p:ext>
            </p:extLst>
          </p:nvPr>
        </p:nvGraphicFramePr>
        <p:xfrm>
          <a:off x="285720" y="3728631"/>
          <a:ext cx="3929090" cy="2486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 xmlns:a16="http://schemas.microsoft.com/office/drawing/2014/main" id="{4CA7E224-D8E2-41F2-B5F2-3E8A979EDCFF}"/>
              </a:ext>
            </a:extLst>
          </p:cNvPr>
          <p:cNvGraphicFramePr>
            <a:graphicFrameLocks/>
          </p:cNvGraphicFramePr>
          <p:nvPr>
            <p:extLst>
              <p:ext uri="{D42A27DB-BD31-4B8C-83A1-F6EECF244321}">
                <p14:modId xmlns:p14="http://schemas.microsoft.com/office/powerpoint/2010/main" xmlns="" val="3271589171"/>
              </p:ext>
            </p:extLst>
          </p:nvPr>
        </p:nvGraphicFramePr>
        <p:xfrm>
          <a:off x="4429124" y="2357430"/>
          <a:ext cx="3999425" cy="34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 xmlns:a16="http://schemas.microsoft.com/office/drawing/2014/main" id="{C8E0B0CF-3263-4BF6-A866-88A3FB7A44BC}"/>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27483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621" y="-34733"/>
            <a:ext cx="7520153" cy="677108"/>
          </a:xfrm>
          <a:prstGeom prst="rect">
            <a:avLst/>
          </a:prstGeom>
          <a:noFill/>
        </p:spPr>
        <p:txBody>
          <a:bodyPr wrap="square" rtlCol="0">
            <a:spAutoFit/>
          </a:bodyPr>
          <a:lstStyle/>
          <a:p>
            <a:r>
              <a:rPr lang="en-US" sz="3800" dirty="0">
                <a:latin typeface="Palatino Linotype" pitchFamily="18" charset="0"/>
                <a:ea typeface="Cambria" panose="02040503050406030204" pitchFamily="18" charset="0"/>
              </a:rPr>
              <a:t>River Hydrology</a:t>
            </a:r>
            <a:endParaRPr lang="en-GB" sz="3800" dirty="0">
              <a:latin typeface="Palatino Linotype" pitchFamily="18" charset="0"/>
              <a:ea typeface="Cambria" panose="02040503050406030204" pitchFamily="18" charset="0"/>
            </a:endParaRPr>
          </a:p>
        </p:txBody>
      </p:sp>
      <p:sp>
        <p:nvSpPr>
          <p:cNvPr id="5" name="AutoShape 2" descr="Aerial Drone Technologies | Data Processing"/>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Aerial Drone Technologies | Data Processing"/>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 name="Picture 19">
            <a:extLst>
              <a:ext uri="{FF2B5EF4-FFF2-40B4-BE49-F238E27FC236}">
                <a16:creationId xmlns="" xmlns:a16="http://schemas.microsoft.com/office/drawing/2014/main" id="{00A99E21-68E9-4E48-8A5E-C51292145509}"/>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a:off x="1071538" y="2143116"/>
            <a:ext cx="6820982" cy="3350386"/>
          </a:xfrm>
          <a:prstGeom prst="rect">
            <a:avLst/>
          </a:prstGeom>
        </p:spPr>
      </p:pic>
      <p:cxnSp>
        <p:nvCxnSpPr>
          <p:cNvPr id="8" name="Straight Connector 7">
            <a:extLst>
              <a:ext uri="{FF2B5EF4-FFF2-40B4-BE49-F238E27FC236}">
                <a16:creationId xmlns="" xmlns:a16="http://schemas.microsoft.com/office/drawing/2014/main" id="{1B7AE8F4-1335-4EAC-B250-E80E3E777019}"/>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118227595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46339" y="96923"/>
            <a:ext cx="9014115" cy="558508"/>
          </a:xfrm>
        </p:spPr>
        <p:txBody>
          <a:bodyPr>
            <a:normAutofit fontScale="90000"/>
          </a:bodyPr>
          <a:lstStyle/>
          <a:p>
            <a:r>
              <a:rPr lang="en-US" dirty="0" smtClean="0">
                <a:latin typeface="Palatino Linotype" pitchFamily="18" charset="0"/>
                <a:ea typeface="Cambria" panose="02040503050406030204" pitchFamily="18" charset="0"/>
              </a:rPr>
              <a:t>Measured TN retention</a:t>
            </a:r>
            <a:endParaRPr lang="en-GB" dirty="0">
              <a:latin typeface="Palatino Linotype" pitchFamily="18" charset="0"/>
              <a:ea typeface="Cambria" panose="02040503050406030204" pitchFamily="18" charset="0"/>
            </a:endParaRPr>
          </a:p>
        </p:txBody>
      </p:sp>
      <p:graphicFrame>
        <p:nvGraphicFramePr>
          <p:cNvPr id="6" name="Chart 5">
            <a:extLst>
              <a:ext uri="{FF2B5EF4-FFF2-40B4-BE49-F238E27FC236}">
                <a16:creationId xmlns="" xmlns:a16="http://schemas.microsoft.com/office/drawing/2014/main" id="{00000000-0008-0000-0200-00000B000000}"/>
              </a:ext>
            </a:extLst>
          </p:cNvPr>
          <p:cNvGraphicFramePr/>
          <p:nvPr>
            <p:extLst>
              <p:ext uri="{D42A27DB-BD31-4B8C-83A1-F6EECF244321}">
                <p14:modId xmlns:p14="http://schemas.microsoft.com/office/powerpoint/2010/main" xmlns="" val="3508537599"/>
              </p:ext>
            </p:extLst>
          </p:nvPr>
        </p:nvGraphicFramePr>
        <p:xfrm>
          <a:off x="2786050" y="1857364"/>
          <a:ext cx="4590910" cy="34290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 xmlns:a16="http://schemas.microsoft.com/office/drawing/2014/main" id="{7600A642-466D-4D95-AF46-E3F3DA6EC31E}"/>
              </a:ext>
            </a:extLst>
          </p:cNvPr>
          <p:cNvSpPr txBox="1"/>
          <p:nvPr/>
        </p:nvSpPr>
        <p:spPr>
          <a:xfrm>
            <a:off x="0" y="1571612"/>
            <a:ext cx="3311237" cy="430887"/>
          </a:xfrm>
          <a:prstGeom prst="rect">
            <a:avLst/>
          </a:prstGeom>
          <a:noFill/>
        </p:spPr>
        <p:txBody>
          <a:bodyPr wrap="square" rtlCol="0">
            <a:spAutoFit/>
          </a:bodyPr>
          <a:lstStyle/>
          <a:p>
            <a:r>
              <a:rPr lang="en-US" sz="2200" dirty="0" smtClean="0">
                <a:latin typeface="Palatino Linotype" pitchFamily="18" charset="0"/>
              </a:rPr>
              <a:t>Mass balance</a:t>
            </a:r>
            <a:endParaRPr lang="en-GB" sz="2200" dirty="0">
              <a:latin typeface="Palatino Linotype" pitchFamily="18" charset="0"/>
            </a:endParaRPr>
          </a:p>
        </p:txBody>
      </p:sp>
      <p:cxnSp>
        <p:nvCxnSpPr>
          <p:cNvPr id="11" name="Straight Connector 10">
            <a:extLst>
              <a:ext uri="{FF2B5EF4-FFF2-40B4-BE49-F238E27FC236}">
                <a16:creationId xmlns="" xmlns:a16="http://schemas.microsoft.com/office/drawing/2014/main" id="{CA1C7ED1-CA2B-4797-859A-9CF7FCE3F866}"/>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xmlns="" val="714846830"/>
              </p:ext>
            </p:extLst>
          </p:nvPr>
        </p:nvGraphicFramePr>
        <p:xfrm>
          <a:off x="483761" y="5185947"/>
          <a:ext cx="8231642" cy="913131"/>
        </p:xfrm>
        <a:graphic>
          <a:graphicData uri="http://schemas.openxmlformats.org/drawingml/2006/table">
            <a:tbl>
              <a:tblPr firstRow="1" firstCol="1" bandRow="1">
                <a:tableStyleId>{2D5ABB26-0587-4C30-8999-92F81FD0307C}</a:tableStyleId>
              </a:tblPr>
              <a:tblGrid>
                <a:gridCol w="1857058"/>
                <a:gridCol w="1175479"/>
                <a:gridCol w="1175479"/>
                <a:gridCol w="1361513"/>
                <a:gridCol w="1312124"/>
                <a:gridCol w="1349989"/>
              </a:tblGrid>
              <a:tr h="182880">
                <a:tc>
                  <a:txBody>
                    <a:bodyPr/>
                    <a:lstStyle/>
                    <a:p>
                      <a:pPr>
                        <a:lnSpc>
                          <a:spcPct val="115000"/>
                        </a:lnSpc>
                      </a:pPr>
                      <a:endParaRPr lang="en-US" sz="1400" dirty="0">
                        <a:effectLst/>
                        <a:latin typeface="Palatino Linotype" pitchFamily="18" charset="0"/>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Post-monsoon</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Dry/Winter</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Pre-monsoon</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Monsoon</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Annual</a:t>
                      </a:r>
                      <a:endParaRPr lang="en-US" sz="1400" dirty="0">
                        <a:effectLst/>
                        <a:latin typeface="Palatino Linotype" pitchFamily="18" charset="0"/>
                        <a:ea typeface="Calibri"/>
                        <a:cs typeface="Times New Roman"/>
                      </a:endParaRPr>
                    </a:p>
                  </a:txBody>
                  <a:tcPr marL="51435" marR="51435" marT="0" marB="0" anchor="b"/>
                </a:tc>
              </a:tr>
              <a:tr h="182880">
                <a:tc>
                  <a:txBody>
                    <a:bodyPr/>
                    <a:lstStyle/>
                    <a:p>
                      <a:pPr marL="0" marR="0">
                        <a:lnSpc>
                          <a:spcPct val="107000"/>
                        </a:lnSpc>
                        <a:spcBef>
                          <a:spcPts val="0"/>
                        </a:spcBef>
                        <a:spcAft>
                          <a:spcPts val="0"/>
                        </a:spcAft>
                      </a:pPr>
                      <a:r>
                        <a:rPr lang="en-GB" sz="1400" dirty="0">
                          <a:effectLst/>
                        </a:rPr>
                        <a:t>Measured Ret (t)</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12928</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1946</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2493</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104347</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121715</a:t>
                      </a:r>
                      <a:endParaRPr lang="en-US" sz="1400" dirty="0">
                        <a:effectLst/>
                        <a:latin typeface="Palatino Linotype" pitchFamily="18" charset="0"/>
                        <a:ea typeface="Calibri"/>
                        <a:cs typeface="Times New Roman"/>
                      </a:endParaRPr>
                    </a:p>
                  </a:txBody>
                  <a:tcPr marL="51435" marR="51435" marT="0" marB="0" anchor="b"/>
                </a:tc>
              </a:tr>
              <a:tr h="182880">
                <a:tc>
                  <a:txBody>
                    <a:bodyPr/>
                    <a:lstStyle/>
                    <a:p>
                      <a:pPr marL="0" marR="0">
                        <a:lnSpc>
                          <a:spcPct val="107000"/>
                        </a:lnSpc>
                        <a:spcBef>
                          <a:spcPts val="0"/>
                        </a:spcBef>
                        <a:spcAft>
                          <a:spcPts val="0"/>
                        </a:spcAft>
                      </a:pPr>
                      <a:r>
                        <a:rPr lang="en-GB" sz="1400" dirty="0">
                          <a:effectLst/>
                        </a:rPr>
                        <a:t>% Retention</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10.6</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1.6</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2</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85.7</a:t>
                      </a:r>
                      <a:endParaRPr lang="en-US" sz="1400" dirty="0">
                        <a:effectLst/>
                        <a:latin typeface="Palatino Linotype" pitchFamily="18" charset="0"/>
                        <a:ea typeface="Calibri"/>
                        <a:cs typeface="Times New Roman"/>
                      </a:endParaRPr>
                    </a:p>
                  </a:txBody>
                  <a:tcPr marL="51435" marR="51435" marT="0" marB="0" anchor="b"/>
                </a:tc>
                <a:tc>
                  <a:txBody>
                    <a:bodyPr/>
                    <a:lstStyle/>
                    <a:p>
                      <a:pPr marL="0" marR="0" algn="ctr">
                        <a:lnSpc>
                          <a:spcPct val="107000"/>
                        </a:lnSpc>
                        <a:spcBef>
                          <a:spcPts val="0"/>
                        </a:spcBef>
                        <a:spcAft>
                          <a:spcPts val="0"/>
                        </a:spcAft>
                      </a:pPr>
                      <a:r>
                        <a:rPr lang="en-GB" sz="1400" dirty="0">
                          <a:effectLst/>
                          <a:latin typeface="Palatino Linotype" pitchFamily="18" charset="0"/>
                        </a:rPr>
                        <a:t>100</a:t>
                      </a:r>
                      <a:endParaRPr lang="en-US" sz="1400" dirty="0">
                        <a:effectLst/>
                        <a:latin typeface="Palatino Linotype" pitchFamily="18" charset="0"/>
                        <a:ea typeface="Calibri"/>
                        <a:cs typeface="Times New Roman"/>
                      </a:endParaRPr>
                    </a:p>
                  </a:txBody>
                  <a:tcPr marL="51435" marR="51435" marT="0" marB="0" anchor="b"/>
                </a:tc>
              </a:tr>
            </a:tbl>
          </a:graphicData>
        </a:graphic>
      </p:graphicFrame>
    </p:spTree>
    <p:extLst>
      <p:ext uri="{BB962C8B-B14F-4D97-AF65-F5344CB8AC3E}">
        <p14:creationId xmlns:p14="http://schemas.microsoft.com/office/powerpoint/2010/main" xmlns="" val="3734987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46339" y="96923"/>
            <a:ext cx="9014115" cy="558508"/>
          </a:xfrm>
        </p:spPr>
        <p:txBody>
          <a:bodyPr>
            <a:normAutofit fontScale="90000"/>
          </a:bodyPr>
          <a:lstStyle/>
          <a:p>
            <a:r>
              <a:rPr lang="en-US" dirty="0">
                <a:latin typeface="Palatino Linotype" pitchFamily="18" charset="0"/>
                <a:ea typeface="Cambria" panose="02040503050406030204" pitchFamily="18" charset="0"/>
              </a:rPr>
              <a:t>Estimation of TN retention processes</a:t>
            </a:r>
            <a:endParaRPr lang="en-GB" dirty="0">
              <a:latin typeface="Palatino Linotype" pitchFamily="18" charset="0"/>
              <a:ea typeface="Cambria" panose="02040503050406030204" pitchFamily="18" charset="0"/>
            </a:endParaRPr>
          </a:p>
        </p:txBody>
      </p:sp>
      <p:graphicFrame>
        <p:nvGraphicFramePr>
          <p:cNvPr id="6" name="Chart 5">
            <a:extLst>
              <a:ext uri="{FF2B5EF4-FFF2-40B4-BE49-F238E27FC236}">
                <a16:creationId xmlns="" xmlns:a16="http://schemas.microsoft.com/office/drawing/2014/main" id="{00000000-0008-0000-0200-00000B000000}"/>
              </a:ext>
            </a:extLst>
          </p:cNvPr>
          <p:cNvGraphicFramePr/>
          <p:nvPr>
            <p:extLst/>
          </p:nvPr>
        </p:nvGraphicFramePr>
        <p:xfrm>
          <a:off x="3714744" y="2357430"/>
          <a:ext cx="4797141" cy="3714776"/>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 xmlns:a16="http://schemas.microsoft.com/office/drawing/2014/main" id="{BFA0F8FF-6EB8-4750-90B9-ABE4960B3746}"/>
              </a:ext>
            </a:extLst>
          </p:cNvPr>
          <p:cNvPicPr>
            <a:picLocks noChangeAspect="1"/>
          </p:cNvPicPr>
          <p:nvPr/>
        </p:nvPicPr>
        <p:blipFill>
          <a:blip r:embed="rId3"/>
          <a:stretch>
            <a:fillRect/>
          </a:stretch>
        </p:blipFill>
        <p:spPr>
          <a:xfrm>
            <a:off x="1" y="2714620"/>
            <a:ext cx="4071934" cy="500066"/>
          </a:xfrm>
          <a:prstGeom prst="rect">
            <a:avLst/>
          </a:prstGeom>
        </p:spPr>
      </p:pic>
      <p:sp>
        <p:nvSpPr>
          <p:cNvPr id="3" name="TextBox 2">
            <a:extLst>
              <a:ext uri="{FF2B5EF4-FFF2-40B4-BE49-F238E27FC236}">
                <a16:creationId xmlns="" xmlns:a16="http://schemas.microsoft.com/office/drawing/2014/main" id="{7600A642-466D-4D95-AF46-E3F3DA6EC31E}"/>
              </a:ext>
            </a:extLst>
          </p:cNvPr>
          <p:cNvSpPr txBox="1"/>
          <p:nvPr/>
        </p:nvSpPr>
        <p:spPr>
          <a:xfrm>
            <a:off x="0" y="1785926"/>
            <a:ext cx="4429124" cy="369332"/>
          </a:xfrm>
          <a:prstGeom prst="rect">
            <a:avLst/>
          </a:prstGeom>
          <a:noFill/>
        </p:spPr>
        <p:txBody>
          <a:bodyPr wrap="square" rtlCol="0">
            <a:spAutoFit/>
          </a:bodyPr>
          <a:lstStyle/>
          <a:p>
            <a:r>
              <a:rPr lang="en-US" dirty="0"/>
              <a:t>Nitrogen loss due to water retention (NLWR)</a:t>
            </a:r>
            <a:endParaRPr lang="en-GB" dirty="0"/>
          </a:p>
        </p:txBody>
      </p:sp>
      <p:cxnSp>
        <p:nvCxnSpPr>
          <p:cNvPr id="11" name="Straight Connector 10">
            <a:extLst>
              <a:ext uri="{FF2B5EF4-FFF2-40B4-BE49-F238E27FC236}">
                <a16:creationId xmlns="" xmlns:a16="http://schemas.microsoft.com/office/drawing/2014/main" id="{CA1C7ED1-CA2B-4797-859A-9CF7FCE3F866}"/>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1907382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46339" y="96923"/>
            <a:ext cx="9014115" cy="558508"/>
          </a:xfrm>
        </p:spPr>
        <p:txBody>
          <a:bodyPr>
            <a:normAutofit fontScale="90000"/>
          </a:bodyPr>
          <a:lstStyle/>
          <a:p>
            <a:r>
              <a:rPr lang="en-US" dirty="0">
                <a:latin typeface="Palatino Linotype" pitchFamily="18" charset="0"/>
                <a:ea typeface="Cambria" panose="02040503050406030204" pitchFamily="18" charset="0"/>
              </a:rPr>
              <a:t>Estimation of TN retention processes</a:t>
            </a:r>
            <a:endParaRPr lang="en-GB" dirty="0">
              <a:latin typeface="Palatino Linotype"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93410C8D-5578-4D56-A25E-AC55DB773E1C}"/>
              </a:ext>
            </a:extLst>
          </p:cNvPr>
          <p:cNvPicPr>
            <a:picLocks noChangeAspect="1"/>
          </p:cNvPicPr>
          <p:nvPr/>
        </p:nvPicPr>
        <p:blipFill>
          <a:blip r:embed="rId2"/>
          <a:stretch>
            <a:fillRect/>
          </a:stretch>
        </p:blipFill>
        <p:spPr>
          <a:xfrm>
            <a:off x="3731778" y="2928934"/>
            <a:ext cx="4655174" cy="2928958"/>
          </a:xfrm>
          <a:prstGeom prst="rect">
            <a:avLst/>
          </a:prstGeom>
        </p:spPr>
      </p:pic>
      <p:pic>
        <p:nvPicPr>
          <p:cNvPr id="10" name="Picture 9">
            <a:extLst>
              <a:ext uri="{FF2B5EF4-FFF2-40B4-BE49-F238E27FC236}">
                <a16:creationId xmlns="" xmlns:a16="http://schemas.microsoft.com/office/drawing/2014/main" id="{7C83F835-5FE2-4440-8296-85892F7AB09D}"/>
              </a:ext>
            </a:extLst>
          </p:cNvPr>
          <p:cNvPicPr>
            <a:picLocks noChangeAspect="1"/>
          </p:cNvPicPr>
          <p:nvPr/>
        </p:nvPicPr>
        <p:blipFill>
          <a:blip r:embed="rId3"/>
          <a:stretch>
            <a:fillRect/>
          </a:stretch>
        </p:blipFill>
        <p:spPr>
          <a:xfrm>
            <a:off x="0" y="2428868"/>
            <a:ext cx="4785311" cy="1009130"/>
          </a:xfrm>
          <a:prstGeom prst="rect">
            <a:avLst/>
          </a:prstGeom>
        </p:spPr>
      </p:pic>
      <p:sp>
        <p:nvSpPr>
          <p:cNvPr id="9" name="TextBox 8">
            <a:extLst>
              <a:ext uri="{FF2B5EF4-FFF2-40B4-BE49-F238E27FC236}">
                <a16:creationId xmlns="" xmlns:a16="http://schemas.microsoft.com/office/drawing/2014/main" id="{16B89CB8-DA10-41F0-B428-91FBCC2DA04F}"/>
              </a:ext>
            </a:extLst>
          </p:cNvPr>
          <p:cNvSpPr txBox="1"/>
          <p:nvPr/>
        </p:nvSpPr>
        <p:spPr>
          <a:xfrm>
            <a:off x="142844" y="1571612"/>
            <a:ext cx="2847109" cy="369332"/>
          </a:xfrm>
          <a:prstGeom prst="rect">
            <a:avLst/>
          </a:prstGeom>
          <a:noFill/>
        </p:spPr>
        <p:txBody>
          <a:bodyPr wrap="square" rtlCol="0">
            <a:spAutoFit/>
          </a:bodyPr>
          <a:lstStyle/>
          <a:p>
            <a:r>
              <a:rPr lang="en-US" dirty="0"/>
              <a:t>Nitrogen sedimentation</a:t>
            </a:r>
            <a:endParaRPr lang="en-GB" dirty="0"/>
          </a:p>
        </p:txBody>
      </p:sp>
      <p:cxnSp>
        <p:nvCxnSpPr>
          <p:cNvPr id="11" name="Straight Connector 10">
            <a:extLst>
              <a:ext uri="{FF2B5EF4-FFF2-40B4-BE49-F238E27FC236}">
                <a16:creationId xmlns="" xmlns:a16="http://schemas.microsoft.com/office/drawing/2014/main" id="{CA1C7ED1-CA2B-4797-859A-9CF7FCE3F866}"/>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19073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26105" y="85511"/>
            <a:ext cx="8812948" cy="558508"/>
          </a:xfrm>
        </p:spPr>
        <p:txBody>
          <a:bodyPr>
            <a:normAutofit fontScale="90000"/>
          </a:bodyPr>
          <a:lstStyle/>
          <a:p>
            <a:r>
              <a:rPr lang="en-US" dirty="0">
                <a:latin typeface="Palatino Linotype" pitchFamily="18" charset="0"/>
                <a:ea typeface="Cambria" panose="02040503050406030204" pitchFamily="18" charset="0"/>
              </a:rPr>
              <a:t>Estimation of TN retention processes</a:t>
            </a:r>
            <a:endParaRPr lang="en-GB" dirty="0">
              <a:latin typeface="Palatino Linotype"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85F6A1FC-8F7F-4FAB-B099-6166BF427CEF}"/>
              </a:ext>
            </a:extLst>
          </p:cNvPr>
          <p:cNvPicPr>
            <a:picLocks noChangeAspect="1"/>
          </p:cNvPicPr>
          <p:nvPr/>
        </p:nvPicPr>
        <p:blipFill>
          <a:blip r:embed="rId2"/>
          <a:stretch>
            <a:fillRect/>
          </a:stretch>
        </p:blipFill>
        <p:spPr>
          <a:xfrm>
            <a:off x="642910" y="2000240"/>
            <a:ext cx="3929090" cy="3143272"/>
          </a:xfrm>
          <a:prstGeom prst="rect">
            <a:avLst/>
          </a:prstGeom>
        </p:spPr>
      </p:pic>
      <p:pic>
        <p:nvPicPr>
          <p:cNvPr id="4" name="Picture 3">
            <a:extLst>
              <a:ext uri="{FF2B5EF4-FFF2-40B4-BE49-F238E27FC236}">
                <a16:creationId xmlns="" xmlns:a16="http://schemas.microsoft.com/office/drawing/2014/main" id="{CE84A6CC-5BD5-4131-B6D9-F0203513F403}"/>
              </a:ext>
            </a:extLst>
          </p:cNvPr>
          <p:cNvPicPr>
            <a:picLocks noChangeAspect="1"/>
          </p:cNvPicPr>
          <p:nvPr/>
        </p:nvPicPr>
        <p:blipFill>
          <a:blip r:embed="rId3"/>
          <a:stretch>
            <a:fillRect/>
          </a:stretch>
        </p:blipFill>
        <p:spPr>
          <a:xfrm>
            <a:off x="4876436" y="2214553"/>
            <a:ext cx="3624654" cy="2908673"/>
          </a:xfrm>
          <a:prstGeom prst="rect">
            <a:avLst/>
          </a:prstGeom>
        </p:spPr>
      </p:pic>
      <p:pic>
        <p:nvPicPr>
          <p:cNvPr id="9" name="Picture 8">
            <a:extLst>
              <a:ext uri="{FF2B5EF4-FFF2-40B4-BE49-F238E27FC236}">
                <a16:creationId xmlns="" xmlns:a16="http://schemas.microsoft.com/office/drawing/2014/main" id="{065FFC4E-BC56-4FAD-A914-53EEE3EABC7C}"/>
              </a:ext>
            </a:extLst>
          </p:cNvPr>
          <p:cNvPicPr>
            <a:picLocks noChangeAspect="1"/>
          </p:cNvPicPr>
          <p:nvPr/>
        </p:nvPicPr>
        <p:blipFill>
          <a:blip r:embed="rId4"/>
          <a:stretch>
            <a:fillRect/>
          </a:stretch>
        </p:blipFill>
        <p:spPr>
          <a:xfrm>
            <a:off x="0" y="5072074"/>
            <a:ext cx="4742643" cy="1000132"/>
          </a:xfrm>
          <a:prstGeom prst="rect">
            <a:avLst/>
          </a:prstGeom>
        </p:spPr>
      </p:pic>
      <p:pic>
        <p:nvPicPr>
          <p:cNvPr id="11" name="Picture 10">
            <a:extLst>
              <a:ext uri="{FF2B5EF4-FFF2-40B4-BE49-F238E27FC236}">
                <a16:creationId xmlns="" xmlns:a16="http://schemas.microsoft.com/office/drawing/2014/main" id="{6628ECE7-EBCD-4BCE-8EA3-75FF7FC4C519}"/>
              </a:ext>
            </a:extLst>
          </p:cNvPr>
          <p:cNvPicPr>
            <a:picLocks noChangeAspect="1"/>
          </p:cNvPicPr>
          <p:nvPr/>
        </p:nvPicPr>
        <p:blipFill>
          <a:blip r:embed="rId5"/>
          <a:stretch>
            <a:fillRect/>
          </a:stretch>
        </p:blipFill>
        <p:spPr>
          <a:xfrm>
            <a:off x="4429124" y="5214950"/>
            <a:ext cx="4500595" cy="1121094"/>
          </a:xfrm>
          <a:prstGeom prst="rect">
            <a:avLst/>
          </a:prstGeom>
        </p:spPr>
      </p:pic>
      <p:sp>
        <p:nvSpPr>
          <p:cNvPr id="5" name="TextBox 4">
            <a:extLst>
              <a:ext uri="{FF2B5EF4-FFF2-40B4-BE49-F238E27FC236}">
                <a16:creationId xmlns="" xmlns:a16="http://schemas.microsoft.com/office/drawing/2014/main" id="{19A36AA2-CCE9-459C-8982-6A70C101E5FA}"/>
              </a:ext>
            </a:extLst>
          </p:cNvPr>
          <p:cNvSpPr txBox="1"/>
          <p:nvPr/>
        </p:nvSpPr>
        <p:spPr>
          <a:xfrm>
            <a:off x="571472" y="1571612"/>
            <a:ext cx="3591938" cy="369332"/>
          </a:xfrm>
          <a:prstGeom prst="rect">
            <a:avLst/>
          </a:prstGeom>
          <a:noFill/>
        </p:spPr>
        <p:txBody>
          <a:bodyPr wrap="square" rtlCol="0">
            <a:spAutoFit/>
          </a:bodyPr>
          <a:lstStyle/>
          <a:p>
            <a:r>
              <a:rPr lang="en-US" dirty="0"/>
              <a:t>Potential denitrification rate (PDR)</a:t>
            </a:r>
            <a:endParaRPr lang="en-GB" dirty="0"/>
          </a:p>
        </p:txBody>
      </p:sp>
      <p:sp>
        <p:nvSpPr>
          <p:cNvPr id="12" name="TextBox 11">
            <a:extLst>
              <a:ext uri="{FF2B5EF4-FFF2-40B4-BE49-F238E27FC236}">
                <a16:creationId xmlns="" xmlns:a16="http://schemas.microsoft.com/office/drawing/2014/main" id="{BC66969B-52E2-4AAD-AFDA-AE4E52CA4509}"/>
              </a:ext>
            </a:extLst>
          </p:cNvPr>
          <p:cNvSpPr txBox="1"/>
          <p:nvPr/>
        </p:nvSpPr>
        <p:spPr>
          <a:xfrm>
            <a:off x="5143504" y="1571612"/>
            <a:ext cx="2571768" cy="369332"/>
          </a:xfrm>
          <a:prstGeom prst="rect">
            <a:avLst/>
          </a:prstGeom>
          <a:noFill/>
        </p:spPr>
        <p:txBody>
          <a:bodyPr wrap="square" rtlCol="0">
            <a:spAutoFit/>
          </a:bodyPr>
          <a:lstStyle/>
          <a:p>
            <a:r>
              <a:rPr lang="en-US" dirty="0"/>
              <a:t>N</a:t>
            </a:r>
            <a:r>
              <a:rPr lang="en-US" baseline="-25000" dirty="0"/>
              <a:t>2</a:t>
            </a:r>
            <a:r>
              <a:rPr lang="en-US" dirty="0"/>
              <a:t> fixation rate (NFR)</a:t>
            </a:r>
            <a:endParaRPr lang="en-GB" dirty="0"/>
          </a:p>
        </p:txBody>
      </p:sp>
      <p:cxnSp>
        <p:nvCxnSpPr>
          <p:cNvPr id="13" name="Straight Connector 12">
            <a:extLst>
              <a:ext uri="{FF2B5EF4-FFF2-40B4-BE49-F238E27FC236}">
                <a16:creationId xmlns="" xmlns:a16="http://schemas.microsoft.com/office/drawing/2014/main" id="{B4DC6D8E-79F1-4FBB-8244-25A2A8D9E42A}"/>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31566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26105" y="85511"/>
            <a:ext cx="8598633" cy="558508"/>
          </a:xfrm>
        </p:spPr>
        <p:txBody>
          <a:bodyPr>
            <a:normAutofit fontScale="90000"/>
          </a:bodyPr>
          <a:lstStyle/>
          <a:p>
            <a:r>
              <a:rPr lang="en-US" dirty="0">
                <a:latin typeface="Palatino Linotype" pitchFamily="18" charset="0"/>
                <a:ea typeface="Cambria" panose="02040503050406030204" pitchFamily="18" charset="0"/>
              </a:rPr>
              <a:t>Estimation of TN retention processes</a:t>
            </a:r>
            <a:endParaRPr lang="en-GB" dirty="0">
              <a:latin typeface="Palatino Linotype"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C2A18C4C-7FE5-4E5C-A9F9-C503281CADFE}"/>
              </a:ext>
            </a:extLst>
          </p:cNvPr>
          <p:cNvPicPr>
            <a:picLocks noChangeAspect="1"/>
          </p:cNvPicPr>
          <p:nvPr/>
        </p:nvPicPr>
        <p:blipFill>
          <a:blip r:embed="rId2"/>
          <a:stretch>
            <a:fillRect/>
          </a:stretch>
        </p:blipFill>
        <p:spPr>
          <a:xfrm>
            <a:off x="2500298" y="1643050"/>
            <a:ext cx="3929090" cy="3251150"/>
          </a:xfrm>
          <a:prstGeom prst="rect">
            <a:avLst/>
          </a:prstGeom>
        </p:spPr>
      </p:pic>
      <p:pic>
        <p:nvPicPr>
          <p:cNvPr id="10" name="Picture 9">
            <a:extLst>
              <a:ext uri="{FF2B5EF4-FFF2-40B4-BE49-F238E27FC236}">
                <a16:creationId xmlns="" xmlns:a16="http://schemas.microsoft.com/office/drawing/2014/main" id="{616DFAE9-E684-484B-8E19-607BCD6E5C51}"/>
              </a:ext>
            </a:extLst>
          </p:cNvPr>
          <p:cNvPicPr>
            <a:picLocks noChangeAspect="1"/>
          </p:cNvPicPr>
          <p:nvPr/>
        </p:nvPicPr>
        <p:blipFill>
          <a:blip r:embed="rId3"/>
          <a:stretch>
            <a:fillRect/>
          </a:stretch>
        </p:blipFill>
        <p:spPr>
          <a:xfrm>
            <a:off x="2071669" y="4857760"/>
            <a:ext cx="4952669" cy="1143008"/>
          </a:xfrm>
          <a:prstGeom prst="rect">
            <a:avLst/>
          </a:prstGeom>
        </p:spPr>
      </p:pic>
      <p:sp>
        <p:nvSpPr>
          <p:cNvPr id="12" name="TextBox 11">
            <a:extLst>
              <a:ext uri="{FF2B5EF4-FFF2-40B4-BE49-F238E27FC236}">
                <a16:creationId xmlns="" xmlns:a16="http://schemas.microsoft.com/office/drawing/2014/main" id="{BC66969B-52E2-4AAD-AFDA-AE4E52CA4509}"/>
              </a:ext>
            </a:extLst>
          </p:cNvPr>
          <p:cNvSpPr txBox="1"/>
          <p:nvPr/>
        </p:nvSpPr>
        <p:spPr>
          <a:xfrm>
            <a:off x="0" y="1643050"/>
            <a:ext cx="2428860" cy="369332"/>
          </a:xfrm>
          <a:prstGeom prst="rect">
            <a:avLst/>
          </a:prstGeom>
          <a:noFill/>
        </p:spPr>
        <p:txBody>
          <a:bodyPr wrap="square" rtlCol="0">
            <a:spAutoFit/>
          </a:bodyPr>
          <a:lstStyle/>
          <a:p>
            <a:r>
              <a:rPr lang="en-US" dirty="0"/>
              <a:t>N</a:t>
            </a:r>
            <a:r>
              <a:rPr lang="en-US" baseline="-25000" dirty="0"/>
              <a:t>2</a:t>
            </a:r>
            <a:r>
              <a:rPr lang="en-US" dirty="0"/>
              <a:t> fixation rate (NFR)</a:t>
            </a:r>
            <a:endParaRPr lang="en-GB" dirty="0"/>
          </a:p>
        </p:txBody>
      </p:sp>
      <p:cxnSp>
        <p:nvCxnSpPr>
          <p:cNvPr id="13" name="Straight Connector 12">
            <a:extLst>
              <a:ext uri="{FF2B5EF4-FFF2-40B4-BE49-F238E27FC236}">
                <a16:creationId xmlns="" xmlns:a16="http://schemas.microsoft.com/office/drawing/2014/main" id="{B4DC6D8E-79F1-4FBB-8244-25A2A8D9E42A}"/>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31566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44217" y="74184"/>
            <a:ext cx="8759622" cy="558508"/>
          </a:xfrm>
        </p:spPr>
        <p:txBody>
          <a:bodyPr>
            <a:normAutofit fontScale="90000"/>
          </a:bodyPr>
          <a:lstStyle/>
          <a:p>
            <a:r>
              <a:rPr lang="en-US" dirty="0">
                <a:latin typeface="Palatino Linotype" pitchFamily="18" charset="0"/>
                <a:ea typeface="Cambria" panose="02040503050406030204" pitchFamily="18" charset="0"/>
              </a:rPr>
              <a:t>Measured vs Estimated TN Retention</a:t>
            </a:r>
            <a:endParaRPr lang="en-GB" dirty="0">
              <a:latin typeface="Palatino Linotype"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066E92B1-E222-48BA-8066-075ACFBCB8FF}"/>
              </a:ext>
            </a:extLst>
          </p:cNvPr>
          <p:cNvPicPr>
            <a:picLocks noChangeAspect="1"/>
          </p:cNvPicPr>
          <p:nvPr/>
        </p:nvPicPr>
        <p:blipFill>
          <a:blip r:embed="rId2"/>
          <a:stretch>
            <a:fillRect/>
          </a:stretch>
        </p:blipFill>
        <p:spPr>
          <a:xfrm>
            <a:off x="142844" y="1857363"/>
            <a:ext cx="4357718" cy="3001055"/>
          </a:xfrm>
          <a:prstGeom prst="rect">
            <a:avLst/>
          </a:prstGeom>
        </p:spPr>
      </p:pic>
      <p:pic>
        <p:nvPicPr>
          <p:cNvPr id="6" name="Picture 5">
            <a:extLst>
              <a:ext uri="{FF2B5EF4-FFF2-40B4-BE49-F238E27FC236}">
                <a16:creationId xmlns="" xmlns:a16="http://schemas.microsoft.com/office/drawing/2014/main" id="{88850D23-67E8-4356-A0D4-801BF360977F}"/>
              </a:ext>
            </a:extLst>
          </p:cNvPr>
          <p:cNvPicPr>
            <a:picLocks noChangeAspect="1"/>
          </p:cNvPicPr>
          <p:nvPr/>
        </p:nvPicPr>
        <p:blipFill>
          <a:blip r:embed="rId3"/>
          <a:stretch>
            <a:fillRect/>
          </a:stretch>
        </p:blipFill>
        <p:spPr>
          <a:xfrm>
            <a:off x="4357686" y="1928802"/>
            <a:ext cx="4389500" cy="2999492"/>
          </a:xfrm>
          <a:prstGeom prst="rect">
            <a:avLst/>
          </a:prstGeom>
        </p:spPr>
      </p:pic>
      <p:sp>
        <p:nvSpPr>
          <p:cNvPr id="4" name="TextBox 3">
            <a:extLst>
              <a:ext uri="{FF2B5EF4-FFF2-40B4-BE49-F238E27FC236}">
                <a16:creationId xmlns="" xmlns:a16="http://schemas.microsoft.com/office/drawing/2014/main" id="{613ACBE8-F1A4-4FC3-9686-8A09DD431BEB}"/>
              </a:ext>
            </a:extLst>
          </p:cNvPr>
          <p:cNvSpPr txBox="1"/>
          <p:nvPr/>
        </p:nvSpPr>
        <p:spPr>
          <a:xfrm>
            <a:off x="0" y="5214950"/>
            <a:ext cx="4825488" cy="646331"/>
          </a:xfrm>
          <a:prstGeom prst="rect">
            <a:avLst/>
          </a:prstGeom>
          <a:noFill/>
        </p:spPr>
        <p:txBody>
          <a:bodyPr wrap="none" rtlCol="0">
            <a:spAutoFit/>
          </a:bodyPr>
          <a:lstStyle/>
          <a:p>
            <a:r>
              <a:rPr lang="en-US" dirty="0" err="1"/>
              <a:t>i</a:t>
            </a:r>
            <a:r>
              <a:rPr lang="en-US" dirty="0"/>
              <a:t>) Monsoon: Measured Ret. &gt; Estimated Ret.</a:t>
            </a:r>
          </a:p>
          <a:p>
            <a:r>
              <a:rPr lang="en-US" dirty="0"/>
              <a:t>ii) Non-monsoon: Measured Ret. &lt; Estimated Ret.</a:t>
            </a:r>
            <a:endParaRPr lang="en-GB" dirty="0"/>
          </a:p>
        </p:txBody>
      </p:sp>
      <p:sp>
        <p:nvSpPr>
          <p:cNvPr id="7" name="Rectangle 6">
            <a:extLst>
              <a:ext uri="{FF2B5EF4-FFF2-40B4-BE49-F238E27FC236}">
                <a16:creationId xmlns="" xmlns:a16="http://schemas.microsoft.com/office/drawing/2014/main" id="{635D8740-F654-4758-84EC-57A96E3FD0A4}"/>
              </a:ext>
            </a:extLst>
          </p:cNvPr>
          <p:cNvSpPr/>
          <p:nvPr/>
        </p:nvSpPr>
        <p:spPr>
          <a:xfrm>
            <a:off x="4842267" y="5000636"/>
            <a:ext cx="4301733" cy="923330"/>
          </a:xfrm>
          <a:prstGeom prst="rect">
            <a:avLst/>
          </a:prstGeom>
        </p:spPr>
        <p:txBody>
          <a:bodyPr wrap="square">
            <a:spAutoFit/>
          </a:bodyPr>
          <a:lstStyle/>
          <a:p>
            <a:r>
              <a:rPr lang="en-US" dirty="0" err="1">
                <a:latin typeface="Times New Roman" panose="02020603050405020304" pitchFamily="18" charset="0"/>
                <a:ea typeface="DengXian" panose="02010600030101010101" pitchFamily="2" charset="-122"/>
              </a:rPr>
              <a:t>i</a:t>
            </a:r>
            <a:r>
              <a:rPr lang="en-US" dirty="0">
                <a:latin typeface="Times New Roman" panose="02020603050405020304" pitchFamily="18" charset="0"/>
                <a:ea typeface="DengXian" panose="02010600030101010101" pitchFamily="2" charset="-122"/>
              </a:rPr>
              <a:t>) Other retention processes</a:t>
            </a:r>
          </a:p>
          <a:p>
            <a:r>
              <a:rPr lang="en-US" dirty="0">
                <a:latin typeface="Times New Roman" panose="02020603050405020304" pitchFamily="18" charset="0"/>
                <a:ea typeface="DengXian" panose="02010600030101010101" pitchFamily="2" charset="-122"/>
              </a:rPr>
              <a:t>ii) Variation of GUs and </a:t>
            </a:r>
            <a:r>
              <a:rPr lang="en-US" dirty="0" err="1">
                <a:latin typeface="Times New Roman" panose="02020603050405020304" pitchFamily="18" charset="0"/>
                <a:ea typeface="DengXian" panose="02010600030101010101" pitchFamily="2" charset="-122"/>
              </a:rPr>
              <a:t>fertilisation</a:t>
            </a:r>
            <a:r>
              <a:rPr lang="en-US" dirty="0">
                <a:latin typeface="Times New Roman" panose="02020603050405020304" pitchFamily="18" charset="0"/>
                <a:ea typeface="DengXian" panose="02010600030101010101" pitchFamily="2" charset="-122"/>
              </a:rPr>
              <a:t> for cropping </a:t>
            </a:r>
            <a:endParaRPr lang="en-GB" dirty="0"/>
          </a:p>
        </p:txBody>
      </p:sp>
      <p:cxnSp>
        <p:nvCxnSpPr>
          <p:cNvPr id="8" name="Straight Connector 7">
            <a:extLst>
              <a:ext uri="{FF2B5EF4-FFF2-40B4-BE49-F238E27FC236}">
                <a16:creationId xmlns="" xmlns:a16="http://schemas.microsoft.com/office/drawing/2014/main" id="{72A8A243-7C2E-4791-9757-989E144655FE}"/>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2948504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EA68574A-2B7E-48B0-8517-D9739B2BDE3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86248" y="1571612"/>
            <a:ext cx="4719947" cy="4719947"/>
          </a:xfrm>
          <a:prstGeom prst="rect">
            <a:avLst/>
          </a:prstGeom>
        </p:spPr>
      </p:pic>
      <p:sp>
        <p:nvSpPr>
          <p:cNvPr id="2" name="Rectangle 1">
            <a:extLst>
              <a:ext uri="{FF2B5EF4-FFF2-40B4-BE49-F238E27FC236}">
                <a16:creationId xmlns="" xmlns:a16="http://schemas.microsoft.com/office/drawing/2014/main" id="{CC2EE3C5-84B0-47F9-9653-13BBB3C90062}"/>
              </a:ext>
            </a:extLst>
          </p:cNvPr>
          <p:cNvSpPr/>
          <p:nvPr/>
        </p:nvSpPr>
        <p:spPr>
          <a:xfrm>
            <a:off x="142844" y="1714488"/>
            <a:ext cx="4059952" cy="4375044"/>
          </a:xfrm>
          <a:prstGeom prst="rect">
            <a:avLst/>
          </a:prstGeom>
        </p:spPr>
        <p:txBody>
          <a:bodyPr wrap="square">
            <a:spAutoFit/>
          </a:bodyPr>
          <a:lstStyle/>
          <a:p>
            <a:pPr marL="342900" indent="-342900" algn="just">
              <a:lnSpc>
                <a:spcPct val="115000"/>
              </a:lnSpc>
              <a:spcAft>
                <a:spcPts val="0"/>
              </a:spcAft>
              <a:buFont typeface="Wingdings" panose="05000000000000000000" pitchFamily="2" charset="2"/>
              <a:buChar char="q"/>
            </a:pPr>
            <a:r>
              <a:rPr lang="en-GB"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Padma River in Bangladesh faces numerous natural and human-derived problems, which affect its geomorphology and nitrogen retention. The present research shows that changes in geomorphic units in the river can impact nitrogen retention capacity and alter nitrogen export scenarios to the coastal areas. </a:t>
            </a:r>
          </a:p>
          <a:p>
            <a:pPr algn="just">
              <a:lnSpc>
                <a:spcPct val="115000"/>
              </a:lnSpc>
              <a:spcAft>
                <a:spcPts val="0"/>
              </a:spcAft>
            </a:pPr>
            <a:endParaRPr lang="en-GB" sz="22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4D297B38-744D-4F40-A576-96C31B81A391}"/>
              </a:ext>
            </a:extLst>
          </p:cNvPr>
          <p:cNvSpPr txBox="1"/>
          <p:nvPr/>
        </p:nvSpPr>
        <p:spPr>
          <a:xfrm>
            <a:off x="0" y="0"/>
            <a:ext cx="2659702" cy="707886"/>
          </a:xfrm>
          <a:prstGeom prst="rect">
            <a:avLst/>
          </a:prstGeom>
          <a:noFill/>
        </p:spPr>
        <p:txBody>
          <a:bodyPr wrap="none" rtlCol="0">
            <a:spAutoFit/>
          </a:bodyPr>
          <a:lstStyle/>
          <a:p>
            <a:r>
              <a:rPr lang="en-US" sz="4000" dirty="0"/>
              <a:t>Conclusions</a:t>
            </a:r>
            <a:endParaRPr lang="en-GB" sz="4000" dirty="0"/>
          </a:p>
        </p:txBody>
      </p:sp>
      <p:cxnSp>
        <p:nvCxnSpPr>
          <p:cNvPr id="4" name="Straight Connector 3">
            <a:extLst>
              <a:ext uri="{FF2B5EF4-FFF2-40B4-BE49-F238E27FC236}">
                <a16:creationId xmlns="" xmlns:a16="http://schemas.microsoft.com/office/drawing/2014/main" id="{9CA217B5-9C9A-40BD-915E-D3C85C2CEC0A}"/>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73445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5B6FC512-E66A-472F-B279-2EA9225966C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00562" y="1643050"/>
            <a:ext cx="4500563" cy="4500563"/>
          </a:xfrm>
          <a:prstGeom prst="rect">
            <a:avLst/>
          </a:prstGeom>
        </p:spPr>
      </p:pic>
      <p:sp>
        <p:nvSpPr>
          <p:cNvPr id="2" name="Rectangle 1">
            <a:extLst>
              <a:ext uri="{FF2B5EF4-FFF2-40B4-BE49-F238E27FC236}">
                <a16:creationId xmlns="" xmlns:a16="http://schemas.microsoft.com/office/drawing/2014/main" id="{CC2EE3C5-84B0-47F9-9653-13BBB3C90062}"/>
              </a:ext>
            </a:extLst>
          </p:cNvPr>
          <p:cNvSpPr/>
          <p:nvPr/>
        </p:nvSpPr>
        <p:spPr>
          <a:xfrm>
            <a:off x="0" y="1714488"/>
            <a:ext cx="4286248" cy="4552015"/>
          </a:xfrm>
          <a:prstGeom prst="rect">
            <a:avLst/>
          </a:prstGeom>
        </p:spPr>
        <p:txBody>
          <a:bodyPr wrap="square">
            <a:spAutoFit/>
          </a:bodyPr>
          <a:lstStyle/>
          <a:p>
            <a:pPr marL="342900" indent="-342900" algn="just">
              <a:lnSpc>
                <a:spcPct val="115000"/>
              </a:lnSpc>
              <a:spcAft>
                <a:spcPts val="0"/>
              </a:spcAft>
              <a:buFont typeface="Wingdings" panose="05000000000000000000" pitchFamily="2" charset="2"/>
              <a:buChar char="q"/>
            </a:pPr>
            <a:r>
              <a:rPr lang="en-GB" dirty="0">
                <a:solidFill>
                  <a:srgbClr val="000000"/>
                </a:solidFill>
                <a:latin typeface="Cambria" panose="02040503050406030204" pitchFamily="18" charset="0"/>
                <a:ea typeface="Cambria" panose="02040503050406030204" pitchFamily="18" charset="0"/>
                <a:cs typeface="Times New Roman" panose="02020603050405020304" pitchFamily="18" charset="0"/>
              </a:rPr>
              <a:t>Removing </a:t>
            </a:r>
            <a:r>
              <a:rPr lang="en-GB"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all GUs </a:t>
            </a:r>
            <a:r>
              <a:rPr lang="en-GB" dirty="0">
                <a:solidFill>
                  <a:srgbClr val="000000"/>
                </a:solidFill>
                <a:latin typeface="Cambria" panose="02040503050406030204" pitchFamily="18" charset="0"/>
                <a:ea typeface="Cambria" panose="02040503050406030204" pitchFamily="18" charset="0"/>
                <a:cs typeface="Times New Roman" panose="02020603050405020304" pitchFamily="18" charset="0"/>
              </a:rPr>
              <a:t>is not a scientific solution for river management. However, </a:t>
            </a:r>
            <a:r>
              <a:rPr lang="en-GB" dirty="0" smtClean="0">
                <a:latin typeface="Cambria" panose="02040503050406030204" pitchFamily="18" charset="0"/>
                <a:ea typeface="Cambria" panose="02040503050406030204" pitchFamily="18" charset="0"/>
                <a:cs typeface="Times New Roman" panose="02020603050405020304" pitchFamily="18" charset="0"/>
              </a:rPr>
              <a:t>strategic </a:t>
            </a:r>
            <a:r>
              <a:rPr lang="en-GB" dirty="0">
                <a:latin typeface="Cambria" panose="02040503050406030204" pitchFamily="18" charset="0"/>
                <a:ea typeface="Cambria" panose="02040503050406030204" pitchFamily="18" charset="0"/>
                <a:cs typeface="Times New Roman" panose="02020603050405020304" pitchFamily="18" charset="0"/>
              </a:rPr>
              <a:t>dredging works can be done for river management considering the minimum influence on river geomorphology and less effect on nitrogen retention and export mechanisms.</a:t>
            </a:r>
          </a:p>
          <a:p>
            <a:pPr algn="just">
              <a:lnSpc>
                <a:spcPct val="115000"/>
              </a:lnSpc>
              <a:spcAft>
                <a:spcPts val="0"/>
              </a:spcAft>
            </a:pPr>
            <a:endParaRPr lang="en-GB"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15000"/>
              </a:lnSpc>
              <a:spcAft>
                <a:spcPts val="0"/>
              </a:spcAft>
              <a:buFont typeface="Wingdings" panose="05000000000000000000" pitchFamily="2" charset="2"/>
              <a:buChar char="q"/>
            </a:pPr>
            <a:r>
              <a:rPr lang="en-GB" dirty="0">
                <a:latin typeface="Cambria" panose="02040503050406030204" pitchFamily="18" charset="0"/>
                <a:ea typeface="Cambria" panose="02040503050406030204" pitchFamily="18" charset="0"/>
                <a:cs typeface="Times New Roman" panose="02020603050405020304" pitchFamily="18" charset="0"/>
              </a:rPr>
              <a:t>The results of the present work can be implemented in other geomorphologically complex floodplain river systems in the sub-tropical and tropical regions. </a:t>
            </a:r>
            <a:endParaRPr lang="en-GB"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4D297B38-744D-4F40-A576-96C31B81A391}"/>
              </a:ext>
            </a:extLst>
          </p:cNvPr>
          <p:cNvSpPr txBox="1"/>
          <p:nvPr/>
        </p:nvSpPr>
        <p:spPr>
          <a:xfrm>
            <a:off x="0" y="0"/>
            <a:ext cx="2659702" cy="707886"/>
          </a:xfrm>
          <a:prstGeom prst="rect">
            <a:avLst/>
          </a:prstGeom>
          <a:noFill/>
        </p:spPr>
        <p:txBody>
          <a:bodyPr wrap="none" rtlCol="0">
            <a:spAutoFit/>
          </a:bodyPr>
          <a:lstStyle/>
          <a:p>
            <a:r>
              <a:rPr lang="en-US" sz="4000" dirty="0"/>
              <a:t>Conclusions</a:t>
            </a:r>
            <a:endParaRPr lang="en-GB" sz="4000" dirty="0"/>
          </a:p>
        </p:txBody>
      </p:sp>
      <p:cxnSp>
        <p:nvCxnSpPr>
          <p:cNvPr id="4" name="Straight Connector 3">
            <a:extLst>
              <a:ext uri="{FF2B5EF4-FFF2-40B4-BE49-F238E27FC236}">
                <a16:creationId xmlns="" xmlns:a16="http://schemas.microsoft.com/office/drawing/2014/main" id="{9CA217B5-9C9A-40BD-915E-D3C85C2CEC0A}"/>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937832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13C014D4-9931-4EE1-962D-852E4F4EB5E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14876" y="2500306"/>
            <a:ext cx="3395384" cy="3395384"/>
          </a:xfrm>
          <a:prstGeom prst="rect">
            <a:avLst/>
          </a:prstGeom>
        </p:spPr>
      </p:pic>
      <p:pic>
        <p:nvPicPr>
          <p:cNvPr id="17" name="Picture 16">
            <a:extLst>
              <a:ext uri="{FF2B5EF4-FFF2-40B4-BE49-F238E27FC236}">
                <a16:creationId xmlns="" xmlns:a16="http://schemas.microsoft.com/office/drawing/2014/main" id="{47698EC4-35E8-47F2-8A7B-906B77BBCB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72132" y="3214686"/>
            <a:ext cx="3000396" cy="3000396"/>
          </a:xfrm>
          <a:prstGeom prst="rect">
            <a:avLst/>
          </a:prstGeom>
        </p:spPr>
      </p:pic>
      <p:pic>
        <p:nvPicPr>
          <p:cNvPr id="6" name="Picture 5">
            <a:extLst>
              <a:ext uri="{FF2B5EF4-FFF2-40B4-BE49-F238E27FC236}">
                <a16:creationId xmlns="" xmlns:a16="http://schemas.microsoft.com/office/drawing/2014/main" id="{F1B0FCAC-4E51-4394-AD10-75BEB839C51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2844" y="2571744"/>
            <a:ext cx="4143404" cy="3639058"/>
          </a:xfrm>
          <a:prstGeom prst="rect">
            <a:avLst/>
          </a:prstGeom>
        </p:spPr>
      </p:pic>
      <p:sp>
        <p:nvSpPr>
          <p:cNvPr id="2" name="Title 1"/>
          <p:cNvSpPr>
            <a:spLocks noGrp="1"/>
          </p:cNvSpPr>
          <p:nvPr>
            <p:ph type="title"/>
          </p:nvPr>
        </p:nvSpPr>
        <p:spPr>
          <a:xfrm>
            <a:off x="-45745" y="-3071"/>
            <a:ext cx="8261083" cy="824240"/>
          </a:xfrm>
        </p:spPr>
        <p:txBody>
          <a:bodyPr>
            <a:normAutofit/>
          </a:bodyPr>
          <a:lstStyle/>
          <a:p>
            <a:r>
              <a:rPr lang="en-US" sz="3400" dirty="0">
                <a:latin typeface="Palatino Linotype" pitchFamily="18" charset="0"/>
              </a:rPr>
              <a:t>Geomorphic units and Nutrient retention</a:t>
            </a:r>
            <a:endParaRPr lang="en-GB" sz="3400" dirty="0">
              <a:latin typeface="Palatino Linotype" pitchFamily="18" charset="0"/>
            </a:endParaRPr>
          </a:p>
        </p:txBody>
      </p:sp>
      <p:sp>
        <p:nvSpPr>
          <p:cNvPr id="3" name="Content Placeholder 2"/>
          <p:cNvSpPr>
            <a:spLocks noGrp="1"/>
          </p:cNvSpPr>
          <p:nvPr>
            <p:ph idx="1"/>
          </p:nvPr>
        </p:nvSpPr>
        <p:spPr>
          <a:xfrm>
            <a:off x="0" y="1571612"/>
            <a:ext cx="4714876" cy="1626962"/>
          </a:xfrm>
        </p:spPr>
        <p:txBody>
          <a:bodyPr>
            <a:noAutofit/>
          </a:bodyPr>
          <a:lstStyle/>
          <a:p>
            <a:pPr marL="0" algn="just">
              <a:lnSpc>
                <a:spcPct val="120000"/>
              </a:lnSpc>
              <a:spcBef>
                <a:spcPts val="0"/>
              </a:spcBef>
              <a:buFont typeface="Wingdings" panose="05000000000000000000" pitchFamily="2" charset="2"/>
              <a:buChar char="q"/>
            </a:pPr>
            <a:r>
              <a:rPr lang="en-GB" sz="1800" dirty="0">
                <a:latin typeface="Cambria" panose="02040503050406030204" pitchFamily="18" charset="0"/>
                <a:ea typeface="Cambria" panose="02040503050406030204" pitchFamily="18" charset="0"/>
              </a:rPr>
              <a:t>Geomorphic units (GUs) are the building blocks of the rivers</a:t>
            </a:r>
            <a:r>
              <a:rPr lang="en-US" sz="1800" dirty="0">
                <a:latin typeface="Cambria" panose="02040503050406030204" pitchFamily="18" charset="0"/>
                <a:ea typeface="Cambria" panose="02040503050406030204" pitchFamily="18" charset="0"/>
              </a:rPr>
              <a:t>, </a:t>
            </a:r>
            <a:r>
              <a:rPr lang="en-US" sz="1800" dirty="0" smtClean="0">
                <a:latin typeface="Cambria" panose="02040503050406030204" pitchFamily="18" charset="0"/>
                <a:ea typeface="Cambria" panose="02040503050406030204" pitchFamily="18" charset="0"/>
              </a:rPr>
              <a:t>can </a:t>
            </a:r>
            <a:r>
              <a:rPr lang="en-US" sz="1800" dirty="0">
                <a:latin typeface="Cambria" panose="02040503050406030204" pitchFamily="18" charset="0"/>
                <a:ea typeface="Cambria" panose="02040503050406030204" pitchFamily="18" charset="0"/>
              </a:rPr>
              <a:t>contribute to nutrient </a:t>
            </a:r>
            <a:r>
              <a:rPr lang="en-US" sz="1800" dirty="0" smtClean="0">
                <a:latin typeface="Cambria" panose="02040503050406030204" pitchFamily="18" charset="0"/>
                <a:ea typeface="Cambria" panose="02040503050406030204" pitchFamily="18" charset="0"/>
              </a:rPr>
              <a:t>retention.</a:t>
            </a:r>
            <a:endParaRPr lang="en-GB" sz="1800" dirty="0">
              <a:latin typeface="Cambria" panose="02040503050406030204" pitchFamily="18" charset="0"/>
              <a:ea typeface="Cambria" panose="02040503050406030204" pitchFamily="18" charset="0"/>
            </a:endParaRPr>
          </a:p>
        </p:txBody>
      </p:sp>
      <p:sp>
        <p:nvSpPr>
          <p:cNvPr id="9" name="Arrow: Down 8">
            <a:extLst>
              <a:ext uri="{FF2B5EF4-FFF2-40B4-BE49-F238E27FC236}">
                <a16:creationId xmlns="" xmlns:a16="http://schemas.microsoft.com/office/drawing/2014/main" id="{E3ED850D-96C2-40C8-A91C-A381F619B2A1}"/>
              </a:ext>
            </a:extLst>
          </p:cNvPr>
          <p:cNvSpPr/>
          <p:nvPr/>
        </p:nvSpPr>
        <p:spPr>
          <a:xfrm>
            <a:off x="3881539" y="3655395"/>
            <a:ext cx="124691" cy="311330"/>
          </a:xfrm>
          <a:prstGeom prst="downArrow">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Down 9">
            <a:extLst>
              <a:ext uri="{FF2B5EF4-FFF2-40B4-BE49-F238E27FC236}">
                <a16:creationId xmlns="" xmlns:a16="http://schemas.microsoft.com/office/drawing/2014/main" id="{D2CE1A72-C4C1-4FF2-A777-5BFD963F31F1}"/>
              </a:ext>
            </a:extLst>
          </p:cNvPr>
          <p:cNvSpPr/>
          <p:nvPr/>
        </p:nvSpPr>
        <p:spPr>
          <a:xfrm>
            <a:off x="2500298" y="4429132"/>
            <a:ext cx="124691" cy="311330"/>
          </a:xfrm>
          <a:prstGeom prst="downArrow">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 xmlns:a16="http://schemas.microsoft.com/office/drawing/2014/main" id="{D15BB457-2663-4F1C-B5F0-8D17993FE507}"/>
              </a:ext>
            </a:extLst>
          </p:cNvPr>
          <p:cNvSpPr/>
          <p:nvPr/>
        </p:nvSpPr>
        <p:spPr>
          <a:xfrm>
            <a:off x="486583" y="3636815"/>
            <a:ext cx="124691" cy="311330"/>
          </a:xfrm>
          <a:prstGeom prst="downArrow">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 xmlns:a16="http://schemas.microsoft.com/office/drawing/2014/main" id="{76C8DC05-2E45-4D77-A739-0ED14724EBB4}"/>
              </a:ext>
            </a:extLst>
          </p:cNvPr>
          <p:cNvSpPr/>
          <p:nvPr/>
        </p:nvSpPr>
        <p:spPr>
          <a:xfrm>
            <a:off x="3214678" y="5429264"/>
            <a:ext cx="124691" cy="311330"/>
          </a:xfrm>
          <a:prstGeom prst="downArrow">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 xmlns:a16="http://schemas.microsoft.com/office/drawing/2014/main" id="{2AE8FEFE-9CE8-436C-A041-5BDE444FABCA}"/>
              </a:ext>
            </a:extLst>
          </p:cNvPr>
          <p:cNvSpPr txBox="1"/>
          <p:nvPr/>
        </p:nvSpPr>
        <p:spPr>
          <a:xfrm>
            <a:off x="285720" y="3000372"/>
            <a:ext cx="833900" cy="646331"/>
          </a:xfrm>
          <a:prstGeom prst="rect">
            <a:avLst/>
          </a:prstGeom>
          <a:noFill/>
        </p:spPr>
        <p:txBody>
          <a:bodyPr wrap="square" rtlCol="0">
            <a:spAutoFit/>
          </a:bodyPr>
          <a:lstStyle/>
          <a:p>
            <a:r>
              <a:rPr lang="en-US" dirty="0"/>
              <a:t>Bar (dry)</a:t>
            </a:r>
            <a:endParaRPr lang="en-GB" dirty="0"/>
          </a:p>
        </p:txBody>
      </p:sp>
      <p:sp>
        <p:nvSpPr>
          <p:cNvPr id="14" name="TextBox 13">
            <a:extLst>
              <a:ext uri="{FF2B5EF4-FFF2-40B4-BE49-F238E27FC236}">
                <a16:creationId xmlns="" xmlns:a16="http://schemas.microsoft.com/office/drawing/2014/main" id="{AE0CA4E8-2DF4-4EDD-BBD6-C9A06AD2D181}"/>
              </a:ext>
            </a:extLst>
          </p:cNvPr>
          <p:cNvSpPr txBox="1"/>
          <p:nvPr/>
        </p:nvSpPr>
        <p:spPr>
          <a:xfrm>
            <a:off x="2428860" y="4857760"/>
            <a:ext cx="2063130" cy="646331"/>
          </a:xfrm>
          <a:prstGeom prst="rect">
            <a:avLst/>
          </a:prstGeom>
          <a:noFill/>
        </p:spPr>
        <p:txBody>
          <a:bodyPr wrap="square" rtlCol="0">
            <a:spAutoFit/>
          </a:bodyPr>
          <a:lstStyle/>
          <a:p>
            <a:pPr algn="ctr"/>
            <a:r>
              <a:rPr lang="en-US" dirty="0"/>
              <a:t>Bar with vegetation cover (wet)</a:t>
            </a:r>
            <a:endParaRPr lang="en-GB" dirty="0"/>
          </a:p>
        </p:txBody>
      </p:sp>
      <p:sp>
        <p:nvSpPr>
          <p:cNvPr id="15" name="TextBox 14">
            <a:extLst>
              <a:ext uri="{FF2B5EF4-FFF2-40B4-BE49-F238E27FC236}">
                <a16:creationId xmlns="" xmlns:a16="http://schemas.microsoft.com/office/drawing/2014/main" id="{784BC81B-1FF0-4CCA-8D10-0BCFE94B5146}"/>
              </a:ext>
            </a:extLst>
          </p:cNvPr>
          <p:cNvSpPr txBox="1"/>
          <p:nvPr/>
        </p:nvSpPr>
        <p:spPr>
          <a:xfrm>
            <a:off x="1857356" y="3857628"/>
            <a:ext cx="1489364" cy="646331"/>
          </a:xfrm>
          <a:prstGeom prst="rect">
            <a:avLst/>
          </a:prstGeom>
          <a:noFill/>
        </p:spPr>
        <p:txBody>
          <a:bodyPr wrap="square" rtlCol="0">
            <a:spAutoFit/>
          </a:bodyPr>
          <a:lstStyle/>
          <a:p>
            <a:r>
              <a:rPr lang="en-US" dirty="0"/>
              <a:t>Water depressions</a:t>
            </a:r>
            <a:endParaRPr lang="en-GB" dirty="0"/>
          </a:p>
        </p:txBody>
      </p:sp>
      <p:sp>
        <p:nvSpPr>
          <p:cNvPr id="16" name="TextBox 15">
            <a:extLst>
              <a:ext uri="{FF2B5EF4-FFF2-40B4-BE49-F238E27FC236}">
                <a16:creationId xmlns="" xmlns:a16="http://schemas.microsoft.com/office/drawing/2014/main" id="{FF03E251-F81D-4359-98CA-F815245F31B0}"/>
              </a:ext>
            </a:extLst>
          </p:cNvPr>
          <p:cNvSpPr txBox="1"/>
          <p:nvPr/>
        </p:nvSpPr>
        <p:spPr>
          <a:xfrm>
            <a:off x="3143240" y="2928934"/>
            <a:ext cx="1129148" cy="646331"/>
          </a:xfrm>
          <a:prstGeom prst="rect">
            <a:avLst/>
          </a:prstGeom>
          <a:noFill/>
        </p:spPr>
        <p:txBody>
          <a:bodyPr wrap="square" rtlCol="0">
            <a:spAutoFit/>
          </a:bodyPr>
          <a:lstStyle/>
          <a:p>
            <a:r>
              <a:rPr lang="en-US" dirty="0"/>
              <a:t>Main channel</a:t>
            </a:r>
            <a:endParaRPr lang="en-GB" dirty="0"/>
          </a:p>
        </p:txBody>
      </p:sp>
      <p:cxnSp>
        <p:nvCxnSpPr>
          <p:cNvPr id="24" name="Straight Connector 23">
            <a:extLst>
              <a:ext uri="{FF2B5EF4-FFF2-40B4-BE49-F238E27FC236}">
                <a16:creationId xmlns="" xmlns:a16="http://schemas.microsoft.com/office/drawing/2014/main" id="{D5AAE9C8-A81F-407F-B002-66C6C5CE728A}"/>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9" name="TextBox 18">
            <a:extLst>
              <a:ext uri="{FF2B5EF4-FFF2-40B4-BE49-F238E27FC236}">
                <a16:creationId xmlns="" xmlns:a16="http://schemas.microsoft.com/office/drawing/2014/main" id="{9C3A03F1-D6D4-4ECE-B93A-68FFCA3A17D5}"/>
              </a:ext>
            </a:extLst>
          </p:cNvPr>
          <p:cNvSpPr txBox="1"/>
          <p:nvPr/>
        </p:nvSpPr>
        <p:spPr>
          <a:xfrm>
            <a:off x="4714876" y="1500174"/>
            <a:ext cx="3500462" cy="923330"/>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latin typeface="Cambria" panose="02040503050406030204" pitchFamily="18" charset="0"/>
                <a:ea typeface="Cambria" panose="02040503050406030204" pitchFamily="18" charset="0"/>
              </a:rPr>
              <a:t> Natural and human-induced activities change the structure of GUs in the river channel.</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73900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p:bldP spid="14" grpId="0"/>
      <p:bldP spid="15" grpId="0"/>
      <p:bldP spid="16"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D297B38-744D-4F40-A576-96C31B81A391}"/>
              </a:ext>
            </a:extLst>
          </p:cNvPr>
          <p:cNvSpPr txBox="1"/>
          <p:nvPr/>
        </p:nvSpPr>
        <p:spPr>
          <a:xfrm>
            <a:off x="1" y="0"/>
            <a:ext cx="2772747" cy="707886"/>
          </a:xfrm>
          <a:prstGeom prst="rect">
            <a:avLst/>
          </a:prstGeom>
          <a:noFill/>
        </p:spPr>
        <p:txBody>
          <a:bodyPr wrap="none" rtlCol="0">
            <a:spAutoFit/>
          </a:bodyPr>
          <a:lstStyle/>
          <a:p>
            <a:r>
              <a:rPr lang="en-US" sz="4000" dirty="0" smtClean="0"/>
              <a:t>Bibliography</a:t>
            </a:r>
            <a:endParaRPr lang="en-GB" sz="4000" dirty="0"/>
          </a:p>
        </p:txBody>
      </p:sp>
      <p:cxnSp>
        <p:nvCxnSpPr>
          <p:cNvPr id="4" name="Straight Connector 3">
            <a:extLst>
              <a:ext uri="{FF2B5EF4-FFF2-40B4-BE49-F238E27FC236}">
                <a16:creationId xmlns="" xmlns:a16="http://schemas.microsoft.com/office/drawing/2014/main" id="{9CA217B5-9C9A-40BD-915E-D3C85C2CEC0A}"/>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pic>
        <p:nvPicPr>
          <p:cNvPr id="6" name="Picture 5" descr="Capture.PNG"/>
          <p:cNvPicPr>
            <a:picLocks noChangeAspect="1"/>
          </p:cNvPicPr>
          <p:nvPr/>
        </p:nvPicPr>
        <p:blipFill>
          <a:blip r:embed="rId2"/>
          <a:stretch>
            <a:fillRect/>
          </a:stretch>
        </p:blipFill>
        <p:spPr>
          <a:xfrm>
            <a:off x="83128" y="673448"/>
            <a:ext cx="3283527" cy="6184552"/>
          </a:xfrm>
          <a:prstGeom prst="rect">
            <a:avLst/>
          </a:prstGeom>
        </p:spPr>
      </p:pic>
      <p:sp>
        <p:nvSpPr>
          <p:cNvPr id="1025" name="Rectangle 1"/>
          <p:cNvSpPr>
            <a:spLocks noChangeArrowheads="1"/>
          </p:cNvSpPr>
          <p:nvPr/>
        </p:nvSpPr>
        <p:spPr bwMode="auto">
          <a:xfrm>
            <a:off x="3500430" y="2428868"/>
            <a:ext cx="5403273" cy="424731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Blip>
                <a:blip r:embed="rId3"/>
              </a:buBlip>
              <a:tabLst/>
            </a:pP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a:t>
            </a:r>
            <a:r>
              <a:rPr kumimoji="0" lang="en-GB" sz="1500" b="1"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Gani</a:t>
            </a:r>
            <a:r>
              <a:rPr kumimoji="0" lang="en-GB" sz="1500" b="1"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M. A.</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van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der</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Kwast</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J., McClain M. E.,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Gettel</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G., Irvine K. (2022). Classification of Geomorphic Units and Their Relevance for Nutrient Retention or Export of a Large Lowland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Padma</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River, Bangladesh: A NDVI Based Approach.</a:t>
            </a:r>
            <a:r>
              <a:rPr kumimoji="0" lang="en-GB" sz="1500" b="0" i="0" u="none" strike="noStrike" cap="none" normalizeH="0" baseline="0" dirty="0" smtClean="0">
                <a:ln>
                  <a:noFill/>
                </a:ln>
                <a:solidFill>
                  <a:srgbClr val="222222"/>
                </a:solidFill>
                <a:effectLst/>
                <a:latin typeface="Calibri"/>
                <a:ea typeface="Times New Roman" pitchFamily="18" charset="0"/>
                <a:cs typeface="Arial" pitchFamily="34" charset="0"/>
              </a:rPr>
              <a:t> </a:t>
            </a:r>
            <a:r>
              <a:rPr kumimoji="0" lang="en-GB" sz="1500" b="0" i="1"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Remote Sens.</a:t>
            </a:r>
            <a:r>
              <a:rPr kumimoji="0" lang="en-GB" sz="1500" b="0" i="0" u="none" strike="noStrike" cap="none" normalizeH="0" baseline="0" dirty="0" smtClean="0">
                <a:ln>
                  <a:noFill/>
                </a:ln>
                <a:solidFill>
                  <a:srgbClr val="222222"/>
                </a:solidFill>
                <a:effectLst/>
                <a:latin typeface="Calibri"/>
                <a:ea typeface="Times New Roman" pitchFamily="18" charset="0"/>
                <a:cs typeface="Arial" pitchFamily="34" charset="0"/>
              </a:rPr>
              <a:t> </a:t>
            </a:r>
            <a:r>
              <a:rPr kumimoji="0" lang="en-GB" sz="1500" b="0" i="1"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14</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1481. </a:t>
            </a:r>
            <a:r>
              <a:rPr kumimoji="0" lang="en-GB" sz="15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hlinkClick r:id="rId4"/>
              </a:rPr>
              <a:t>https://doi.org/10.3390/rs14061481</a:t>
            </a:r>
            <a:endParaRPr lang="en-GB" sz="1500"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Blip>
                <a:blip r:embed="rId3"/>
              </a:buBlip>
              <a:tabLst/>
            </a:pPr>
            <a:endPar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Blip>
                <a:blip r:embed="rId3"/>
              </a:buBlip>
              <a:tabLst/>
            </a:pPr>
            <a:r>
              <a:rPr kumimoji="0" lang="en-GB" sz="1500" b="1"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a:t>
            </a:r>
            <a:r>
              <a:rPr kumimoji="0" lang="en-GB" sz="1500" b="1"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Gani</a:t>
            </a:r>
            <a:r>
              <a:rPr kumimoji="0" lang="en-GB" sz="1500" b="1"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M. A</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Gettel</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M. G., van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der</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Kwast</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J., Irvine K., McClain M. E. (2024a),</a:t>
            </a:r>
            <a:r>
              <a:rPr kumimoji="0" lang="en-GB" sz="15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r>
              <a:rPr kumimoji="0" lang="en-GB" sz="1500" b="0" i="0" u="none" strike="noStrike" cap="none" normalizeH="0" baseline="0" dirty="0" smtClean="0">
                <a:ln>
                  <a:noFill/>
                </a:ln>
                <a:solidFill>
                  <a:srgbClr val="333333"/>
                </a:solidFill>
                <a:effectLst/>
                <a:latin typeface="Calibri"/>
                <a:ea typeface="Times New Roman" pitchFamily="18" charset="0"/>
                <a:cs typeface="Arial" pitchFamily="34" charset="0"/>
              </a:rPr>
              <a:t> </a:t>
            </a:r>
            <a:r>
              <a:rPr kumimoji="0" lang="en-GB" sz="15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Nitrogen retention of a large tropical floodplain river.</a:t>
            </a:r>
            <a:r>
              <a:rPr kumimoji="0" lang="en-GB" sz="1500" b="0" i="0" u="none" strike="noStrike" cap="none" normalizeH="0" baseline="0" dirty="0" smtClean="0">
                <a:ln>
                  <a:noFill/>
                </a:ln>
                <a:solidFill>
                  <a:srgbClr val="333333"/>
                </a:solidFill>
                <a:effectLst/>
                <a:latin typeface="Calibri"/>
                <a:ea typeface="Times New Roman" pitchFamily="18" charset="0"/>
                <a:cs typeface="Arial" pitchFamily="34" charset="0"/>
              </a:rPr>
              <a:t> </a:t>
            </a:r>
            <a:r>
              <a:rPr kumimoji="0" lang="en-GB" sz="1500" b="0" i="1"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Authorea</a:t>
            </a:r>
            <a:r>
              <a:rPr kumimoji="0" lang="en-GB" sz="15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DOI:</a:t>
            </a:r>
            <a:r>
              <a:rPr kumimoji="0" lang="en-GB" sz="1500" b="0" i="0" u="none" strike="noStrike" cap="none" normalizeH="0" baseline="0" dirty="0" smtClean="0">
                <a:ln>
                  <a:noFill/>
                </a:ln>
                <a:solidFill>
                  <a:srgbClr val="333333"/>
                </a:solidFill>
                <a:effectLst/>
                <a:latin typeface="Calibri"/>
                <a:ea typeface="Times New Roman" pitchFamily="18" charset="0"/>
                <a:cs typeface="Arial" pitchFamily="34" charset="0"/>
              </a:rPr>
              <a:t> </a:t>
            </a:r>
            <a:r>
              <a:rPr kumimoji="0" lang="en-GB" sz="1500" b="0" i="0" u="none" strike="noStrike" cap="none" normalizeH="0" baseline="0" dirty="0" smtClean="0">
                <a:ln>
                  <a:noFill/>
                </a:ln>
                <a:solidFill>
                  <a:srgbClr val="202020"/>
                </a:solidFill>
                <a:effectLst/>
                <a:latin typeface="Arial" pitchFamily="34" charset="0"/>
                <a:ea typeface="Times New Roman" pitchFamily="18" charset="0"/>
                <a:cs typeface="Arial" pitchFamily="34" charset="0"/>
                <a:hlinkClick r:id="rId5"/>
              </a:rPr>
              <a:t>10.22541/au.172983065.51969423/v1</a:t>
            </a:r>
            <a:endParaRPr lang="en-GB" sz="1500"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Blip>
                <a:blip r:embed="rId3"/>
              </a:buBlip>
              <a:tabLst/>
            </a:pPr>
            <a:endPar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Blip>
                <a:blip r:embed="rId3"/>
              </a:buBlip>
              <a:tabLst/>
            </a:pPr>
            <a:r>
              <a:rPr kumimoji="0" lang="en-GB" sz="1500" b="1"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a:t>
            </a:r>
            <a:r>
              <a:rPr kumimoji="0" lang="en-GB" sz="1500" b="1"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Gani</a:t>
            </a:r>
            <a:r>
              <a:rPr kumimoji="0" lang="en-GB" sz="1500" b="1"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M. A</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van Dam A. E., van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der</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Kwast</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J. McClain M. E., Irvine K. A., </a:t>
            </a:r>
            <a:r>
              <a:rPr kumimoji="0" lang="en-GB" sz="15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Gettel</a:t>
            </a:r>
            <a:r>
              <a:rPr kumimoji="0" lang="en-GB" sz="15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M. G. (2024b). </a:t>
            </a:r>
            <a:r>
              <a:rPr kumimoji="0" lang="en-GB" sz="15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Estimation of potential </a:t>
            </a:r>
            <a:r>
              <a:rPr kumimoji="0" lang="en-GB" sz="15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denitrification</a:t>
            </a:r>
            <a:r>
              <a:rPr kumimoji="0" lang="en-GB" sz="15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its spatiotemporal dynamics in seasonally inundated geomorphic units of a large tropical river using satellite data. Science of the Total Environment (preprint).d</a:t>
            </a:r>
            <a:r>
              <a:rPr kumimoji="0" lang="en-GB" sz="1500" b="0"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oi:</a:t>
            </a:r>
            <a:r>
              <a:rPr kumimoji="0" lang="en-GB" sz="1500" b="0" i="0" u="none" strike="noStrike" cap="none" normalizeH="0" baseline="0" dirty="0" smtClean="0" bmk="_Hlk175937674">
                <a:ln>
                  <a:noFill/>
                </a:ln>
                <a:solidFill>
                  <a:schemeClr val="tx1"/>
                </a:solidFill>
                <a:effectLst/>
                <a:latin typeface="Arial" pitchFamily="34" charset="0"/>
                <a:ea typeface="Times New Roman" pitchFamily="18" charset="0"/>
                <a:cs typeface="Arial" pitchFamily="34" charset="0"/>
                <a:hlinkClick r:id="rId6"/>
              </a:rPr>
              <a:t>10.2139/ssrn.4935746</a:t>
            </a:r>
            <a:endParaRPr kumimoji="0" lang="en-GB" sz="1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937832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5">
                                            <p:bg/>
                                          </p:spTgt>
                                        </p:tgtEl>
                                        <p:attrNameLst>
                                          <p:attrName>style.visibility</p:attrName>
                                        </p:attrNameLst>
                                      </p:cBhvr>
                                      <p:to>
                                        <p:strVal val="visible"/>
                                      </p:to>
                                    </p:set>
                                    <p:animEffect transition="in" filter="wipe(down)">
                                      <p:cBhvr>
                                        <p:cTn id="7" dur="500"/>
                                        <p:tgtEl>
                                          <p:spTgt spid="102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5">
                                            <p:txEl>
                                              <p:pRg st="0" end="0"/>
                                            </p:txEl>
                                          </p:spTgt>
                                        </p:tgtEl>
                                        <p:attrNameLst>
                                          <p:attrName>style.visibility</p:attrName>
                                        </p:attrNameLst>
                                      </p:cBhvr>
                                      <p:to>
                                        <p:strVal val="visible"/>
                                      </p:to>
                                    </p:set>
                                    <p:animEffect transition="in" filter="wipe(down)">
                                      <p:cBhvr>
                                        <p:cTn id="12" dur="500"/>
                                        <p:tgtEl>
                                          <p:spTgt spid="10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5">
                                            <p:txEl>
                                              <p:pRg st="2" end="2"/>
                                            </p:txEl>
                                          </p:spTgt>
                                        </p:tgtEl>
                                        <p:attrNameLst>
                                          <p:attrName>style.visibility</p:attrName>
                                        </p:attrNameLst>
                                      </p:cBhvr>
                                      <p:to>
                                        <p:strVal val="visible"/>
                                      </p:to>
                                    </p:set>
                                    <p:animEffect transition="in" filter="wipe(down)">
                                      <p:cBhvr>
                                        <p:cTn id="17" dur="500"/>
                                        <p:tgtEl>
                                          <p:spTgt spid="10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25">
                                            <p:txEl>
                                              <p:pRg st="4" end="4"/>
                                            </p:txEl>
                                          </p:spTgt>
                                        </p:tgtEl>
                                        <p:attrNameLst>
                                          <p:attrName>style.visibility</p:attrName>
                                        </p:attrNameLst>
                                      </p:cBhvr>
                                      <p:to>
                                        <p:strVal val="visible"/>
                                      </p:to>
                                    </p:set>
                                    <p:animEffect transition="in" filter="wipe(down)">
                                      <p:cBhvr>
                                        <p:cTn id="22" dur="500"/>
                                        <p:tgtEl>
                                          <p:spTgt spid="10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D455C20-B1D2-496A-9FB6-DC30B0A4513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175498"/>
            <a:ext cx="4102848" cy="4682503"/>
          </a:xfrm>
          <a:prstGeom prst="rect">
            <a:avLst/>
          </a:prstGeom>
        </p:spPr>
      </p:pic>
      <p:pic>
        <p:nvPicPr>
          <p:cNvPr id="3" name="Picture 2">
            <a:extLst>
              <a:ext uri="{FF2B5EF4-FFF2-40B4-BE49-F238E27FC236}">
                <a16:creationId xmlns="" xmlns:a16="http://schemas.microsoft.com/office/drawing/2014/main" id="{4969F689-C899-4A31-BA9C-756BBDD2D6C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06757" y="1930400"/>
            <a:ext cx="4937243" cy="4927600"/>
          </a:xfrm>
          <a:prstGeom prst="rect">
            <a:avLst/>
          </a:prstGeom>
        </p:spPr>
      </p:pic>
      <p:pic>
        <p:nvPicPr>
          <p:cNvPr id="6" name="Picture 5">
            <a:extLst>
              <a:ext uri="{FF2B5EF4-FFF2-40B4-BE49-F238E27FC236}">
                <a16:creationId xmlns="" xmlns:a16="http://schemas.microsoft.com/office/drawing/2014/main" id="{BA820602-A074-4BD2-9C01-5D9BA0E10D60}"/>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3404"/>
          <a:stretch/>
        </p:blipFill>
        <p:spPr>
          <a:xfrm>
            <a:off x="2881745" y="2068946"/>
            <a:ext cx="4242915" cy="4789054"/>
          </a:xfrm>
          <a:prstGeom prst="rect">
            <a:avLst/>
          </a:prstGeom>
        </p:spPr>
      </p:pic>
      <p:sp>
        <p:nvSpPr>
          <p:cNvPr id="4" name="TextBox 3"/>
          <p:cNvSpPr txBox="1"/>
          <p:nvPr/>
        </p:nvSpPr>
        <p:spPr>
          <a:xfrm>
            <a:off x="3056567" y="815263"/>
            <a:ext cx="3030866" cy="1754326"/>
          </a:xfrm>
          <a:prstGeom prst="rect">
            <a:avLst/>
          </a:prstGeom>
          <a:noFill/>
        </p:spPr>
        <p:txBody>
          <a:bodyPr wrap="square" rtlCol="0">
            <a:spAutoFit/>
          </a:bodyPr>
          <a:lstStyle/>
          <a:p>
            <a:r>
              <a:rPr lang="en-US" sz="5400" b="1" dirty="0">
                <a:solidFill>
                  <a:srgbClr val="00B050"/>
                </a:solidFill>
              </a:rPr>
              <a:t>THANK YOU</a:t>
            </a:r>
            <a:endParaRPr lang="en-GB" sz="5400" b="1" dirty="0">
              <a:solidFill>
                <a:srgbClr val="00B050"/>
              </a:solidFill>
            </a:endParaRPr>
          </a:p>
        </p:txBody>
      </p:sp>
    </p:spTree>
    <p:extLst>
      <p:ext uri="{BB962C8B-B14F-4D97-AF65-F5344CB8AC3E}">
        <p14:creationId xmlns:p14="http://schemas.microsoft.com/office/powerpoint/2010/main" xmlns="" val="1259371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B6189C1B-273D-4837-97A5-58AA172825A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8633" t="574" r="16484" b="3512"/>
          <a:stretch/>
        </p:blipFill>
        <p:spPr>
          <a:xfrm>
            <a:off x="142844" y="1576375"/>
            <a:ext cx="4929222" cy="5102366"/>
          </a:xfrm>
          <a:prstGeom prst="rect">
            <a:avLst/>
          </a:prstGeom>
        </p:spPr>
      </p:pic>
      <p:sp>
        <p:nvSpPr>
          <p:cNvPr id="2" name="Title 1"/>
          <p:cNvSpPr>
            <a:spLocks noGrp="1"/>
          </p:cNvSpPr>
          <p:nvPr>
            <p:ph type="title"/>
          </p:nvPr>
        </p:nvSpPr>
        <p:spPr>
          <a:xfrm>
            <a:off x="1" y="0"/>
            <a:ext cx="7786709" cy="572655"/>
          </a:xfrm>
        </p:spPr>
        <p:txBody>
          <a:bodyPr>
            <a:normAutofit fontScale="90000"/>
          </a:bodyPr>
          <a:lstStyle/>
          <a:p>
            <a:r>
              <a:rPr lang="en-US" sz="3400" dirty="0" smtClean="0">
                <a:latin typeface="Palatino Linotype" pitchFamily="18" charset="0"/>
              </a:rPr>
              <a:t>Nitrogen retention and retention processes</a:t>
            </a:r>
            <a:endParaRPr lang="en-GB" sz="3400" dirty="0">
              <a:latin typeface="Palatino Linotype" pitchFamily="18" charset="0"/>
            </a:endParaRPr>
          </a:p>
        </p:txBody>
      </p:sp>
      <p:cxnSp>
        <p:nvCxnSpPr>
          <p:cNvPr id="17" name="Straight Connector 16">
            <a:extLst>
              <a:ext uri="{FF2B5EF4-FFF2-40B4-BE49-F238E27FC236}">
                <a16:creationId xmlns="" xmlns:a16="http://schemas.microsoft.com/office/drawing/2014/main" id="{1A5A73AF-A8B5-46BE-B470-20588E747604}"/>
              </a:ext>
            </a:extLst>
          </p:cNvPr>
          <p:cNvCxnSpPr/>
          <p:nvPr/>
        </p:nvCxnSpPr>
        <p:spPr>
          <a:xfrm>
            <a:off x="19455" y="545143"/>
            <a:ext cx="405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6" name="Content Placeholder 2">
            <a:extLst>
              <a:ext uri="{FF2B5EF4-FFF2-40B4-BE49-F238E27FC236}">
                <a16:creationId xmlns="" xmlns:a16="http://schemas.microsoft.com/office/drawing/2014/main" id="{CC7BA80C-CA00-469C-8B17-FE8A34DE3235}"/>
              </a:ext>
            </a:extLst>
          </p:cNvPr>
          <p:cNvSpPr txBox="1">
            <a:spLocks/>
          </p:cNvSpPr>
          <p:nvPr/>
        </p:nvSpPr>
        <p:spPr>
          <a:xfrm>
            <a:off x="5149473" y="1714487"/>
            <a:ext cx="3946566" cy="2608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00000"/>
              </a:lnSpc>
              <a:spcBef>
                <a:spcPts val="0"/>
              </a:spcBef>
              <a:buFont typeface="Wingdings" panose="05000000000000000000" pitchFamily="2" charset="2"/>
              <a:buChar char="q"/>
            </a:pPr>
            <a:r>
              <a:rPr lang="en-US" sz="2000" dirty="0">
                <a:latin typeface="Cambria" panose="02040503050406030204" pitchFamily="18" charset="0"/>
                <a:ea typeface="Cambria" panose="02040503050406030204" pitchFamily="18" charset="0"/>
              </a:rPr>
              <a:t>Nitrogen retention by rivers is of global interest due to increased coastal pollution leading to </a:t>
            </a:r>
          </a:p>
          <a:p>
            <a:pPr marL="514350" indent="-514350" algn="just">
              <a:lnSpc>
                <a:spcPct val="100000"/>
              </a:lnSpc>
              <a:spcBef>
                <a:spcPts val="0"/>
              </a:spcBef>
              <a:buAutoNum type="romanLcParenBoth"/>
            </a:pPr>
            <a:r>
              <a:rPr lang="en-US" sz="2000" dirty="0">
                <a:solidFill>
                  <a:srgbClr val="0070C0"/>
                </a:solidFill>
                <a:latin typeface="Cambria" panose="02040503050406030204" pitchFamily="18" charset="0"/>
                <a:ea typeface="Cambria" panose="02040503050406030204" pitchFamily="18" charset="0"/>
              </a:rPr>
              <a:t>eutrophication, </a:t>
            </a:r>
          </a:p>
          <a:p>
            <a:pPr marL="514350" indent="-514350" algn="just">
              <a:lnSpc>
                <a:spcPct val="100000"/>
              </a:lnSpc>
              <a:spcBef>
                <a:spcPts val="0"/>
              </a:spcBef>
              <a:buAutoNum type="romanLcParenBoth"/>
            </a:pPr>
            <a:r>
              <a:rPr lang="en-US" sz="2000" dirty="0">
                <a:solidFill>
                  <a:srgbClr val="0070C0"/>
                </a:solidFill>
                <a:latin typeface="Cambria" panose="02040503050406030204" pitchFamily="18" charset="0"/>
                <a:ea typeface="Cambria" panose="02040503050406030204" pitchFamily="18" charset="0"/>
              </a:rPr>
              <a:t>harmful algal blooms </a:t>
            </a:r>
          </a:p>
          <a:p>
            <a:pPr marL="514350" indent="-514350" algn="just">
              <a:lnSpc>
                <a:spcPct val="100000"/>
              </a:lnSpc>
              <a:spcBef>
                <a:spcPts val="0"/>
              </a:spcBef>
              <a:buAutoNum type="romanLcParenBoth"/>
            </a:pPr>
            <a:r>
              <a:rPr lang="en-US" sz="2000" dirty="0">
                <a:solidFill>
                  <a:srgbClr val="0070C0"/>
                </a:solidFill>
                <a:latin typeface="Cambria" panose="02040503050406030204" pitchFamily="18" charset="0"/>
                <a:ea typeface="Cambria" panose="02040503050406030204" pitchFamily="18" charset="0"/>
              </a:rPr>
              <a:t>hypoxia </a:t>
            </a:r>
            <a:endParaRPr lang="en-GB" sz="2000" dirty="0">
              <a:solidFill>
                <a:srgbClr val="0070C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225A6D60-F960-4DEE-ADB4-73F4CDFD702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74053" y="3652981"/>
            <a:ext cx="2982550" cy="2982550"/>
          </a:xfrm>
          <a:prstGeom prst="rect">
            <a:avLst/>
          </a:prstGeom>
        </p:spPr>
      </p:pic>
      <p:sp>
        <p:nvSpPr>
          <p:cNvPr id="8" name="Oval 7">
            <a:extLst>
              <a:ext uri="{FF2B5EF4-FFF2-40B4-BE49-F238E27FC236}">
                <a16:creationId xmlns="" xmlns:a16="http://schemas.microsoft.com/office/drawing/2014/main" id="{AE8F155D-AC47-47DF-96AE-A4CB5CD22C53}"/>
              </a:ext>
            </a:extLst>
          </p:cNvPr>
          <p:cNvSpPr/>
          <p:nvPr/>
        </p:nvSpPr>
        <p:spPr>
          <a:xfrm>
            <a:off x="6310745" y="4322618"/>
            <a:ext cx="2083436" cy="190269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 xmlns:a16="http://schemas.microsoft.com/office/drawing/2014/main" id="{A8E17FE0-4541-4489-9980-5C25C07E5A39}"/>
              </a:ext>
            </a:extLst>
          </p:cNvPr>
          <p:cNvCxnSpPr>
            <a:cxnSpLocks/>
          </p:cNvCxnSpPr>
          <p:nvPr/>
        </p:nvCxnSpPr>
        <p:spPr>
          <a:xfrm>
            <a:off x="7058892" y="2881745"/>
            <a:ext cx="0" cy="144087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0F66527E-E1F9-4219-AF80-38732DF048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7158" y="4251655"/>
            <a:ext cx="2974860" cy="2560521"/>
          </a:xfrm>
          <a:prstGeom prst="rect">
            <a:avLst/>
          </a:prstGeom>
        </p:spPr>
      </p:pic>
      <p:pic>
        <p:nvPicPr>
          <p:cNvPr id="12" name="Picture 11">
            <a:extLst>
              <a:ext uri="{FF2B5EF4-FFF2-40B4-BE49-F238E27FC236}">
                <a16:creationId xmlns="" xmlns:a16="http://schemas.microsoft.com/office/drawing/2014/main" id="{AF0A9B9D-45F5-44BD-BC9E-C222A09EC9F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6200000">
            <a:off x="1640553" y="4883785"/>
            <a:ext cx="2070723" cy="274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 xmlns:a16="http://schemas.microsoft.com/office/drawing/2014/main" id="{8A46B08B-D138-480E-BCF2-3DA6F560CE20}"/>
              </a:ext>
            </a:extLst>
          </p:cNvPr>
          <p:cNvSpPr txBox="1"/>
          <p:nvPr/>
        </p:nvSpPr>
        <p:spPr>
          <a:xfrm>
            <a:off x="1053290" y="4651626"/>
            <a:ext cx="1240865" cy="646331"/>
          </a:xfrm>
          <a:prstGeom prst="rect">
            <a:avLst/>
          </a:prstGeom>
          <a:noFill/>
        </p:spPr>
        <p:txBody>
          <a:bodyPr wrap="square" rtlCol="0">
            <a:spAutoFit/>
          </a:bodyPr>
          <a:lstStyle/>
          <a:p>
            <a:r>
              <a:rPr lang="en-US" b="1" dirty="0">
                <a:solidFill>
                  <a:srgbClr val="00B050"/>
                </a:solidFill>
              </a:rPr>
              <a:t>Denitrification</a:t>
            </a:r>
            <a:endParaRPr lang="en-GB" b="1" dirty="0">
              <a:solidFill>
                <a:srgbClr val="00B050"/>
              </a:solidFill>
            </a:endParaRPr>
          </a:p>
        </p:txBody>
      </p:sp>
      <p:sp>
        <p:nvSpPr>
          <p:cNvPr id="15" name="Arrow: Right 14">
            <a:extLst>
              <a:ext uri="{FF2B5EF4-FFF2-40B4-BE49-F238E27FC236}">
                <a16:creationId xmlns="" xmlns:a16="http://schemas.microsoft.com/office/drawing/2014/main" id="{009C97CD-2D83-498A-BF82-C0EE452F9C0C}"/>
              </a:ext>
            </a:extLst>
          </p:cNvPr>
          <p:cNvSpPr/>
          <p:nvPr/>
        </p:nvSpPr>
        <p:spPr>
          <a:xfrm>
            <a:off x="2159836" y="4817818"/>
            <a:ext cx="428842" cy="68218"/>
          </a:xfrm>
          <a:prstGeom prst="rightArrow">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 xmlns:a16="http://schemas.microsoft.com/office/drawing/2014/main" id="{39C5C6E7-91C7-40C1-88B4-97DD6D6E1AE6}"/>
              </a:ext>
            </a:extLst>
          </p:cNvPr>
          <p:cNvSpPr txBox="1"/>
          <p:nvPr/>
        </p:nvSpPr>
        <p:spPr>
          <a:xfrm>
            <a:off x="387397" y="6635532"/>
            <a:ext cx="2653676" cy="307777"/>
          </a:xfrm>
          <a:prstGeom prst="rect">
            <a:avLst/>
          </a:prstGeom>
          <a:noFill/>
        </p:spPr>
        <p:txBody>
          <a:bodyPr wrap="square" rtlCol="0">
            <a:spAutoFit/>
          </a:bodyPr>
          <a:lstStyle/>
          <a:p>
            <a:r>
              <a:rPr lang="en-US" sz="1400" dirty="0"/>
              <a:t>Modified after Lasagna et al. 2016</a:t>
            </a:r>
            <a:endParaRPr lang="en-GB" sz="1400" dirty="0"/>
          </a:p>
        </p:txBody>
      </p:sp>
    </p:spTree>
    <p:extLst>
      <p:ext uri="{BB962C8B-B14F-4D97-AF65-F5344CB8AC3E}">
        <p14:creationId xmlns:p14="http://schemas.microsoft.com/office/powerpoint/2010/main" xmlns="" val="712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4" grpId="0"/>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266"/>
            <a:ext cx="4714875" cy="622427"/>
          </a:xfrm>
        </p:spPr>
        <p:txBody>
          <a:bodyPr>
            <a:normAutofit/>
          </a:bodyPr>
          <a:lstStyle/>
          <a:p>
            <a:r>
              <a:rPr lang="en-US" sz="3100" dirty="0" smtClean="0">
                <a:latin typeface="Palatino Linotype" pitchFamily="18" charset="0"/>
              </a:rPr>
              <a:t>Case Study: </a:t>
            </a:r>
            <a:r>
              <a:rPr lang="en-US" sz="3100" dirty="0" err="1" smtClean="0">
                <a:latin typeface="Palatino Linotype" pitchFamily="18" charset="0"/>
              </a:rPr>
              <a:t>Padma</a:t>
            </a:r>
            <a:r>
              <a:rPr lang="en-US" sz="3100" dirty="0" smtClean="0">
                <a:latin typeface="Palatino Linotype" pitchFamily="18" charset="0"/>
              </a:rPr>
              <a:t> River</a:t>
            </a:r>
            <a:endParaRPr lang="en-GB" sz="3100" dirty="0">
              <a:latin typeface="Palatino Linotype" pitchFamily="18" charset="0"/>
            </a:endParaRPr>
          </a:p>
        </p:txBody>
      </p:sp>
      <p:pic>
        <p:nvPicPr>
          <p:cNvPr id="4" name="Picture 3"/>
          <p:cNvPicPr/>
          <p:nvPr/>
        </p:nvPicPr>
        <p:blipFill>
          <a:blip r:embed="rId2" cstate="print">
            <a:extLst>
              <a:ext uri="{28A0092B-C50C-407E-A947-70E740481C1C}">
                <a14:useLocalDpi xmlns:a14="http://schemas.microsoft.com/office/drawing/2010/main" xmlns="" val="0"/>
              </a:ext>
            </a:extLst>
          </a:blip>
          <a:srcRect l="5119" t="5386" r="6660" b="1685"/>
          <a:stretch>
            <a:fillRect/>
          </a:stretch>
        </p:blipFill>
        <p:spPr bwMode="auto">
          <a:xfrm>
            <a:off x="0" y="2928934"/>
            <a:ext cx="3286115" cy="3357586"/>
          </a:xfrm>
          <a:prstGeom prst="rect">
            <a:avLst/>
          </a:prstGeom>
          <a:noFill/>
          <a:ln w="12700">
            <a:solidFill>
              <a:srgbClr val="00B050"/>
            </a:solidFill>
          </a:ln>
        </p:spPr>
      </p:pic>
      <p:sp>
        <p:nvSpPr>
          <p:cNvPr id="5" name="TextBox 4"/>
          <p:cNvSpPr txBox="1"/>
          <p:nvPr/>
        </p:nvSpPr>
        <p:spPr>
          <a:xfrm>
            <a:off x="0" y="1571612"/>
            <a:ext cx="9144000" cy="400110"/>
          </a:xfrm>
          <a:prstGeom prst="rect">
            <a:avLst/>
          </a:prstGeom>
          <a:noFill/>
        </p:spPr>
        <p:txBody>
          <a:bodyPr wrap="square" rtlCol="0">
            <a:spAutoFit/>
          </a:bodyPr>
          <a:lstStyle/>
          <a:p>
            <a:r>
              <a:rPr lang="en-GB" sz="2000" dirty="0">
                <a:latin typeface="Cambria" panose="02040503050406030204" pitchFamily="18" charset="0"/>
                <a:ea typeface="Cambria" panose="02040503050406030204" pitchFamily="18" charset="0"/>
              </a:rPr>
              <a:t>The Ganges and Brahmaputra join  and flow as the Padma River</a:t>
            </a:r>
          </a:p>
        </p:txBody>
      </p:sp>
      <p:sp>
        <p:nvSpPr>
          <p:cNvPr id="6" name="TextBox 5"/>
          <p:cNvSpPr txBox="1"/>
          <p:nvPr/>
        </p:nvSpPr>
        <p:spPr>
          <a:xfrm>
            <a:off x="93724" y="3429000"/>
            <a:ext cx="906375" cy="369332"/>
          </a:xfrm>
          <a:prstGeom prst="rect">
            <a:avLst/>
          </a:prstGeom>
          <a:noFill/>
        </p:spPr>
        <p:txBody>
          <a:bodyPr wrap="square" rtlCol="0">
            <a:spAutoFit/>
          </a:bodyPr>
          <a:lstStyle/>
          <a:p>
            <a:r>
              <a:rPr lang="en-US" dirty="0">
                <a:solidFill>
                  <a:srgbClr val="FF0000"/>
                </a:solidFill>
              </a:rPr>
              <a:t>Ganges</a:t>
            </a:r>
            <a:endParaRPr lang="en-GB" dirty="0">
              <a:solidFill>
                <a:srgbClr val="FF0000"/>
              </a:solidFill>
            </a:endParaRPr>
          </a:p>
        </p:txBody>
      </p:sp>
      <p:sp>
        <p:nvSpPr>
          <p:cNvPr id="7" name="TextBox 6"/>
          <p:cNvSpPr txBox="1"/>
          <p:nvPr/>
        </p:nvSpPr>
        <p:spPr>
          <a:xfrm>
            <a:off x="1500166" y="3000372"/>
            <a:ext cx="1542642" cy="369332"/>
          </a:xfrm>
          <a:prstGeom prst="rect">
            <a:avLst/>
          </a:prstGeom>
          <a:noFill/>
        </p:spPr>
        <p:txBody>
          <a:bodyPr wrap="square" rtlCol="0">
            <a:spAutoFit/>
          </a:bodyPr>
          <a:lstStyle/>
          <a:p>
            <a:r>
              <a:rPr lang="en-US" dirty="0">
                <a:solidFill>
                  <a:srgbClr val="FF0000"/>
                </a:solidFill>
              </a:rPr>
              <a:t>Brahmaputra</a:t>
            </a:r>
            <a:endParaRPr lang="en-GB" dirty="0">
              <a:solidFill>
                <a:srgbClr val="FF0000"/>
              </a:solidFill>
            </a:endParaRPr>
          </a:p>
        </p:txBody>
      </p:sp>
      <p:sp>
        <p:nvSpPr>
          <p:cNvPr id="8" name="TextBox 7"/>
          <p:cNvSpPr txBox="1"/>
          <p:nvPr/>
        </p:nvSpPr>
        <p:spPr>
          <a:xfrm>
            <a:off x="1500166" y="4214818"/>
            <a:ext cx="863279" cy="338554"/>
          </a:xfrm>
          <a:prstGeom prst="rect">
            <a:avLst/>
          </a:prstGeom>
          <a:noFill/>
        </p:spPr>
        <p:txBody>
          <a:bodyPr wrap="square" rtlCol="0">
            <a:spAutoFit/>
          </a:bodyPr>
          <a:lstStyle/>
          <a:p>
            <a:r>
              <a:rPr lang="en-US" sz="1600" dirty="0">
                <a:solidFill>
                  <a:srgbClr val="FF0000"/>
                </a:solidFill>
              </a:rPr>
              <a:t>Padma</a:t>
            </a:r>
            <a:endParaRPr lang="en-GB" sz="1600" dirty="0">
              <a:solidFill>
                <a:srgbClr val="FF0000"/>
              </a:solidFill>
            </a:endParaRPr>
          </a:p>
        </p:txBody>
      </p:sp>
      <p:sp>
        <p:nvSpPr>
          <p:cNvPr id="9" name="TextBox 8"/>
          <p:cNvSpPr txBox="1"/>
          <p:nvPr/>
        </p:nvSpPr>
        <p:spPr>
          <a:xfrm>
            <a:off x="0" y="2000240"/>
            <a:ext cx="8358214" cy="1015663"/>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The study area           50 km long </a:t>
            </a:r>
          </a:p>
          <a:p>
            <a:r>
              <a:rPr lang="en-US" sz="2000" dirty="0">
                <a:latin typeface="Cambria" panose="02040503050406030204" pitchFamily="18" charset="0"/>
                <a:ea typeface="Cambria" panose="02040503050406030204" pitchFamily="18" charset="0"/>
              </a:rPr>
              <a:t>Max discharge: 90000 m</a:t>
            </a:r>
            <a:r>
              <a:rPr lang="en-US" sz="2000" baseline="30000" dirty="0">
                <a:latin typeface="Cambria" panose="02040503050406030204" pitchFamily="18" charset="0"/>
                <a:ea typeface="Cambria" panose="02040503050406030204" pitchFamily="18" charset="0"/>
              </a:rPr>
              <a:t>3</a:t>
            </a:r>
            <a:r>
              <a:rPr lang="en-US" sz="2000" dirty="0">
                <a:latin typeface="Cambria" panose="02040503050406030204" pitchFamily="18" charset="0"/>
                <a:ea typeface="Cambria" panose="02040503050406030204" pitchFamily="18" charset="0"/>
              </a:rPr>
              <a:t>/s</a:t>
            </a:r>
          </a:p>
          <a:p>
            <a:r>
              <a:rPr lang="en-US" sz="2000" dirty="0">
                <a:latin typeface="Cambria" panose="02040503050406030204" pitchFamily="18" charset="0"/>
                <a:ea typeface="Cambria" panose="02040503050406030204" pitchFamily="18" charset="0"/>
              </a:rPr>
              <a:t>Min discharge: 3500 m</a:t>
            </a:r>
            <a:r>
              <a:rPr lang="en-US" sz="2000" baseline="30000" dirty="0">
                <a:latin typeface="Cambria" panose="02040503050406030204" pitchFamily="18" charset="0"/>
                <a:ea typeface="Cambria" panose="02040503050406030204" pitchFamily="18" charset="0"/>
              </a:rPr>
              <a:t>3</a:t>
            </a:r>
            <a:r>
              <a:rPr lang="en-US" sz="2000" dirty="0">
                <a:latin typeface="Cambria" panose="02040503050406030204" pitchFamily="18" charset="0"/>
                <a:ea typeface="Cambria" panose="02040503050406030204" pitchFamily="18" charset="0"/>
              </a:rPr>
              <a:t>/s</a:t>
            </a:r>
            <a:endParaRPr lang="en-GB" sz="2000" dirty="0">
              <a:latin typeface="Cambria" panose="02040503050406030204" pitchFamily="18" charset="0"/>
              <a:ea typeface="Cambria" panose="02040503050406030204" pitchFamily="18" charset="0"/>
            </a:endParaRPr>
          </a:p>
        </p:txBody>
      </p:sp>
      <p:sp>
        <p:nvSpPr>
          <p:cNvPr id="13" name="Rectangle 12"/>
          <p:cNvSpPr/>
          <p:nvPr/>
        </p:nvSpPr>
        <p:spPr>
          <a:xfrm>
            <a:off x="4241053" y="1857364"/>
            <a:ext cx="4617227" cy="923330"/>
          </a:xfrm>
          <a:prstGeom prst="rect">
            <a:avLst/>
          </a:prstGeom>
          <a:ln w="12700">
            <a:noFill/>
          </a:ln>
        </p:spPr>
        <p:txBody>
          <a:bodyPr wrap="square">
            <a:spAutoFit/>
          </a:bodyPr>
          <a:lstStyle/>
          <a:p>
            <a:pPr algn="just"/>
            <a:r>
              <a:rPr lang="en-GB" u="sng" dirty="0">
                <a:solidFill>
                  <a:srgbClr val="000000"/>
                </a:solidFill>
                <a:latin typeface="Cambria" pitchFamily="18" charset="0"/>
                <a:ea typeface="Cambria" pitchFamily="18" charset="0"/>
              </a:rPr>
              <a:t>Channel morphology </a:t>
            </a:r>
          </a:p>
          <a:p>
            <a:pPr algn="just"/>
            <a:r>
              <a:rPr lang="en-GB" dirty="0">
                <a:solidFill>
                  <a:srgbClr val="000000"/>
                </a:solidFill>
                <a:latin typeface="Cambria" pitchFamily="18" charset="0"/>
                <a:ea typeface="Cambria" pitchFamily="18" charset="0"/>
              </a:rPr>
              <a:t>Straight line         </a:t>
            </a:r>
            <a:r>
              <a:rPr lang="en-GB" dirty="0" smtClean="0">
                <a:solidFill>
                  <a:srgbClr val="000000"/>
                </a:solidFill>
                <a:latin typeface="Cambria" pitchFamily="18" charset="0"/>
                <a:ea typeface="Cambria" pitchFamily="18" charset="0"/>
              </a:rPr>
              <a:t> meandering         </a:t>
            </a:r>
            <a:r>
              <a:rPr lang="en-GB" dirty="0">
                <a:solidFill>
                  <a:srgbClr val="000000"/>
                </a:solidFill>
                <a:latin typeface="Cambria" pitchFamily="18" charset="0"/>
                <a:ea typeface="Cambria" pitchFamily="18" charset="0"/>
              </a:rPr>
              <a:t>braided         </a:t>
            </a:r>
            <a:r>
              <a:rPr lang="en-GB" dirty="0" smtClean="0">
                <a:solidFill>
                  <a:srgbClr val="000000"/>
                </a:solidFill>
                <a:latin typeface="Cambria" pitchFamily="18" charset="0"/>
                <a:ea typeface="Cambria" pitchFamily="18" charset="0"/>
              </a:rPr>
              <a:t>        </a:t>
            </a:r>
          </a:p>
          <a:p>
            <a:pPr algn="just"/>
            <a:r>
              <a:rPr lang="en-GB" dirty="0" smtClean="0">
                <a:solidFill>
                  <a:srgbClr val="000000"/>
                </a:solidFill>
                <a:latin typeface="Cambria" pitchFamily="18" charset="0"/>
                <a:ea typeface="Cambria" pitchFamily="18" charset="0"/>
              </a:rPr>
              <a:t> </a:t>
            </a:r>
            <a:r>
              <a:rPr lang="en-GB" dirty="0" smtClean="0">
                <a:solidFill>
                  <a:srgbClr val="000000"/>
                </a:solidFill>
                <a:latin typeface="Cambria" pitchFamily="18" charset="0"/>
                <a:ea typeface="Cambria" pitchFamily="18" charset="0"/>
              </a:rPr>
              <a:t>           </a:t>
            </a:r>
            <a:r>
              <a:rPr lang="en-GB" dirty="0" smtClean="0">
                <a:solidFill>
                  <a:srgbClr val="000000"/>
                </a:solidFill>
                <a:latin typeface="Cambria" pitchFamily="18" charset="0"/>
                <a:ea typeface="Cambria" pitchFamily="18" charset="0"/>
              </a:rPr>
              <a:t>straight </a:t>
            </a:r>
            <a:r>
              <a:rPr lang="en-GB" dirty="0">
                <a:solidFill>
                  <a:srgbClr val="000000"/>
                </a:solidFill>
                <a:latin typeface="Cambria" pitchFamily="18" charset="0"/>
                <a:ea typeface="Cambria" pitchFamily="18" charset="0"/>
              </a:rPr>
              <a:t>again</a:t>
            </a:r>
            <a:endParaRPr lang="en-GB" dirty="0">
              <a:latin typeface="Cambria" pitchFamily="18" charset="0"/>
              <a:ea typeface="Cambria" pitchFamily="18" charset="0"/>
            </a:endParaRPr>
          </a:p>
        </p:txBody>
      </p:sp>
      <p:sp>
        <p:nvSpPr>
          <p:cNvPr id="14" name="Right Arrow 13"/>
          <p:cNvSpPr/>
          <p:nvPr/>
        </p:nvSpPr>
        <p:spPr>
          <a:xfrm>
            <a:off x="5572132" y="2285992"/>
            <a:ext cx="324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7275356" y="2279319"/>
            <a:ext cx="324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4484146" y="2525847"/>
            <a:ext cx="324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 xmlns:a16="http://schemas.microsoft.com/office/drawing/2014/main" id="{2E098E99-8F0E-4C0E-9770-BFD70D97C788}"/>
              </a:ext>
            </a:extLst>
          </p:cNvPr>
          <p:cNvCxnSpPr>
            <a:cxnSpLocks/>
          </p:cNvCxnSpPr>
          <p:nvPr/>
        </p:nvCxnSpPr>
        <p:spPr>
          <a:xfrm>
            <a:off x="1785918" y="2214554"/>
            <a:ext cx="420796"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518179E8-C9AC-4C82-A390-EA54BCBF7E3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43372" y="2866906"/>
            <a:ext cx="4071966" cy="3364836"/>
          </a:xfrm>
          <a:prstGeom prst="rect">
            <a:avLst/>
          </a:prstGeom>
        </p:spPr>
      </p:pic>
      <p:cxnSp>
        <p:nvCxnSpPr>
          <p:cNvPr id="21" name="Straight Connector 20">
            <a:extLst>
              <a:ext uri="{FF2B5EF4-FFF2-40B4-BE49-F238E27FC236}">
                <a16:creationId xmlns="" xmlns:a16="http://schemas.microsoft.com/office/drawing/2014/main" id="{C4C84913-3444-4878-9149-7FC85D9AE964}"/>
              </a:ext>
            </a:extLst>
          </p:cNvPr>
          <p:cNvCxnSpPr/>
          <p:nvPr/>
        </p:nvCxnSpPr>
        <p:spPr>
          <a:xfrm>
            <a:off x="0" y="571480"/>
            <a:ext cx="4050000" cy="0"/>
          </a:xfrm>
          <a:prstGeom prst="line">
            <a:avLst/>
          </a:prstGeom>
          <a:ln/>
        </p:spPr>
        <p:style>
          <a:lnRef idx="3">
            <a:schemeClr val="accent6"/>
          </a:lnRef>
          <a:fillRef idx="0">
            <a:schemeClr val="accent6"/>
          </a:fillRef>
          <a:effectRef idx="2">
            <a:schemeClr val="accent6"/>
          </a:effectRef>
          <a:fontRef idx="minor">
            <a:schemeClr val="tx1"/>
          </a:fontRef>
        </p:style>
      </p:cxnSp>
      <p:pic>
        <p:nvPicPr>
          <p:cNvPr id="22" name="Picture 21">
            <a:extLst>
              <a:ext uri="{FF2B5EF4-FFF2-40B4-BE49-F238E27FC236}">
                <a16:creationId xmlns="" xmlns:a16="http://schemas.microsoft.com/office/drawing/2014/main" id="{D5558DCE-67CA-4FA8-BEE4-52A086999466}"/>
              </a:ext>
            </a:extLst>
          </p:cNvPr>
          <p:cNvPicPr>
            <a:picLocks noChangeAspect="1"/>
          </p:cNvPicPr>
          <p:nvPr/>
        </p:nvPicPr>
        <p:blipFill rotWithShape="1">
          <a:blip r:embed="rId4"/>
          <a:srcRect r="6098"/>
          <a:stretch/>
        </p:blipFill>
        <p:spPr>
          <a:xfrm>
            <a:off x="3500430" y="2857496"/>
            <a:ext cx="5467072" cy="3500767"/>
          </a:xfrm>
          <a:prstGeom prst="rect">
            <a:avLst/>
          </a:prstGeom>
        </p:spPr>
      </p:pic>
    </p:spTree>
    <p:extLst>
      <p:ext uri="{BB962C8B-B14F-4D97-AF65-F5344CB8AC3E}">
        <p14:creationId xmlns:p14="http://schemas.microsoft.com/office/powerpoint/2010/main" xmlns="" val="70049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59AC0C6-8EEC-4E11-AFB0-5E830311621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255" y="2006001"/>
            <a:ext cx="3467456" cy="3467456"/>
          </a:xfrm>
          <a:prstGeom prst="rect">
            <a:avLst/>
          </a:prstGeom>
        </p:spPr>
      </p:pic>
      <p:pic>
        <p:nvPicPr>
          <p:cNvPr id="13" name="Picture 12">
            <a:extLst>
              <a:ext uri="{FF2B5EF4-FFF2-40B4-BE49-F238E27FC236}">
                <a16:creationId xmlns="" xmlns:a16="http://schemas.microsoft.com/office/drawing/2014/main" id="{905964F3-EDAD-45A2-802D-2DCBBD3B7AF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9023" y="3379309"/>
            <a:ext cx="3349688" cy="3349687"/>
          </a:xfrm>
          <a:prstGeom prst="rect">
            <a:avLst/>
          </a:prstGeom>
        </p:spPr>
      </p:pic>
      <p:sp>
        <p:nvSpPr>
          <p:cNvPr id="2" name="Title 1"/>
          <p:cNvSpPr>
            <a:spLocks noGrp="1"/>
          </p:cNvSpPr>
          <p:nvPr>
            <p:ph type="title"/>
          </p:nvPr>
        </p:nvSpPr>
        <p:spPr>
          <a:xfrm>
            <a:off x="-56969" y="10266"/>
            <a:ext cx="5129035" cy="622427"/>
          </a:xfrm>
        </p:spPr>
        <p:txBody>
          <a:bodyPr>
            <a:normAutofit fontScale="90000"/>
          </a:bodyPr>
          <a:lstStyle/>
          <a:p>
            <a:r>
              <a:rPr lang="en-US" dirty="0">
                <a:latin typeface="Cambria" panose="02040503050406030204" pitchFamily="18" charset="0"/>
                <a:ea typeface="Cambria" panose="02040503050406030204" pitchFamily="18" charset="0"/>
              </a:rPr>
              <a:t>Field sampling design</a:t>
            </a:r>
            <a:endParaRPr lang="en-GB"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 xmlns:a16="http://schemas.microsoft.com/office/drawing/2014/main" id="{06DCE238-11D2-4CA6-9888-A408588DAD7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57686" y="2335343"/>
            <a:ext cx="4786314" cy="4512391"/>
          </a:xfrm>
          <a:prstGeom prst="rect">
            <a:avLst/>
          </a:prstGeom>
        </p:spPr>
      </p:pic>
      <p:sp>
        <p:nvSpPr>
          <p:cNvPr id="23" name="Rectangle 22">
            <a:extLst>
              <a:ext uri="{FF2B5EF4-FFF2-40B4-BE49-F238E27FC236}">
                <a16:creationId xmlns="" xmlns:a16="http://schemas.microsoft.com/office/drawing/2014/main" id="{F44BFCF8-0D41-4B77-93F5-BFF70AF4F76E}"/>
              </a:ext>
            </a:extLst>
          </p:cNvPr>
          <p:cNvSpPr/>
          <p:nvPr/>
        </p:nvSpPr>
        <p:spPr>
          <a:xfrm>
            <a:off x="0" y="1214422"/>
            <a:ext cx="3929058" cy="1477328"/>
          </a:xfrm>
          <a:prstGeom prst="rect">
            <a:avLst/>
          </a:prstGeom>
        </p:spPr>
        <p:txBody>
          <a:bodyPr wrap="square">
            <a:spAutoFit/>
          </a:bodyPr>
          <a:lstStyle/>
          <a:p>
            <a:endParaRPr lang="en-GB"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en-GB" dirty="0">
                <a:latin typeface="Cambria" panose="02040503050406030204" pitchFamily="18" charset="0"/>
                <a:ea typeface="Cambria" panose="02040503050406030204" pitchFamily="18" charset="0"/>
              </a:rPr>
              <a:t>Monthly water samples at 3 sampling points and from 20% and 80% depth</a:t>
            </a:r>
          </a:p>
          <a:p>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C13B703D-7308-4CFA-BDA4-4D84FDBB9BB8}"/>
              </a:ext>
            </a:extLst>
          </p:cNvPr>
          <p:cNvSpPr txBox="1"/>
          <p:nvPr/>
        </p:nvSpPr>
        <p:spPr>
          <a:xfrm>
            <a:off x="1055181" y="3739729"/>
            <a:ext cx="1939637" cy="369332"/>
          </a:xfrm>
          <a:prstGeom prst="rect">
            <a:avLst/>
          </a:prstGeom>
          <a:noFill/>
        </p:spPr>
        <p:txBody>
          <a:bodyPr wrap="square" rtlCol="0">
            <a:spAutoFit/>
          </a:bodyPr>
          <a:lstStyle/>
          <a:p>
            <a:r>
              <a:rPr lang="en-US" dirty="0">
                <a:solidFill>
                  <a:srgbClr val="FFFF00"/>
                </a:solidFill>
              </a:rPr>
              <a:t>Discharge (ADCP)</a:t>
            </a:r>
            <a:endParaRPr lang="en-GB" dirty="0">
              <a:solidFill>
                <a:srgbClr val="FFFF00"/>
              </a:solidFill>
            </a:endParaRPr>
          </a:p>
        </p:txBody>
      </p:sp>
      <p:cxnSp>
        <p:nvCxnSpPr>
          <p:cNvPr id="11" name="Straight Connector 10">
            <a:extLst>
              <a:ext uri="{FF2B5EF4-FFF2-40B4-BE49-F238E27FC236}">
                <a16:creationId xmlns="" xmlns:a16="http://schemas.microsoft.com/office/drawing/2014/main" id="{36299B05-30FD-4AB8-BF8E-9CC83C309A84}"/>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 xmlns:a16="http://schemas.microsoft.com/office/drawing/2014/main" id="{12993BB7-B95C-4A0B-9DFF-D6B21FD4023C}"/>
              </a:ext>
            </a:extLst>
          </p:cNvPr>
          <p:cNvSpPr/>
          <p:nvPr/>
        </p:nvSpPr>
        <p:spPr>
          <a:xfrm>
            <a:off x="3929058" y="1500174"/>
            <a:ext cx="4426346" cy="923330"/>
          </a:xfrm>
          <a:prstGeom prst="rect">
            <a:avLst/>
          </a:prstGeom>
        </p:spPr>
        <p:txBody>
          <a:bodyPr wrap="square">
            <a:spAutoFit/>
          </a:bodyPr>
          <a:lstStyle/>
          <a:p>
            <a:pPr marL="285750" indent="-285750">
              <a:buFont typeface="Wingdings" panose="05000000000000000000" pitchFamily="2" charset="2"/>
              <a:buChar char="ü"/>
            </a:pPr>
            <a:r>
              <a:rPr lang="en-GB" dirty="0">
                <a:latin typeface="Cambria" panose="02040503050406030204" pitchFamily="18" charset="0"/>
                <a:ea typeface="Cambria" panose="02040503050406030204" pitchFamily="18" charset="0"/>
              </a:rPr>
              <a:t>Potential denitrification rate (PDR) and Nitrogen fixation rate (NFR) (dry/winter season) </a:t>
            </a:r>
            <a:endParaRPr lang="en-US"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C13B703D-7308-4CFA-BDA4-4D84FDBB9BB8}"/>
              </a:ext>
            </a:extLst>
          </p:cNvPr>
          <p:cNvSpPr txBox="1"/>
          <p:nvPr/>
        </p:nvSpPr>
        <p:spPr>
          <a:xfrm>
            <a:off x="975517" y="2691402"/>
            <a:ext cx="1939637" cy="369332"/>
          </a:xfrm>
          <a:prstGeom prst="rect">
            <a:avLst/>
          </a:prstGeom>
          <a:noFill/>
        </p:spPr>
        <p:txBody>
          <a:bodyPr wrap="square" rtlCol="0">
            <a:spAutoFit/>
          </a:bodyPr>
          <a:lstStyle/>
          <a:p>
            <a:r>
              <a:rPr lang="en-US" dirty="0" smtClean="0">
                <a:solidFill>
                  <a:srgbClr val="FFFF00"/>
                </a:solidFill>
              </a:rPr>
              <a:t>Binkley sampler</a:t>
            </a:r>
            <a:endParaRPr lang="en-GB" dirty="0">
              <a:solidFill>
                <a:srgbClr val="FFFF00"/>
              </a:solidFill>
            </a:endParaRPr>
          </a:p>
        </p:txBody>
      </p:sp>
    </p:spTree>
    <p:extLst>
      <p:ext uri="{BB962C8B-B14F-4D97-AF65-F5344CB8AC3E}">
        <p14:creationId xmlns:p14="http://schemas.microsoft.com/office/powerpoint/2010/main" xmlns="" val="365209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929322" y="4214818"/>
            <a:ext cx="2959517" cy="2031325"/>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C&amp;S=Main and Secondary channel; EK=Unvegetated Bank; L= Longitudinal Bar; T= Transverse Bar; SB=Side Bar VI= Island; ED; Dry channel; WD= Water Depression</a:t>
            </a:r>
            <a:endParaRPr lang="en-GB"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EBCF1614-6013-4F48-B9EB-3B97152CFEA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844" y="1571612"/>
            <a:ext cx="5023486" cy="4714908"/>
          </a:xfrm>
          <a:prstGeom prst="rect">
            <a:avLst/>
          </a:prstGeom>
        </p:spPr>
      </p:pic>
      <p:sp>
        <p:nvSpPr>
          <p:cNvPr id="17" name="TextBox 16">
            <a:extLst>
              <a:ext uri="{FF2B5EF4-FFF2-40B4-BE49-F238E27FC236}">
                <a16:creationId xmlns="" xmlns:a16="http://schemas.microsoft.com/office/drawing/2014/main" id="{12F5B33B-BD77-457E-AC29-5D2490D9977D}"/>
              </a:ext>
            </a:extLst>
          </p:cNvPr>
          <p:cNvSpPr txBox="1"/>
          <p:nvPr/>
        </p:nvSpPr>
        <p:spPr>
          <a:xfrm>
            <a:off x="3857620" y="1571612"/>
            <a:ext cx="1328468" cy="954107"/>
          </a:xfrm>
          <a:prstGeom prst="rect">
            <a:avLst/>
          </a:prstGeom>
          <a:noFill/>
        </p:spPr>
        <p:txBody>
          <a:bodyPr wrap="square" rtlCol="0">
            <a:spAutoFit/>
          </a:bodyPr>
          <a:lstStyle/>
          <a:p>
            <a:r>
              <a:rPr lang="en-US" sz="1400" b="1" dirty="0"/>
              <a:t>Post-monsoon 2019</a:t>
            </a:r>
          </a:p>
          <a:p>
            <a:r>
              <a:rPr lang="en-US" sz="1400" b="1" dirty="0"/>
              <a:t> Q=</a:t>
            </a:r>
            <a:r>
              <a:rPr lang="en-GB" sz="1400" b="1" dirty="0"/>
              <a:t>43114.29   m</a:t>
            </a:r>
            <a:r>
              <a:rPr lang="en-GB" sz="1400" b="1" baseline="30000" dirty="0"/>
              <a:t>3</a:t>
            </a:r>
            <a:r>
              <a:rPr lang="en-GB" sz="1400" b="1" dirty="0"/>
              <a:t>/</a:t>
            </a:r>
            <a:r>
              <a:rPr lang="en-GB" sz="1400" dirty="0"/>
              <a:t>s</a:t>
            </a:r>
          </a:p>
        </p:txBody>
      </p:sp>
      <p:sp>
        <p:nvSpPr>
          <p:cNvPr id="18" name="TextBox 17">
            <a:extLst>
              <a:ext uri="{FF2B5EF4-FFF2-40B4-BE49-F238E27FC236}">
                <a16:creationId xmlns="" xmlns:a16="http://schemas.microsoft.com/office/drawing/2014/main" id="{5B373E0C-4569-4C44-9C85-7DDA75FB0E74}"/>
              </a:ext>
            </a:extLst>
          </p:cNvPr>
          <p:cNvSpPr txBox="1"/>
          <p:nvPr/>
        </p:nvSpPr>
        <p:spPr>
          <a:xfrm>
            <a:off x="1214414" y="1500174"/>
            <a:ext cx="1328468" cy="738664"/>
          </a:xfrm>
          <a:prstGeom prst="rect">
            <a:avLst/>
          </a:prstGeom>
          <a:noFill/>
        </p:spPr>
        <p:txBody>
          <a:bodyPr wrap="square" rtlCol="0">
            <a:spAutoFit/>
          </a:bodyPr>
          <a:lstStyle/>
          <a:p>
            <a:r>
              <a:rPr lang="en-US" sz="1400" b="1" dirty="0"/>
              <a:t>Monsoon 2019 Q=</a:t>
            </a:r>
            <a:r>
              <a:rPr lang="en-GB" sz="1400" b="1" dirty="0"/>
              <a:t>59213.33  m</a:t>
            </a:r>
            <a:r>
              <a:rPr lang="en-GB" sz="1400" b="1" baseline="30000" dirty="0"/>
              <a:t>3</a:t>
            </a:r>
            <a:r>
              <a:rPr lang="en-GB" sz="1400" b="1" dirty="0"/>
              <a:t>/s</a:t>
            </a:r>
          </a:p>
        </p:txBody>
      </p:sp>
      <p:sp>
        <p:nvSpPr>
          <p:cNvPr id="19" name="TextBox 18">
            <a:extLst>
              <a:ext uri="{FF2B5EF4-FFF2-40B4-BE49-F238E27FC236}">
                <a16:creationId xmlns="" xmlns:a16="http://schemas.microsoft.com/office/drawing/2014/main" id="{BE76080A-BEC4-42BB-AE13-FEC6F4E5B0BF}"/>
              </a:ext>
            </a:extLst>
          </p:cNvPr>
          <p:cNvSpPr txBox="1"/>
          <p:nvPr/>
        </p:nvSpPr>
        <p:spPr>
          <a:xfrm>
            <a:off x="1357290" y="3857628"/>
            <a:ext cx="1203734" cy="954107"/>
          </a:xfrm>
          <a:prstGeom prst="rect">
            <a:avLst/>
          </a:prstGeom>
          <a:noFill/>
        </p:spPr>
        <p:txBody>
          <a:bodyPr wrap="square" rtlCol="0">
            <a:spAutoFit/>
          </a:bodyPr>
          <a:lstStyle/>
          <a:p>
            <a:r>
              <a:rPr lang="en-US" sz="1400" b="1" dirty="0"/>
              <a:t>Winter/Dry 2020 Q=</a:t>
            </a:r>
            <a:r>
              <a:rPr lang="en-GB" sz="1400" b="1" dirty="0"/>
              <a:t>8284.29 m</a:t>
            </a:r>
            <a:r>
              <a:rPr lang="en-GB" sz="1400" b="1" baseline="30000" dirty="0"/>
              <a:t>3</a:t>
            </a:r>
            <a:r>
              <a:rPr lang="en-GB" sz="1400" b="1" dirty="0"/>
              <a:t>/s</a:t>
            </a:r>
          </a:p>
        </p:txBody>
      </p:sp>
      <p:sp>
        <p:nvSpPr>
          <p:cNvPr id="20" name="TextBox 19">
            <a:extLst>
              <a:ext uri="{FF2B5EF4-FFF2-40B4-BE49-F238E27FC236}">
                <a16:creationId xmlns="" xmlns:a16="http://schemas.microsoft.com/office/drawing/2014/main" id="{2A56694D-D50D-4F65-9E27-0EBA656D2906}"/>
              </a:ext>
            </a:extLst>
          </p:cNvPr>
          <p:cNvSpPr txBox="1"/>
          <p:nvPr/>
        </p:nvSpPr>
        <p:spPr>
          <a:xfrm>
            <a:off x="4099581" y="3804178"/>
            <a:ext cx="1622347" cy="523220"/>
          </a:xfrm>
          <a:prstGeom prst="rect">
            <a:avLst/>
          </a:prstGeom>
          <a:noFill/>
        </p:spPr>
        <p:txBody>
          <a:bodyPr wrap="square" rtlCol="0">
            <a:spAutoFit/>
          </a:bodyPr>
          <a:lstStyle/>
          <a:p>
            <a:r>
              <a:rPr lang="en-US" sz="1400" b="1" dirty="0"/>
              <a:t>Pre-monsoon 2020</a:t>
            </a:r>
          </a:p>
          <a:p>
            <a:r>
              <a:rPr lang="en-US" sz="1400" b="1" dirty="0"/>
              <a:t>Q=</a:t>
            </a:r>
            <a:r>
              <a:rPr lang="en-GB" sz="1400" b="1" dirty="0"/>
              <a:t>16982.50 m</a:t>
            </a:r>
            <a:r>
              <a:rPr lang="en-GB" sz="1400" b="1" baseline="30000" dirty="0"/>
              <a:t>3</a:t>
            </a:r>
            <a:r>
              <a:rPr lang="en-GB" sz="1400" dirty="0"/>
              <a:t>/s</a:t>
            </a:r>
          </a:p>
        </p:txBody>
      </p:sp>
      <p:sp>
        <p:nvSpPr>
          <p:cNvPr id="3" name="Rectangle 2">
            <a:extLst>
              <a:ext uri="{FF2B5EF4-FFF2-40B4-BE49-F238E27FC236}">
                <a16:creationId xmlns="" xmlns:a16="http://schemas.microsoft.com/office/drawing/2014/main" id="{6E07ED18-158E-43FC-9BCB-0D3A0E6B8265}"/>
              </a:ext>
            </a:extLst>
          </p:cNvPr>
          <p:cNvSpPr/>
          <p:nvPr/>
        </p:nvSpPr>
        <p:spPr>
          <a:xfrm>
            <a:off x="5500694" y="1785926"/>
            <a:ext cx="3229419" cy="1323439"/>
          </a:xfrm>
          <a:prstGeom prst="rect">
            <a:avLst/>
          </a:prstGeom>
        </p:spPr>
        <p:txBody>
          <a:bodyPr wrap="square">
            <a:spAutoFit/>
          </a:bodyPr>
          <a:lstStyle/>
          <a:p>
            <a:pPr marL="285750" indent="-285750" algn="just">
              <a:buFont typeface="Wingdings" panose="05000000000000000000" pitchFamily="2" charset="2"/>
              <a:buChar char="ü"/>
            </a:pPr>
            <a:r>
              <a:rPr lang="en-GB" sz="2000" dirty="0">
                <a:latin typeface="Times New Roman" panose="02020603050405020304" pitchFamily="18" charset="0"/>
                <a:ea typeface="Calibri" panose="020F0502020204030204" pitchFamily="34" charset="0"/>
              </a:rPr>
              <a:t> </a:t>
            </a:r>
            <a:r>
              <a:rPr lang="en-GB" sz="2000" dirty="0">
                <a:latin typeface="Cambria" panose="02040503050406030204" pitchFamily="18" charset="0"/>
                <a:ea typeface="Cambria" panose="02040503050406030204" pitchFamily="18" charset="0"/>
              </a:rPr>
              <a:t>The approach  of Rinaldi </a:t>
            </a:r>
            <a:r>
              <a:rPr lang="en-GB" sz="2000" i="1" dirty="0">
                <a:latin typeface="Cambria" panose="02040503050406030204" pitchFamily="18" charset="0"/>
                <a:ea typeface="Cambria" panose="02040503050406030204" pitchFamily="18" charset="0"/>
              </a:rPr>
              <a:t>et al</a:t>
            </a:r>
            <a:r>
              <a:rPr lang="en-GB" sz="2000" dirty="0">
                <a:latin typeface="Cambria" panose="02040503050406030204" pitchFamily="18" charset="0"/>
                <a:ea typeface="Cambria" panose="02040503050406030204" pitchFamily="18" charset="0"/>
              </a:rPr>
              <a:t>. (2015) was used  for the identification and classification of GUs</a:t>
            </a:r>
          </a:p>
        </p:txBody>
      </p:sp>
      <p:sp>
        <p:nvSpPr>
          <p:cNvPr id="13" name="Title 1">
            <a:extLst>
              <a:ext uri="{FF2B5EF4-FFF2-40B4-BE49-F238E27FC236}">
                <a16:creationId xmlns="" xmlns:a16="http://schemas.microsoft.com/office/drawing/2014/main" id="{110D7225-3AE0-4A8A-BC76-A4E36E892BA5}"/>
              </a:ext>
            </a:extLst>
          </p:cNvPr>
          <p:cNvSpPr txBox="1">
            <a:spLocks/>
          </p:cNvSpPr>
          <p:nvPr/>
        </p:nvSpPr>
        <p:spPr>
          <a:xfrm>
            <a:off x="0" y="357166"/>
            <a:ext cx="9019309" cy="5584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Palatino Linotype" pitchFamily="18" charset="0"/>
              </a:rPr>
              <a:t>Nutrient retention/export relevant GUs of Padma River </a:t>
            </a:r>
            <a:endParaRPr lang="en-GB" sz="3600" dirty="0">
              <a:latin typeface="Palatino Linotype" pitchFamily="18" charset="0"/>
            </a:endParaRPr>
          </a:p>
        </p:txBody>
      </p:sp>
      <p:cxnSp>
        <p:nvCxnSpPr>
          <p:cNvPr id="14" name="Straight Connector 13">
            <a:extLst>
              <a:ext uri="{FF2B5EF4-FFF2-40B4-BE49-F238E27FC236}">
                <a16:creationId xmlns="" xmlns:a16="http://schemas.microsoft.com/office/drawing/2014/main" id="{850E3CC0-397A-43CB-BAB8-0D816097EDD1}"/>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6899976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357166"/>
            <a:ext cx="9005455" cy="5584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Palatino Linotype" pitchFamily="18" charset="0"/>
              </a:rPr>
              <a:t>Nutrient retention/export relevant GUs of Padma River </a:t>
            </a:r>
            <a:endParaRPr lang="en-GB" sz="3600" dirty="0">
              <a:latin typeface="Palatino Linotype" pitchFamily="18" charset="0"/>
            </a:endParaRPr>
          </a:p>
        </p:txBody>
      </p:sp>
      <p:sp>
        <p:nvSpPr>
          <p:cNvPr id="13" name="TextBox 12"/>
          <p:cNvSpPr txBox="1"/>
          <p:nvPr/>
        </p:nvSpPr>
        <p:spPr>
          <a:xfrm>
            <a:off x="5500694" y="4947345"/>
            <a:ext cx="3366215" cy="1323439"/>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C&amp;S=Main and Secondary channel; EK=River Bank; L= Longitudinal Bar; T= Transverse Bar; SB=Side Bar VI= Island; ED; Dry channel; WD= Water Depression</a:t>
            </a:r>
            <a:endParaRPr lang="en-GB" sz="16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 xmlns:a16="http://schemas.microsoft.com/office/drawing/2014/main" id="{D57A850E-2E3D-46D2-A5AA-267DFD30736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283" y="1454081"/>
            <a:ext cx="5023620" cy="4689563"/>
          </a:xfrm>
          <a:prstGeom prst="rect">
            <a:avLst/>
          </a:prstGeom>
        </p:spPr>
      </p:pic>
      <p:sp>
        <p:nvSpPr>
          <p:cNvPr id="6" name="TextBox 5">
            <a:extLst>
              <a:ext uri="{FF2B5EF4-FFF2-40B4-BE49-F238E27FC236}">
                <a16:creationId xmlns="" xmlns:a16="http://schemas.microsoft.com/office/drawing/2014/main" id="{AD30E741-4A3C-4BF7-BC8F-FAC332BCE721}"/>
              </a:ext>
            </a:extLst>
          </p:cNvPr>
          <p:cNvSpPr txBox="1"/>
          <p:nvPr/>
        </p:nvSpPr>
        <p:spPr>
          <a:xfrm>
            <a:off x="1428728" y="1500174"/>
            <a:ext cx="1328468" cy="523220"/>
          </a:xfrm>
          <a:prstGeom prst="rect">
            <a:avLst/>
          </a:prstGeom>
          <a:noFill/>
        </p:spPr>
        <p:txBody>
          <a:bodyPr wrap="square" rtlCol="0">
            <a:spAutoFit/>
          </a:bodyPr>
          <a:lstStyle/>
          <a:p>
            <a:r>
              <a:rPr lang="en-US" sz="1400" b="1" dirty="0"/>
              <a:t>Monsoon 2019 Q=</a:t>
            </a:r>
            <a:r>
              <a:rPr lang="en-GB" sz="1400" b="1" dirty="0"/>
              <a:t>59213  m</a:t>
            </a:r>
            <a:r>
              <a:rPr lang="en-GB" sz="1400" b="1" baseline="30000" dirty="0"/>
              <a:t>3</a:t>
            </a:r>
            <a:r>
              <a:rPr lang="en-GB" sz="1400" b="1" dirty="0"/>
              <a:t>/s</a:t>
            </a:r>
          </a:p>
        </p:txBody>
      </p:sp>
      <p:sp>
        <p:nvSpPr>
          <p:cNvPr id="7" name="TextBox 6">
            <a:extLst>
              <a:ext uri="{FF2B5EF4-FFF2-40B4-BE49-F238E27FC236}">
                <a16:creationId xmlns="" xmlns:a16="http://schemas.microsoft.com/office/drawing/2014/main" id="{6BB46A1F-5733-47CE-99B3-EE898066AEAB}"/>
              </a:ext>
            </a:extLst>
          </p:cNvPr>
          <p:cNvSpPr txBox="1"/>
          <p:nvPr/>
        </p:nvSpPr>
        <p:spPr>
          <a:xfrm>
            <a:off x="3643306" y="1500174"/>
            <a:ext cx="1757096" cy="523220"/>
          </a:xfrm>
          <a:prstGeom prst="rect">
            <a:avLst/>
          </a:prstGeom>
          <a:noFill/>
        </p:spPr>
        <p:txBody>
          <a:bodyPr wrap="square" rtlCol="0">
            <a:spAutoFit/>
          </a:bodyPr>
          <a:lstStyle/>
          <a:p>
            <a:r>
              <a:rPr lang="en-US" sz="1400" b="1" dirty="0"/>
              <a:t>Post-monsoon 2019</a:t>
            </a:r>
          </a:p>
          <a:p>
            <a:r>
              <a:rPr lang="en-US" sz="1400" b="1" dirty="0"/>
              <a:t> Q=</a:t>
            </a:r>
            <a:r>
              <a:rPr lang="en-GB" sz="1400" b="1" dirty="0"/>
              <a:t>43114   m</a:t>
            </a:r>
            <a:r>
              <a:rPr lang="en-GB" sz="1400" b="1" baseline="30000" dirty="0"/>
              <a:t>3</a:t>
            </a:r>
            <a:r>
              <a:rPr lang="en-GB" sz="1400" b="1" dirty="0"/>
              <a:t>/s</a:t>
            </a:r>
          </a:p>
        </p:txBody>
      </p:sp>
      <p:sp>
        <p:nvSpPr>
          <p:cNvPr id="8" name="TextBox 7">
            <a:extLst>
              <a:ext uri="{FF2B5EF4-FFF2-40B4-BE49-F238E27FC236}">
                <a16:creationId xmlns="" xmlns:a16="http://schemas.microsoft.com/office/drawing/2014/main" id="{6C3CF09B-4D97-4B65-A545-265B919E8A32}"/>
              </a:ext>
            </a:extLst>
          </p:cNvPr>
          <p:cNvSpPr txBox="1"/>
          <p:nvPr/>
        </p:nvSpPr>
        <p:spPr>
          <a:xfrm>
            <a:off x="1214414" y="3692538"/>
            <a:ext cx="1567618" cy="523220"/>
          </a:xfrm>
          <a:prstGeom prst="rect">
            <a:avLst/>
          </a:prstGeom>
          <a:noFill/>
        </p:spPr>
        <p:txBody>
          <a:bodyPr wrap="square" rtlCol="0">
            <a:spAutoFit/>
          </a:bodyPr>
          <a:lstStyle/>
          <a:p>
            <a:r>
              <a:rPr lang="en-US" sz="1400" b="1" dirty="0"/>
              <a:t>Winter/Dry 2020 Q=</a:t>
            </a:r>
            <a:r>
              <a:rPr lang="en-GB" sz="1400" b="1" dirty="0"/>
              <a:t>8284 m</a:t>
            </a:r>
            <a:r>
              <a:rPr lang="en-GB" sz="1400" b="1" baseline="30000" dirty="0"/>
              <a:t>3</a:t>
            </a:r>
            <a:r>
              <a:rPr lang="en-GB" sz="1400" b="1" dirty="0"/>
              <a:t>/s</a:t>
            </a:r>
          </a:p>
        </p:txBody>
      </p:sp>
      <p:sp>
        <p:nvSpPr>
          <p:cNvPr id="10" name="TextBox 9">
            <a:extLst>
              <a:ext uri="{FF2B5EF4-FFF2-40B4-BE49-F238E27FC236}">
                <a16:creationId xmlns="" xmlns:a16="http://schemas.microsoft.com/office/drawing/2014/main" id="{72CAAC2C-F564-440E-9932-8AD5EF2154B3}"/>
              </a:ext>
            </a:extLst>
          </p:cNvPr>
          <p:cNvSpPr txBox="1"/>
          <p:nvPr/>
        </p:nvSpPr>
        <p:spPr>
          <a:xfrm>
            <a:off x="3571868" y="3643314"/>
            <a:ext cx="1754801" cy="523220"/>
          </a:xfrm>
          <a:prstGeom prst="rect">
            <a:avLst/>
          </a:prstGeom>
          <a:noFill/>
        </p:spPr>
        <p:txBody>
          <a:bodyPr wrap="square" rtlCol="0">
            <a:spAutoFit/>
          </a:bodyPr>
          <a:lstStyle/>
          <a:p>
            <a:r>
              <a:rPr lang="en-US" sz="1400" b="1" dirty="0"/>
              <a:t>Pre-monsoon 2020</a:t>
            </a:r>
          </a:p>
          <a:p>
            <a:r>
              <a:rPr lang="en-US" sz="1400" b="1" dirty="0"/>
              <a:t>Q=</a:t>
            </a:r>
            <a:r>
              <a:rPr lang="en-GB" sz="1400" b="1" dirty="0"/>
              <a:t>16982 m</a:t>
            </a:r>
            <a:r>
              <a:rPr lang="en-GB" sz="1400" b="1" baseline="30000" dirty="0"/>
              <a:t>3</a:t>
            </a:r>
            <a:r>
              <a:rPr lang="en-GB" sz="1400" b="1" dirty="0"/>
              <a:t>/s</a:t>
            </a:r>
          </a:p>
        </p:txBody>
      </p:sp>
      <p:pic>
        <p:nvPicPr>
          <p:cNvPr id="3" name="Picture 2">
            <a:extLst>
              <a:ext uri="{FF2B5EF4-FFF2-40B4-BE49-F238E27FC236}">
                <a16:creationId xmlns="" xmlns:a16="http://schemas.microsoft.com/office/drawing/2014/main" id="{23E13FF8-4277-4814-9F05-6F9223403634}"/>
              </a:ext>
            </a:extLst>
          </p:cNvPr>
          <p:cNvPicPr>
            <a:picLocks noChangeAspect="1"/>
          </p:cNvPicPr>
          <p:nvPr/>
        </p:nvPicPr>
        <p:blipFill>
          <a:blip r:embed="rId3"/>
          <a:stretch>
            <a:fillRect/>
          </a:stretch>
        </p:blipFill>
        <p:spPr>
          <a:xfrm>
            <a:off x="5357786" y="1428736"/>
            <a:ext cx="3786214" cy="3564183"/>
          </a:xfrm>
          <a:prstGeom prst="rect">
            <a:avLst/>
          </a:prstGeom>
        </p:spPr>
      </p:pic>
      <p:cxnSp>
        <p:nvCxnSpPr>
          <p:cNvPr id="12" name="Straight Connector 11">
            <a:extLst>
              <a:ext uri="{FF2B5EF4-FFF2-40B4-BE49-F238E27FC236}">
                <a16:creationId xmlns="" xmlns:a16="http://schemas.microsoft.com/office/drawing/2014/main" id="{E57F9359-C202-46D6-8559-EE3E8A382034}"/>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289283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142844" y="357166"/>
            <a:ext cx="7085321" cy="558508"/>
          </a:xfrm>
        </p:spPr>
        <p:txBody>
          <a:bodyPr>
            <a:noAutofit/>
          </a:bodyPr>
          <a:lstStyle/>
          <a:p>
            <a:r>
              <a:rPr lang="en-US" sz="3500" dirty="0">
                <a:latin typeface="Palatino Linotype" pitchFamily="18" charset="0"/>
              </a:rPr>
              <a:t>Potential denitrification rate (PDR) in different LULC types </a:t>
            </a:r>
            <a:endParaRPr lang="en-GB" sz="3500" dirty="0">
              <a:latin typeface="Palatino Linotype" pitchFamily="18" charset="0"/>
            </a:endParaRPr>
          </a:p>
        </p:txBody>
      </p:sp>
      <p:sp>
        <p:nvSpPr>
          <p:cNvPr id="9" name="TextBox 8">
            <a:extLst>
              <a:ext uri="{FF2B5EF4-FFF2-40B4-BE49-F238E27FC236}">
                <a16:creationId xmlns="" xmlns:a16="http://schemas.microsoft.com/office/drawing/2014/main" id="{1FA4B6F1-6BF1-47AA-81D9-1D520BC2C491}"/>
              </a:ext>
            </a:extLst>
          </p:cNvPr>
          <p:cNvSpPr txBox="1"/>
          <p:nvPr/>
        </p:nvSpPr>
        <p:spPr>
          <a:xfrm>
            <a:off x="0" y="1514763"/>
            <a:ext cx="2833255" cy="1938992"/>
          </a:xfrm>
          <a:prstGeom prst="rect">
            <a:avLst/>
          </a:prstGeom>
          <a:noFill/>
        </p:spPr>
        <p:txBody>
          <a:bodyPr wrap="square" rtlCol="0">
            <a:spAutoFit/>
          </a:bodyPr>
          <a:lstStyle/>
          <a:p>
            <a:pPr marL="457200" indent="-457200">
              <a:buFont typeface="Wingdings" panose="05000000000000000000" pitchFamily="2" charset="2"/>
              <a:buChar char="Ø"/>
            </a:pPr>
            <a:r>
              <a:rPr lang="en-US" sz="2000" dirty="0">
                <a:latin typeface="Cambria" panose="02040503050406030204" pitchFamily="18" charset="0"/>
                <a:ea typeface="Cambria" panose="02040503050406030204" pitchFamily="18" charset="0"/>
              </a:rPr>
              <a:t>CL=Cropland, </a:t>
            </a:r>
          </a:p>
          <a:p>
            <a:pPr marL="457200" indent="-457200">
              <a:buFont typeface="Wingdings" panose="05000000000000000000" pitchFamily="2" charset="2"/>
              <a:buChar char="Ø"/>
            </a:pPr>
            <a:r>
              <a:rPr lang="en-US" sz="2000" dirty="0">
                <a:latin typeface="Cambria" panose="02040503050406030204" pitchFamily="18" charset="0"/>
                <a:ea typeface="Cambria" panose="02040503050406030204" pitchFamily="18" charset="0"/>
              </a:rPr>
              <a:t>DBL=Dry bare land</a:t>
            </a:r>
          </a:p>
          <a:p>
            <a:pPr marL="457200" indent="-457200">
              <a:buFont typeface="Wingdings" panose="05000000000000000000" pitchFamily="2" charset="2"/>
              <a:buChar char="Ø"/>
            </a:pPr>
            <a:r>
              <a:rPr lang="en-US" sz="2000" dirty="0">
                <a:latin typeface="Cambria" panose="02040503050406030204" pitchFamily="18" charset="0"/>
                <a:ea typeface="Cambria" panose="02040503050406030204" pitchFamily="18" charset="0"/>
              </a:rPr>
              <a:t>LW=Land with water</a:t>
            </a:r>
          </a:p>
          <a:p>
            <a:pPr marL="457200" indent="-457200">
              <a:buFont typeface="Wingdings" panose="05000000000000000000" pitchFamily="2" charset="2"/>
              <a:buChar char="Ø"/>
            </a:pPr>
            <a:r>
              <a:rPr lang="en-US" sz="2000" dirty="0">
                <a:latin typeface="Cambria" panose="02040503050406030204" pitchFamily="18" charset="0"/>
                <a:ea typeface="Cambria" panose="02040503050406030204" pitchFamily="18" charset="0"/>
              </a:rPr>
              <a:t>NV=Natural vegetation</a:t>
            </a:r>
          </a:p>
        </p:txBody>
      </p:sp>
      <p:pic>
        <p:nvPicPr>
          <p:cNvPr id="3" name="Picture 2">
            <a:extLst>
              <a:ext uri="{FF2B5EF4-FFF2-40B4-BE49-F238E27FC236}">
                <a16:creationId xmlns="" xmlns:a16="http://schemas.microsoft.com/office/drawing/2014/main" id="{D7E7A26B-287C-412B-8DEF-645710CBF30C}"/>
              </a:ext>
            </a:extLst>
          </p:cNvPr>
          <p:cNvPicPr>
            <a:picLocks noChangeAspect="1"/>
          </p:cNvPicPr>
          <p:nvPr/>
        </p:nvPicPr>
        <p:blipFill>
          <a:blip r:embed="rId2"/>
          <a:stretch>
            <a:fillRect/>
          </a:stretch>
        </p:blipFill>
        <p:spPr>
          <a:xfrm>
            <a:off x="2857488" y="1643050"/>
            <a:ext cx="4974221" cy="4421529"/>
          </a:xfrm>
          <a:prstGeom prst="rect">
            <a:avLst/>
          </a:prstGeom>
        </p:spPr>
      </p:pic>
      <p:cxnSp>
        <p:nvCxnSpPr>
          <p:cNvPr id="5" name="Straight Connector 4">
            <a:extLst>
              <a:ext uri="{FF2B5EF4-FFF2-40B4-BE49-F238E27FC236}">
                <a16:creationId xmlns="" xmlns:a16="http://schemas.microsoft.com/office/drawing/2014/main" id="{7E06ED3A-57C1-4259-BE3F-B42560111DF6}"/>
              </a:ext>
            </a:extLst>
          </p:cNvPr>
          <p:cNvCxnSpPr/>
          <p:nvPr/>
        </p:nvCxnSpPr>
        <p:spPr>
          <a:xfrm>
            <a:off x="-1" y="632692"/>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2932562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9A36B-4690-41B4-8CF0-5947466689EF}"/>
              </a:ext>
            </a:extLst>
          </p:cNvPr>
          <p:cNvSpPr>
            <a:spLocks noGrp="1"/>
          </p:cNvSpPr>
          <p:nvPr>
            <p:ph type="title"/>
          </p:nvPr>
        </p:nvSpPr>
        <p:spPr>
          <a:xfrm>
            <a:off x="0" y="142852"/>
            <a:ext cx="7358082" cy="558508"/>
          </a:xfrm>
        </p:spPr>
        <p:txBody>
          <a:bodyPr>
            <a:noAutofit/>
          </a:bodyPr>
          <a:lstStyle/>
          <a:p>
            <a:r>
              <a:rPr lang="en-US" sz="3100" dirty="0">
                <a:latin typeface="Palatino Linotype" pitchFamily="18" charset="0"/>
              </a:rPr>
              <a:t>Spatiotemporal distribution of </a:t>
            </a:r>
            <a:r>
              <a:rPr lang="en-US" sz="3100" dirty="0" smtClean="0">
                <a:latin typeface="Palatino Linotype" pitchFamily="18" charset="0"/>
              </a:rPr>
              <a:t>potential</a:t>
            </a:r>
            <a:br>
              <a:rPr lang="en-US" sz="3100" dirty="0" smtClean="0">
                <a:latin typeface="Palatino Linotype" pitchFamily="18" charset="0"/>
              </a:rPr>
            </a:br>
            <a:r>
              <a:rPr lang="en-US" sz="3100" dirty="0" err="1" smtClean="0">
                <a:latin typeface="Palatino Linotype" pitchFamily="18" charset="0"/>
              </a:rPr>
              <a:t>denitrification</a:t>
            </a:r>
            <a:r>
              <a:rPr lang="en-US" sz="3100" dirty="0" smtClean="0">
                <a:latin typeface="Palatino Linotype" pitchFamily="18" charset="0"/>
              </a:rPr>
              <a:t> </a:t>
            </a:r>
            <a:r>
              <a:rPr lang="en-US" sz="3100" dirty="0">
                <a:latin typeface="Palatino Linotype" pitchFamily="18" charset="0"/>
              </a:rPr>
              <a:t>rate (PDR)</a:t>
            </a:r>
            <a:endParaRPr lang="en-GB" sz="3100" dirty="0">
              <a:latin typeface="Palatino Linotype" pitchFamily="18" charset="0"/>
            </a:endParaRPr>
          </a:p>
        </p:txBody>
      </p:sp>
      <p:pic>
        <p:nvPicPr>
          <p:cNvPr id="8" name="Picture 7">
            <a:extLst>
              <a:ext uri="{FF2B5EF4-FFF2-40B4-BE49-F238E27FC236}">
                <a16:creationId xmlns="" xmlns:a16="http://schemas.microsoft.com/office/drawing/2014/main" id="{6D44990A-C798-4F24-8B65-67427DBD547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489" y="1643052"/>
            <a:ext cx="4929221" cy="4646982"/>
          </a:xfrm>
          <a:prstGeom prst="rect">
            <a:avLst/>
          </a:prstGeom>
        </p:spPr>
      </p:pic>
      <p:sp>
        <p:nvSpPr>
          <p:cNvPr id="9" name="TextBox 8">
            <a:extLst>
              <a:ext uri="{FF2B5EF4-FFF2-40B4-BE49-F238E27FC236}">
                <a16:creationId xmlns="" xmlns:a16="http://schemas.microsoft.com/office/drawing/2014/main" id="{1FA4B6F1-6BF1-47AA-81D9-1D520BC2C491}"/>
              </a:ext>
            </a:extLst>
          </p:cNvPr>
          <p:cNvSpPr txBox="1"/>
          <p:nvPr/>
        </p:nvSpPr>
        <p:spPr>
          <a:xfrm>
            <a:off x="0" y="1514763"/>
            <a:ext cx="2833255" cy="2554545"/>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Linear mixed model</a:t>
            </a:r>
          </a:p>
          <a:p>
            <a:pPr marL="457200" indent="-457200">
              <a:buFont typeface="Wingdings" panose="05000000000000000000" pitchFamily="2" charset="2"/>
              <a:buChar char="Ø"/>
            </a:pPr>
            <a:r>
              <a:rPr lang="en-US" sz="2000" dirty="0">
                <a:latin typeface="Cambria" panose="02040503050406030204" pitchFamily="18" charset="0"/>
                <a:ea typeface="Cambria" panose="02040503050406030204" pitchFamily="18" charset="0"/>
              </a:rPr>
              <a:t>Sentinel 2 band 11</a:t>
            </a:r>
          </a:p>
          <a:p>
            <a:pPr marL="457200" indent="-457200">
              <a:buFont typeface="Wingdings" panose="05000000000000000000" pitchFamily="2" charset="2"/>
              <a:buChar char="Ø"/>
            </a:pPr>
            <a:r>
              <a:rPr lang="en-US" sz="2000" dirty="0">
                <a:latin typeface="Cambria" panose="02040503050406030204" pitchFamily="18" charset="0"/>
                <a:ea typeface="Cambria" panose="02040503050406030204" pitchFamily="18" charset="0"/>
              </a:rPr>
              <a:t>Normalized difference vegetation index (NDVI)</a:t>
            </a:r>
          </a:p>
          <a:p>
            <a:pPr marL="457200" indent="-457200">
              <a:buFont typeface="Wingdings" panose="05000000000000000000" pitchFamily="2" charset="2"/>
              <a:buChar char="Ø"/>
            </a:pPr>
            <a:r>
              <a:rPr lang="en-US" sz="2000" dirty="0">
                <a:latin typeface="Cambria" panose="02040503050406030204" pitchFamily="18" charset="0"/>
                <a:ea typeface="Cambria" panose="02040503050406030204" pitchFamily="18" charset="0"/>
              </a:rPr>
              <a:t>Land use land cover (LULC)</a:t>
            </a:r>
          </a:p>
        </p:txBody>
      </p:sp>
      <p:cxnSp>
        <p:nvCxnSpPr>
          <p:cNvPr id="5" name="Straight Connector 4">
            <a:extLst>
              <a:ext uri="{FF2B5EF4-FFF2-40B4-BE49-F238E27FC236}">
                <a16:creationId xmlns="" xmlns:a16="http://schemas.microsoft.com/office/drawing/2014/main" id="{6F82C01E-FC66-4CC1-84AA-0934223DD239}"/>
              </a:ext>
            </a:extLst>
          </p:cNvPr>
          <p:cNvCxnSpPr/>
          <p:nvPr/>
        </p:nvCxnSpPr>
        <p:spPr>
          <a:xfrm>
            <a:off x="0" y="428604"/>
            <a:ext cx="405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3474914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112</TotalTime>
  <Words>703</Words>
  <Application>Microsoft Office PowerPoint</Application>
  <PresentationFormat>On-screen Show (4:3)</PresentationFormat>
  <Paragraphs>119</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Geomorphic units and Nutrient retention</vt:lpstr>
      <vt:lpstr>Nitrogen retention and retention processes</vt:lpstr>
      <vt:lpstr>Case Study: Padma River</vt:lpstr>
      <vt:lpstr>Field sampling design</vt:lpstr>
      <vt:lpstr>Slide 6</vt:lpstr>
      <vt:lpstr>Slide 7</vt:lpstr>
      <vt:lpstr>Potential denitrification rate (PDR) in different LULC types </vt:lpstr>
      <vt:lpstr>Spatiotemporal distribution of potential denitrification rate (PDR)</vt:lpstr>
      <vt:lpstr>Slide 10</vt:lpstr>
      <vt:lpstr>Slide 11</vt:lpstr>
      <vt:lpstr>Measured TN retention</vt:lpstr>
      <vt:lpstr>Estimation of TN retention processes</vt:lpstr>
      <vt:lpstr>Estimation of TN retention processes</vt:lpstr>
      <vt:lpstr>Estimation of TN retention processes</vt:lpstr>
      <vt:lpstr>Estimation of TN retention processes</vt:lpstr>
      <vt:lpstr>Measured vs Estimated TN Retention</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Md Ataul Gani</cp:lastModifiedBy>
  <cp:revision>22</cp:revision>
  <dcterms:created xsi:type="dcterms:W3CDTF">2006-08-16T00:00:00Z</dcterms:created>
  <dcterms:modified xsi:type="dcterms:W3CDTF">2025-02-19T17:09:46Z</dcterms:modified>
</cp:coreProperties>
</file>