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2" r:id="rId4"/>
    <p:sldId id="257" r:id="rId5"/>
    <p:sldId id="273" r:id="rId6"/>
    <p:sldId id="274" r:id="rId7"/>
    <p:sldId id="275" r:id="rId8"/>
    <p:sldId id="283" r:id="rId9"/>
    <p:sldId id="276" r:id="rId10"/>
    <p:sldId id="282" r:id="rId11"/>
    <p:sldId id="277" r:id="rId12"/>
    <p:sldId id="278" r:id="rId13"/>
    <p:sldId id="279" r:id="rId14"/>
    <p:sldId id="280" r:id="rId15"/>
    <p:sldId id="28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85" autoAdjust="0"/>
    <p:restoredTop sz="94660"/>
  </p:normalViewPr>
  <p:slideViewPr>
    <p:cSldViewPr>
      <p:cViewPr varScale="1">
        <p:scale>
          <a:sx n="83" d="100"/>
          <a:sy n="83" d="100"/>
        </p:scale>
        <p:origin x="138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2/15/2025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Title 1"/>
          <p:cNvSpPr txBox="1">
            <a:spLocks/>
          </p:cNvSpPr>
          <p:nvPr/>
        </p:nvSpPr>
        <p:spPr>
          <a:xfrm>
            <a:off x="1331640" y="1295400"/>
            <a:ext cx="7272808" cy="2709664"/>
          </a:xfrm>
          <a:prstGeom prst="rect">
            <a:avLst/>
          </a:prstGeom>
        </p:spPr>
        <p:txBody>
          <a:bodyPr vert="horz" lIns="91440" tIns="45720" rIns="91440" bIns="45720" rtlCol="0" anchor="ctr">
            <a:noAutofit/>
          </a:bodyPr>
          <a:lstStyle/>
          <a:p>
            <a:r>
              <a:rPr kumimoji="0" lang="en-US" sz="2600" b="1" i="0" u="none" strike="noStrike" kern="1200" cap="none" spc="0" normalizeH="0" baseline="0" noProof="0" dirty="0" smtClean="0">
                <a:ln>
                  <a:noFill/>
                </a:ln>
                <a:effectLst/>
                <a:uLnTx/>
                <a:uFillTx/>
                <a:latin typeface="Cambria" pitchFamily="18" charset="0"/>
                <a:ea typeface="+mj-ea"/>
                <a:cs typeface="+mj-cs"/>
              </a:rPr>
              <a:t>Title: </a:t>
            </a:r>
          </a:p>
          <a:p>
            <a:pPr algn="just"/>
            <a:r>
              <a:rPr kumimoji="0" lang="en-US" sz="2600" b="1" i="0" u="none" strike="noStrike" kern="1200" cap="none" spc="0" normalizeH="0" baseline="0" noProof="0" dirty="0" smtClean="0">
                <a:ln>
                  <a:noFill/>
                </a:ln>
                <a:effectLst/>
                <a:uLnTx/>
                <a:uFillTx/>
                <a:latin typeface="Cambria" pitchFamily="18" charset="0"/>
                <a:ea typeface="+mj-ea"/>
                <a:cs typeface="+mj-cs"/>
              </a:rPr>
              <a:t/>
            </a:r>
            <a:br>
              <a:rPr kumimoji="0" lang="en-US" sz="2600" b="1" i="0" u="none" strike="noStrike" kern="1200" cap="none" spc="0" normalizeH="0" baseline="0" noProof="0" dirty="0" smtClean="0">
                <a:ln>
                  <a:noFill/>
                </a:ln>
                <a:effectLst/>
                <a:uLnTx/>
                <a:uFillTx/>
                <a:latin typeface="Cambria" pitchFamily="18" charset="0"/>
                <a:ea typeface="+mj-ea"/>
                <a:cs typeface="+mj-cs"/>
              </a:rPr>
            </a:br>
            <a:r>
              <a:rPr lang="en-US" sz="2000" b="1" dirty="0">
                <a:latin typeface="Cambria" panose="02040503050406030204" pitchFamily="18" charset="0"/>
                <a:ea typeface="Cambria" panose="02040503050406030204" pitchFamily="18" charset="0"/>
              </a:rPr>
              <a:t>DEVELOPMENT AND EVALUATION OF SKINCARE</a:t>
            </a:r>
          </a:p>
          <a:p>
            <a:pPr algn="just"/>
            <a:r>
              <a:rPr lang="en-US" sz="2000" b="1" dirty="0">
                <a:latin typeface="Cambria" panose="02040503050406030204" pitchFamily="18" charset="0"/>
                <a:ea typeface="Cambria" panose="02040503050406030204" pitchFamily="18" charset="0"/>
              </a:rPr>
              <a:t>FORMULATIONS FROM HONEYBEE </a:t>
            </a:r>
            <a:r>
              <a:rPr lang="en-US" sz="2000" b="1" i="1" dirty="0">
                <a:latin typeface="Cambria" panose="02040503050406030204" pitchFamily="18" charset="0"/>
                <a:ea typeface="Cambria" panose="02040503050406030204" pitchFamily="18" charset="0"/>
              </a:rPr>
              <a:t>(</a:t>
            </a:r>
            <a:r>
              <a:rPr lang="en-US" sz="2000" b="1" i="1" dirty="0" err="1">
                <a:latin typeface="Cambria" panose="02040503050406030204" pitchFamily="18" charset="0"/>
                <a:ea typeface="Cambria" panose="02040503050406030204" pitchFamily="18" charset="0"/>
              </a:rPr>
              <a:t>Apis</a:t>
            </a:r>
            <a:r>
              <a:rPr lang="en-US" sz="2000" b="1" i="1" dirty="0">
                <a:latin typeface="Cambria" panose="02040503050406030204" pitchFamily="18" charset="0"/>
                <a:ea typeface="Cambria" panose="02040503050406030204" pitchFamily="18" charset="0"/>
              </a:rPr>
              <a:t> </a:t>
            </a:r>
            <a:r>
              <a:rPr lang="en-US" sz="2000" b="1" i="1" dirty="0" err="1">
                <a:latin typeface="Cambria" panose="02040503050406030204" pitchFamily="18" charset="0"/>
                <a:ea typeface="Cambria" panose="02040503050406030204" pitchFamily="18" charset="0"/>
              </a:rPr>
              <a:t>mellifera</a:t>
            </a:r>
            <a:r>
              <a:rPr lang="en-US" sz="2000" b="1" i="1" dirty="0">
                <a:latin typeface="Cambria" panose="02040503050406030204" pitchFamily="18" charset="0"/>
                <a:ea typeface="Cambria" panose="02040503050406030204" pitchFamily="18" charset="0"/>
              </a:rPr>
              <a:t>)</a:t>
            </a:r>
            <a:endParaRPr lang="en-US" sz="2000" b="1" dirty="0">
              <a:latin typeface="Cambria" panose="02040503050406030204" pitchFamily="18" charset="0"/>
              <a:ea typeface="Cambria" panose="02040503050406030204" pitchFamily="18" charset="0"/>
            </a:endParaRPr>
          </a:p>
          <a:p>
            <a:pPr algn="just"/>
            <a:r>
              <a:rPr lang="en-US" sz="2000" b="1" dirty="0">
                <a:latin typeface="Cambria" panose="02040503050406030204" pitchFamily="18" charset="0"/>
                <a:ea typeface="Cambria" panose="02040503050406030204" pitchFamily="18" charset="0"/>
              </a:rPr>
              <a:t>HIVE PRODUCTS</a:t>
            </a:r>
          </a:p>
          <a:p>
            <a:pPr marL="0" marR="0" lvl="0" indent="0" defTabSz="914400" rtl="0" eaLnBrk="1" fontAlgn="auto" latinLnBrk="0" hangingPunct="1">
              <a:lnSpc>
                <a:spcPct val="100000"/>
              </a:lnSpc>
              <a:spcBef>
                <a:spcPts val="125"/>
              </a:spcBef>
              <a:spcAft>
                <a:spcPts val="125"/>
              </a:spcAft>
              <a:buClrTx/>
              <a:buSzTx/>
              <a:buFontTx/>
              <a:buNone/>
              <a:tabLst/>
              <a:defRPr/>
            </a:pPr>
            <a:endParaRPr kumimoji="0" lang="en-US" sz="2000" b="1" i="0" u="none" strike="noStrike" kern="1200" cap="none" spc="0" normalizeH="0" baseline="0" noProof="0" dirty="0" smtClean="0">
              <a:ln>
                <a:noFill/>
              </a:ln>
              <a:solidFill>
                <a:schemeClr val="bg1">
                  <a:lumMod val="75000"/>
                </a:schemeClr>
              </a:solidFill>
              <a:effectLst/>
              <a:uLnTx/>
              <a:uFillTx/>
              <a:latin typeface="Cambria" pitchFamily="18" charset="0"/>
              <a:ea typeface="+mj-ea"/>
              <a:cs typeface="+mj-cs"/>
            </a:endParaRPr>
          </a:p>
        </p:txBody>
      </p:sp>
      <p:sp>
        <p:nvSpPr>
          <p:cNvPr id="10" name="Subtitle 2"/>
          <p:cNvSpPr txBox="1">
            <a:spLocks/>
          </p:cNvSpPr>
          <p:nvPr/>
        </p:nvSpPr>
        <p:spPr>
          <a:xfrm>
            <a:off x="1331640" y="4005064"/>
            <a:ext cx="5472608" cy="2088232"/>
          </a:xfrm>
          <a:prstGeom prst="rect">
            <a:avLst/>
          </a:prstGeom>
        </p:spPr>
        <p:txBody>
          <a:bodyPr vert="horz" lIns="91440" tIns="45720" rIns="91440" bIns="45720" rtlCol="0">
            <a:normAutofit/>
          </a:bodyPr>
          <a:lstStyle/>
          <a:p>
            <a:pPr lvl="0">
              <a:spcBef>
                <a:spcPct val="20000"/>
              </a:spcBef>
              <a:defRPr/>
            </a:pPr>
            <a:r>
              <a:rPr kumimoji="0" lang="en-US" sz="2400" b="1" i="0" u="none" strike="noStrike" kern="1200" cap="none" spc="0" normalizeH="0" baseline="0" noProof="0" dirty="0" smtClean="0">
                <a:ln>
                  <a:noFill/>
                </a:ln>
                <a:solidFill>
                  <a:schemeClr val="tx1"/>
                </a:solidFill>
                <a:effectLst/>
                <a:uLnTx/>
                <a:uFillTx/>
                <a:latin typeface="Cambria" pitchFamily="18" charset="0"/>
                <a:ea typeface="+mn-ea"/>
                <a:cs typeface="+mn-cs"/>
              </a:rPr>
              <a:t>Presenter Name</a:t>
            </a:r>
            <a:r>
              <a:rPr kumimoji="0" lang="en-US" sz="2400" b="1" i="0" u="none" strike="noStrike" kern="1200" cap="none" spc="0" normalizeH="0" noProof="0" dirty="0" smtClean="0">
                <a:ln>
                  <a:noFill/>
                </a:ln>
                <a:solidFill>
                  <a:schemeClr val="tx1"/>
                </a:solidFill>
                <a:effectLst/>
                <a:uLnTx/>
                <a:uFillTx/>
                <a:latin typeface="Cambria" pitchFamily="18" charset="0"/>
                <a:ea typeface="+mn-ea"/>
                <a:cs typeface="+mn-cs"/>
              </a:rPr>
              <a:t>: </a:t>
            </a:r>
          </a:p>
          <a:p>
            <a:pPr lvl="0">
              <a:spcBef>
                <a:spcPct val="20000"/>
              </a:spcBef>
              <a:defRPr/>
            </a:pPr>
            <a:r>
              <a:rPr lang="en-US" sz="2400" b="1" dirty="0" smtClean="0">
                <a:latin typeface="Cambria" panose="02040503050406030204" pitchFamily="18" charset="0"/>
                <a:ea typeface="Cambria" panose="02040503050406030204" pitchFamily="18" charset="0"/>
              </a:rPr>
              <a:t>Prof</a:t>
            </a:r>
            <a:r>
              <a:rPr lang="en-US" sz="2400" b="1" dirty="0">
                <a:latin typeface="Cambria" panose="02040503050406030204" pitchFamily="18" charset="0"/>
                <a:ea typeface="Cambria" panose="02040503050406030204" pitchFamily="18" charset="0"/>
              </a:rPr>
              <a:t>. Dr. </a:t>
            </a:r>
            <a:r>
              <a:rPr lang="en-US" sz="2400" b="1" dirty="0" smtClean="0">
                <a:latin typeface="Cambria" panose="02040503050406030204" pitchFamily="18" charset="0"/>
                <a:ea typeface="Cambria" panose="02040503050406030204" pitchFamily="18" charset="0"/>
              </a:rPr>
              <a:t>Farkhanda Manzoor</a:t>
            </a:r>
          </a:p>
          <a:p>
            <a:pPr>
              <a:spcBef>
                <a:spcPct val="20000"/>
              </a:spcBef>
            </a:pPr>
            <a:r>
              <a:rPr kumimoji="0" lang="en-US" sz="2000" b="1" i="0" u="none" strike="noStrike" kern="1200" cap="none" spc="0" normalizeH="0" baseline="0" noProof="0" dirty="0" smtClean="0">
                <a:ln>
                  <a:noFill/>
                </a:ln>
                <a:effectLst/>
                <a:uLnTx/>
                <a:uFillTx/>
                <a:latin typeface="Cambria" pitchFamily="18" charset="0"/>
              </a:rPr>
              <a:t>Affiliation:</a:t>
            </a:r>
            <a:r>
              <a:rPr kumimoji="0" lang="en-US" sz="2000" b="1" i="0" u="none" strike="noStrike" kern="1200" cap="none" spc="0" normalizeH="0" noProof="0" dirty="0" smtClean="0">
                <a:ln>
                  <a:noFill/>
                </a:ln>
                <a:effectLst/>
                <a:uLnTx/>
                <a:uFillTx/>
                <a:latin typeface="Cambria" pitchFamily="18" charset="0"/>
              </a:rPr>
              <a:t> </a:t>
            </a:r>
            <a:r>
              <a:rPr lang="en-US" sz="2000" b="1" noProof="0" dirty="0" smtClean="0">
                <a:latin typeface="Cambria" pitchFamily="18" charset="0"/>
              </a:rPr>
              <a:t>Minhaj University Lahore</a:t>
            </a:r>
            <a:endParaRPr lang="en-US" sz="2000" b="1" dirty="0" smtClean="0">
              <a:latin typeface="Cambria" pitchFamily="18"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800" b="0" i="0" u="none" strike="noStrike" kern="1200" cap="none" spc="0" normalizeH="0" baseline="0" noProof="0" dirty="0">
              <a:ln>
                <a:noFill/>
              </a:ln>
              <a:solidFill>
                <a:schemeClr val="tx1"/>
              </a:solidFill>
              <a:effectLst/>
              <a:uLnTx/>
              <a:uFillTx/>
              <a:latin typeface="Cambria" pitchFamily="18" charset="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641177"/>
            <a:ext cx="5486400" cy="768241"/>
          </a:xfrm>
        </p:spPr>
        <p:txBody>
          <a:bodyPr>
            <a:normAutofit fontScale="90000"/>
          </a:bodyPr>
          <a:lstStyle/>
          <a:p>
            <a:pPr algn="ctr"/>
            <a:r>
              <a:rPr lang="en-US" dirty="0" smtClean="0"/>
              <a:t/>
            </a:r>
            <a:br>
              <a:rPr lang="en-US" dirty="0" smtClean="0"/>
            </a:br>
            <a:r>
              <a:rPr lang="en-US" dirty="0"/>
              <a:t/>
            </a:r>
            <a:br>
              <a:rPr lang="en-US" dirty="0"/>
            </a:br>
            <a:r>
              <a:rPr lang="en-US" dirty="0" smtClean="0"/>
              <a:t/>
            </a:r>
            <a:br>
              <a:rPr lang="en-US" dirty="0" smtClean="0"/>
            </a:br>
            <a:r>
              <a:rPr lang="en-US" dirty="0" smtClean="0"/>
              <a:t/>
            </a:r>
            <a:br>
              <a:rPr lang="en-US" dirty="0" smtClean="0"/>
            </a:br>
            <a:r>
              <a:rPr lang="en-US" sz="4000" dirty="0" smtClean="0">
                <a:latin typeface="Cambria" panose="02040503050406030204" pitchFamily="18" charset="0"/>
                <a:ea typeface="Cambria" panose="02040503050406030204" pitchFamily="18" charset="0"/>
              </a:rPr>
              <a:t>Honeycomb</a:t>
            </a:r>
            <a:r>
              <a:rPr lang="en-US" dirty="0"/>
              <a:t/>
            </a:r>
            <a:br>
              <a:rPr lang="en-US" dirty="0"/>
            </a:br>
            <a:endParaRPr lang="en-US" dirty="0"/>
          </a:p>
        </p:txBody>
      </p:sp>
      <p:sp>
        <p:nvSpPr>
          <p:cNvPr id="3" name="Picture Placeholder 2"/>
          <p:cNvSpPr>
            <a:spLocks noGrp="1"/>
          </p:cNvSpPr>
          <p:nvPr>
            <p:ph type="pic" idx="1"/>
          </p:nvPr>
        </p:nvSpPr>
        <p:spPr>
          <a:xfrm>
            <a:off x="1307438" y="2067564"/>
            <a:ext cx="5486400" cy="2657580"/>
          </a:xfrm>
        </p:spPr>
      </p:sp>
      <p:sp>
        <p:nvSpPr>
          <p:cNvPr id="4" name="Text Placeholder 3"/>
          <p:cNvSpPr>
            <a:spLocks noGrp="1"/>
          </p:cNvSpPr>
          <p:nvPr>
            <p:ph type="body" sz="half" idx="2"/>
          </p:nvPr>
        </p:nvSpPr>
        <p:spPr>
          <a:xfrm>
            <a:off x="1814732" y="1865313"/>
            <a:ext cx="5489705" cy="804862"/>
          </a:xfrm>
        </p:spPr>
        <p:txBody>
          <a:bodyPr/>
          <a:lstStyle/>
          <a:p>
            <a:endParaRPr lang="en-US" dirty="0"/>
          </a:p>
        </p:txBody>
      </p:sp>
      <p:pic>
        <p:nvPicPr>
          <p:cNvPr id="5" name="image3.jpeg" descr="C:\Users\LASANI NKT\Downloads\WhatsApp Image 2022-08-21 at 11.53.10 AM.jpeg"/>
          <p:cNvPicPr/>
          <p:nvPr/>
        </p:nvPicPr>
        <p:blipFill>
          <a:blip r:embed="rId2" cstate="print"/>
          <a:stretch>
            <a:fillRect/>
          </a:stretch>
        </p:blipFill>
        <p:spPr>
          <a:xfrm>
            <a:off x="969101" y="1628800"/>
            <a:ext cx="6335335" cy="4320480"/>
          </a:xfrm>
          <a:prstGeom prst="rect">
            <a:avLst/>
          </a:prstGeom>
        </p:spPr>
      </p:pic>
    </p:spTree>
    <p:extLst>
      <p:ext uri="{BB962C8B-B14F-4D97-AF65-F5344CB8AC3E}">
        <p14:creationId xmlns:p14="http://schemas.microsoft.com/office/powerpoint/2010/main" val="29086073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Cambria" panose="02040503050406030204" pitchFamily="18" charset="0"/>
                <a:ea typeface="Cambria" panose="02040503050406030204" pitchFamily="18" charset="0"/>
              </a:rPr>
              <a:t>CONCLUSION</a:t>
            </a:r>
            <a:endParaRPr lang="en-US" sz="3600" dirty="0"/>
          </a:p>
        </p:txBody>
      </p:sp>
      <p:sp>
        <p:nvSpPr>
          <p:cNvPr id="3" name="Content Placeholder 2"/>
          <p:cNvSpPr>
            <a:spLocks noGrp="1"/>
          </p:cNvSpPr>
          <p:nvPr>
            <p:ph idx="1"/>
          </p:nvPr>
        </p:nvSpPr>
        <p:spPr/>
        <p:txBody>
          <a:bodyPr/>
          <a:lstStyle/>
          <a:p>
            <a:pPr algn="just">
              <a:buFont typeface="Wingdings" panose="05000000000000000000" pitchFamily="2" charset="2"/>
              <a:buChar char="Ø"/>
            </a:pPr>
            <a:endParaRPr lang="en-US" sz="2400" dirty="0" smtClean="0">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n-US" sz="2400" dirty="0" smtClean="0">
                <a:latin typeface="Cambria" panose="02040503050406030204" pitchFamily="18" charset="0"/>
                <a:ea typeface="Cambria" panose="02040503050406030204" pitchFamily="18" charset="0"/>
              </a:rPr>
              <a:t>Natural </a:t>
            </a:r>
            <a:r>
              <a:rPr lang="en-US" sz="2400" dirty="0">
                <a:latin typeface="Cambria" panose="02040503050406030204" pitchFamily="18" charset="0"/>
                <a:ea typeface="Cambria" panose="02040503050406030204" pitchFamily="18" charset="0"/>
              </a:rPr>
              <a:t>remedies are more acceptable in the belief that they are safer with fewer side effects than the synthetic ones. Organic formulations have growing demand in the world market. It is a very good attempt to establish the organic formulations containing honey, </a:t>
            </a:r>
            <a:r>
              <a:rPr lang="en-US" sz="2400" dirty="0" err="1">
                <a:latin typeface="Cambria" panose="02040503050406030204" pitchFamily="18" charset="0"/>
                <a:ea typeface="Cambria" panose="02040503050406030204" pitchFamily="18" charset="0"/>
              </a:rPr>
              <a:t>beewax</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propolis</a:t>
            </a:r>
            <a:r>
              <a:rPr lang="en-US" sz="2400" dirty="0">
                <a:latin typeface="Cambria" panose="02040503050406030204" pitchFamily="18" charset="0"/>
                <a:ea typeface="Cambria" panose="02040503050406030204" pitchFamily="18" charset="0"/>
              </a:rPr>
              <a:t> extracts with the combination of other natural plants extract like neem leaves, mint  leaves etc. </a:t>
            </a:r>
          </a:p>
          <a:p>
            <a:endParaRPr lang="en-US" dirty="0"/>
          </a:p>
        </p:txBody>
      </p:sp>
    </p:spTree>
    <p:extLst>
      <p:ext uri="{BB962C8B-B14F-4D97-AF65-F5344CB8AC3E}">
        <p14:creationId xmlns:p14="http://schemas.microsoft.com/office/powerpoint/2010/main" val="2110271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Cambria" panose="02040503050406030204" pitchFamily="18" charset="0"/>
                <a:ea typeface="Cambria" panose="02040503050406030204" pitchFamily="18" charset="0"/>
              </a:rPr>
              <a:t>CONCLUSION</a:t>
            </a:r>
          </a:p>
        </p:txBody>
      </p:sp>
      <p:sp>
        <p:nvSpPr>
          <p:cNvPr id="3" name="Content Placeholder 2"/>
          <p:cNvSpPr>
            <a:spLocks noGrp="1"/>
          </p:cNvSpPr>
          <p:nvPr>
            <p:ph idx="1"/>
          </p:nvPr>
        </p:nvSpPr>
        <p:spPr/>
        <p:txBody>
          <a:bodyPr>
            <a:normAutofit fontScale="62500" lnSpcReduction="20000"/>
          </a:bodyPr>
          <a:lstStyle/>
          <a:p>
            <a:pPr algn="just">
              <a:buFont typeface="Wingdings" panose="05000000000000000000" pitchFamily="2" charset="2"/>
              <a:buChar char="Ø"/>
            </a:pPr>
            <a:endParaRPr lang="en-US" sz="3400" dirty="0" smtClean="0">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n-US" sz="3400" dirty="0" smtClean="0">
                <a:latin typeface="Cambria" panose="02040503050406030204" pitchFamily="18" charset="0"/>
                <a:ea typeface="Cambria" panose="02040503050406030204" pitchFamily="18" charset="0"/>
              </a:rPr>
              <a:t>This </a:t>
            </a:r>
            <a:r>
              <a:rPr lang="en-US" sz="3400" dirty="0">
                <a:latin typeface="Cambria" panose="02040503050406030204" pitchFamily="18" charset="0"/>
                <a:ea typeface="Cambria" panose="02040503050406030204" pitchFamily="18" charset="0"/>
              </a:rPr>
              <a:t>study revealed that the developed organic formulations were comparatively better than the chemical based marketed formulations. Different skincare formulation solvent phases were generated (oil in water and water in oil). pH, </a:t>
            </a:r>
            <a:r>
              <a:rPr lang="en-US" sz="3400" dirty="0" err="1">
                <a:latin typeface="Cambria" panose="02040503050406030204" pitchFamily="18" charset="0"/>
                <a:ea typeface="Cambria" panose="02040503050406030204" pitchFamily="18" charset="0"/>
              </a:rPr>
              <a:t>spreadability</a:t>
            </a:r>
            <a:r>
              <a:rPr lang="en-US" sz="3400" dirty="0">
                <a:latin typeface="Cambria" panose="02040503050406030204" pitchFamily="18" charset="0"/>
                <a:ea typeface="Cambria" panose="02040503050406030204" pitchFamily="18" charset="0"/>
              </a:rPr>
              <a:t>, heat stability, melting point, consistency, color, smell, wash ability, after feel test, and irritant testing were all used to evaluate all compositions. </a:t>
            </a:r>
            <a:r>
              <a:rPr lang="en-US" sz="3400" dirty="0" err="1">
                <a:latin typeface="Cambria" panose="02040503050406030204" pitchFamily="18" charset="0"/>
                <a:ea typeface="Cambria" panose="02040503050406030204" pitchFamily="18" charset="0"/>
              </a:rPr>
              <a:t>Lipbalm</a:t>
            </a:r>
            <a:r>
              <a:rPr lang="en-US" sz="3400" dirty="0">
                <a:latin typeface="Cambria" panose="02040503050406030204" pitchFamily="18" charset="0"/>
                <a:ea typeface="Cambria" panose="02040503050406030204" pitchFamily="18" charset="0"/>
              </a:rPr>
              <a:t>, face whitening cream, moisturizing cream, and anti-acne anti-inflammatory face wash compositions were created. When compared to its correspondence, the formulation F2 of face whitening cream, F3 of face wash, and F2 of moisturizing cream demonstrated neutral pH 7, good viscosity, consistency, and </a:t>
            </a:r>
            <a:r>
              <a:rPr lang="en-US" sz="3400" dirty="0" err="1">
                <a:latin typeface="Cambria" panose="02040503050406030204" pitchFamily="18" charset="0"/>
                <a:ea typeface="Cambria" panose="02040503050406030204" pitchFamily="18" charset="0"/>
              </a:rPr>
              <a:t>spreadability</a:t>
            </a:r>
            <a:r>
              <a:rPr lang="en-US" sz="3400" dirty="0">
                <a:latin typeface="Cambria" panose="02040503050406030204" pitchFamily="18" charset="0"/>
                <a:ea typeface="Cambria" panose="02040503050406030204" pitchFamily="18" charset="0"/>
              </a:rPr>
              <a:t>, among other characteristics. pH studies and physicochemical characteristics were used to optimize the process. </a:t>
            </a:r>
          </a:p>
          <a:p>
            <a:pPr algn="just">
              <a:buFont typeface="Wingdings" panose="05000000000000000000" pitchFamily="2" charset="2"/>
              <a:buChar char="Ø"/>
            </a:pPr>
            <a:endParaRPr lang="en-US" dirty="0">
              <a:latin typeface="Cambria" panose="02040503050406030204" pitchFamily="18" charset="0"/>
              <a:ea typeface="Cambria" panose="02040503050406030204" pitchFamily="18" charset="0"/>
            </a:endParaRPr>
          </a:p>
          <a:p>
            <a:endParaRPr lang="en-US"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8852772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Cambria" panose="02040503050406030204" pitchFamily="18" charset="0"/>
                <a:ea typeface="Cambria" panose="02040503050406030204" pitchFamily="18" charset="0"/>
              </a:rPr>
              <a:t>FINDINGS</a:t>
            </a:r>
          </a:p>
        </p:txBody>
      </p:sp>
      <p:sp>
        <p:nvSpPr>
          <p:cNvPr id="3" name="Content Placeholder 2"/>
          <p:cNvSpPr>
            <a:spLocks noGrp="1"/>
          </p:cNvSpPr>
          <p:nvPr>
            <p:ph idx="1"/>
          </p:nvPr>
        </p:nvSpPr>
        <p:spPr/>
        <p:txBody>
          <a:bodyPr/>
          <a:lstStyle/>
          <a:p>
            <a:pPr marL="0" indent="0" algn="just">
              <a:buNone/>
            </a:pPr>
            <a:endParaRPr lang="en-US" sz="2400" dirty="0" smtClean="0">
              <a:latin typeface="Cambria" panose="02040503050406030204" pitchFamily="18" charset="0"/>
              <a:ea typeface="Cambria" panose="02040503050406030204" pitchFamily="18" charset="0"/>
            </a:endParaRPr>
          </a:p>
          <a:p>
            <a:pPr marL="0" indent="0" algn="just">
              <a:buNone/>
            </a:pPr>
            <a:endParaRPr lang="en-US" sz="2400" dirty="0">
              <a:latin typeface="Cambria" panose="02040503050406030204" pitchFamily="18" charset="0"/>
              <a:ea typeface="Cambria" panose="02040503050406030204" pitchFamily="18" charset="0"/>
            </a:endParaRPr>
          </a:p>
          <a:p>
            <a:pPr marL="0" indent="0" algn="just">
              <a:buNone/>
            </a:pPr>
            <a:r>
              <a:rPr lang="en-US" sz="2400" dirty="0" smtClean="0">
                <a:latin typeface="Cambria" panose="02040503050406030204" pitchFamily="18" charset="0"/>
                <a:ea typeface="Cambria" panose="02040503050406030204" pitchFamily="18" charset="0"/>
              </a:rPr>
              <a:t>The </a:t>
            </a:r>
            <a:r>
              <a:rPr lang="en-US" sz="2400" dirty="0">
                <a:latin typeface="Cambria" panose="02040503050406030204" pitchFamily="18" charset="0"/>
                <a:ea typeface="Cambria" panose="02040503050406030204" pitchFamily="18" charset="0"/>
              </a:rPr>
              <a:t>findings of this study clearly demonstrated the promising potential of organic formulations comprising a certain ratio of honey and </a:t>
            </a:r>
            <a:r>
              <a:rPr lang="en-US" sz="2400" dirty="0" err="1">
                <a:latin typeface="Cambria" panose="02040503050406030204" pitchFamily="18" charset="0"/>
                <a:ea typeface="Cambria" panose="02040503050406030204" pitchFamily="18" charset="0"/>
              </a:rPr>
              <a:t>beewax</a:t>
            </a:r>
            <a:r>
              <a:rPr lang="en-US" sz="2400" dirty="0">
                <a:latin typeface="Cambria" panose="02040503050406030204" pitchFamily="18" charset="0"/>
                <a:ea typeface="Cambria" panose="02040503050406030204" pitchFamily="18" charset="0"/>
              </a:rPr>
              <a:t> as emulsifiers. As a result, it can be stated that honeybee hive products are used in organic compositions to benefit from its cosmetic properties.</a:t>
            </a:r>
          </a:p>
          <a:p>
            <a:endParaRPr lang="en-US" dirty="0"/>
          </a:p>
        </p:txBody>
      </p:sp>
    </p:spTree>
    <p:extLst>
      <p:ext uri="{BB962C8B-B14F-4D97-AF65-F5344CB8AC3E}">
        <p14:creationId xmlns:p14="http://schemas.microsoft.com/office/powerpoint/2010/main" val="12721096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Cambria" panose="02040503050406030204" pitchFamily="18" charset="0"/>
                <a:ea typeface="Cambria" panose="02040503050406030204" pitchFamily="18" charset="0"/>
              </a:rPr>
              <a:t/>
            </a:r>
            <a:br>
              <a:rPr lang="en-US" b="1" dirty="0" smtClean="0">
                <a:latin typeface="Cambria" panose="02040503050406030204" pitchFamily="18" charset="0"/>
                <a:ea typeface="Cambria" panose="02040503050406030204" pitchFamily="18" charset="0"/>
              </a:rPr>
            </a:br>
            <a:r>
              <a:rPr lang="en-US" sz="4000" b="1" dirty="0" smtClean="0">
                <a:latin typeface="Cambria" panose="02040503050406030204" pitchFamily="18" charset="0"/>
                <a:ea typeface="Cambria" panose="02040503050406030204" pitchFamily="18" charset="0"/>
              </a:rPr>
              <a:t>RECOMMENDATIONS</a:t>
            </a:r>
            <a:r>
              <a:rPr lang="en-US" b="1" dirty="0"/>
              <a:t/>
            </a:r>
            <a:br>
              <a:rPr lang="en-US" b="1" dirty="0"/>
            </a:br>
            <a:endParaRPr lang="en-US" dirty="0"/>
          </a:p>
        </p:txBody>
      </p:sp>
      <p:sp>
        <p:nvSpPr>
          <p:cNvPr id="3" name="Content Placeholder 2"/>
          <p:cNvSpPr>
            <a:spLocks noGrp="1"/>
          </p:cNvSpPr>
          <p:nvPr>
            <p:ph idx="1"/>
          </p:nvPr>
        </p:nvSpPr>
        <p:spPr/>
        <p:txBody>
          <a:bodyPr>
            <a:normAutofit/>
          </a:bodyPr>
          <a:lstStyle/>
          <a:p>
            <a:pPr marL="0" indent="0" algn="just">
              <a:buNone/>
            </a:pPr>
            <a:endParaRPr lang="en-US" sz="2400" dirty="0" smtClean="0">
              <a:latin typeface="Cambria" panose="02040503050406030204" pitchFamily="18" charset="0"/>
              <a:ea typeface="Cambria" panose="02040503050406030204" pitchFamily="18" charset="0"/>
            </a:endParaRPr>
          </a:p>
          <a:p>
            <a:pPr marL="0" indent="0" algn="just">
              <a:buNone/>
            </a:pPr>
            <a:r>
              <a:rPr lang="en-US" sz="2400" dirty="0" smtClean="0">
                <a:latin typeface="Cambria" panose="02040503050406030204" pitchFamily="18" charset="0"/>
                <a:ea typeface="Cambria" panose="02040503050406030204" pitchFamily="18" charset="0"/>
              </a:rPr>
              <a:t>Due </a:t>
            </a:r>
            <a:r>
              <a:rPr lang="en-US" sz="2400" dirty="0">
                <a:latin typeface="Cambria" panose="02040503050406030204" pitchFamily="18" charset="0"/>
                <a:ea typeface="Cambria" panose="02040503050406030204" pitchFamily="18" charset="0"/>
              </a:rPr>
              <a:t>to anti-inflammatory, anti-bacterial, anti-fungal, anti-viral and antioxidant activities, Honey, </a:t>
            </a:r>
            <a:r>
              <a:rPr lang="en-US" sz="2400" dirty="0" err="1">
                <a:latin typeface="Cambria" panose="02040503050406030204" pitchFamily="18" charset="0"/>
                <a:ea typeface="Cambria" panose="02040503050406030204" pitchFamily="18" charset="0"/>
              </a:rPr>
              <a:t>propolis</a:t>
            </a:r>
            <a:r>
              <a:rPr lang="en-US" sz="2400" dirty="0">
                <a:latin typeface="Cambria" panose="02040503050406030204" pitchFamily="18" charset="0"/>
                <a:ea typeface="Cambria" panose="02040503050406030204" pitchFamily="18" charset="0"/>
              </a:rPr>
              <a:t>, bee pollen, bee bread, bee’s wax and bee venom will prove beneficial for medicinal purposes and cosmetic skin care productions like</a:t>
            </a:r>
            <a:r>
              <a:rPr lang="en-US" sz="2400" dirty="0" smtClean="0">
                <a:latin typeface="Cambria" panose="02040503050406030204" pitchFamily="18" charset="0"/>
                <a:ea typeface="Cambria" panose="02040503050406030204" pitchFamily="18" charset="0"/>
              </a:rPr>
              <a:t>:</a:t>
            </a:r>
          </a:p>
          <a:p>
            <a:pPr marL="0" indent="0" algn="just">
              <a:buNone/>
            </a:pPr>
            <a:endParaRPr lang="en-US" sz="2400" dirty="0">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n-US" sz="2400" dirty="0">
                <a:latin typeface="Cambria" panose="02040503050406030204" pitchFamily="18" charset="0"/>
                <a:ea typeface="Cambria" panose="02040503050406030204" pitchFamily="18" charset="0"/>
              </a:rPr>
              <a:t>Honeybee hive products (bee venom) will be used to formulate anti aging facial serum in future.</a:t>
            </a:r>
          </a:p>
          <a:p>
            <a:endParaRPr lang="en-US" dirty="0"/>
          </a:p>
        </p:txBody>
      </p:sp>
    </p:spTree>
    <p:extLst>
      <p:ext uri="{BB962C8B-B14F-4D97-AF65-F5344CB8AC3E}">
        <p14:creationId xmlns:p14="http://schemas.microsoft.com/office/powerpoint/2010/main" val="2674044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1751618"/>
            <a:ext cx="7560840" cy="4278094"/>
          </a:xfrm>
          <a:prstGeom prst="rect">
            <a:avLst/>
          </a:prstGeom>
        </p:spPr>
        <p:txBody>
          <a:bodyPr wrap="square">
            <a:spAutoFit/>
          </a:bodyPr>
          <a:lstStyle/>
          <a:p>
            <a:pPr algn="just">
              <a:buFont typeface="Wingdings" panose="05000000000000000000" pitchFamily="2" charset="2"/>
              <a:buChar char="Ø"/>
            </a:pPr>
            <a:endParaRPr lang="en-US" sz="2400" dirty="0" smtClean="0">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n-US" sz="2400" dirty="0" smtClean="0">
                <a:latin typeface="Cambria" panose="02040503050406030204" pitchFamily="18" charset="0"/>
                <a:ea typeface="Cambria" panose="02040503050406030204" pitchFamily="18" charset="0"/>
              </a:rPr>
              <a:t>Beewax </a:t>
            </a:r>
            <a:r>
              <a:rPr lang="en-US" sz="2400" dirty="0">
                <a:latin typeface="Cambria" panose="02040503050406030204" pitchFamily="18" charset="0"/>
                <a:ea typeface="Cambria" panose="02040503050406030204" pitchFamily="18" charset="0"/>
              </a:rPr>
              <a:t>should be preferred to make organic soaps in future because of its pleasant texture it become solidifies quickly, provide detergency and cleaning properties</a:t>
            </a:r>
            <a:r>
              <a:rPr lang="en-US" sz="2400" dirty="0" smtClean="0">
                <a:latin typeface="Cambria" panose="02040503050406030204" pitchFamily="18" charset="0"/>
                <a:ea typeface="Cambria" panose="02040503050406030204" pitchFamily="18" charset="0"/>
              </a:rPr>
              <a:t>.</a:t>
            </a:r>
          </a:p>
          <a:p>
            <a:pPr algn="just">
              <a:buFont typeface="Wingdings" panose="05000000000000000000" pitchFamily="2" charset="2"/>
              <a:buChar char="Ø"/>
            </a:pPr>
            <a:endParaRPr lang="en-US" sz="2400" dirty="0">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n-US" sz="2400" dirty="0">
                <a:latin typeface="Cambria" panose="02040503050406030204" pitchFamily="18" charset="0"/>
                <a:ea typeface="Cambria" panose="02040503050406030204" pitchFamily="18" charset="0"/>
              </a:rPr>
              <a:t>As honey contains healing properties so it should be use to cure blemishes problem because organic ingredients are use to formulate cosmetics without any harmful effect. It will be very good attempt to formulate the blemishes cream.</a:t>
            </a:r>
          </a:p>
          <a:p>
            <a:pPr>
              <a:buFont typeface="Wingdings" panose="05000000000000000000" pitchFamily="2" charset="2"/>
              <a:buChar char="Ø"/>
            </a:pPr>
            <a:endParaRPr lang="en-US" sz="3200" dirty="0"/>
          </a:p>
        </p:txBody>
      </p:sp>
    </p:spTree>
    <p:extLst>
      <p:ext uri="{BB962C8B-B14F-4D97-AF65-F5344CB8AC3E}">
        <p14:creationId xmlns:p14="http://schemas.microsoft.com/office/powerpoint/2010/main" val="3508819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Cambria" panose="02040503050406030204" pitchFamily="18" charset="0"/>
                <a:ea typeface="Cambria" panose="02040503050406030204" pitchFamily="18" charset="0"/>
              </a:rPr>
              <a:t>INTRODUCTION</a:t>
            </a:r>
            <a:endParaRPr lang="en-US" sz="3600" dirty="0"/>
          </a:p>
        </p:txBody>
      </p:sp>
      <p:sp>
        <p:nvSpPr>
          <p:cNvPr id="3" name="Content Placeholder 2"/>
          <p:cNvSpPr>
            <a:spLocks noGrp="1"/>
          </p:cNvSpPr>
          <p:nvPr>
            <p:ph idx="1"/>
          </p:nvPr>
        </p:nvSpPr>
        <p:spPr/>
        <p:txBody>
          <a:bodyPr>
            <a:normAutofit fontScale="62500" lnSpcReduction="20000"/>
          </a:bodyPr>
          <a:lstStyle/>
          <a:p>
            <a:pPr algn="just">
              <a:buFont typeface="Wingdings" panose="05000000000000000000" pitchFamily="2" charset="2"/>
              <a:buChar char="Ø"/>
            </a:pPr>
            <a:endParaRPr lang="en-US" dirty="0" smtClean="0">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n-US" dirty="0" smtClean="0">
                <a:latin typeface="Cambria" panose="02040503050406030204" pitchFamily="18" charset="0"/>
                <a:ea typeface="Cambria" panose="02040503050406030204" pitchFamily="18" charset="0"/>
              </a:rPr>
              <a:t>The </a:t>
            </a:r>
            <a:r>
              <a:rPr lang="en-US" dirty="0">
                <a:latin typeface="Cambria" panose="02040503050406030204" pitchFamily="18" charset="0"/>
                <a:ea typeface="Cambria" panose="02040503050406030204" pitchFamily="18" charset="0"/>
              </a:rPr>
              <a:t>skin is the body's first line of defense against  external exposure, and indications of ageing are most obvious in the skin. Although ageing skin does not pose a hazard  to a person, it might have a negative impact on a person's psychologically.</a:t>
            </a:r>
          </a:p>
          <a:p>
            <a:pPr algn="just">
              <a:buFont typeface="Wingdings" panose="05000000000000000000" pitchFamily="2" charset="2"/>
              <a:buChar char="Ø"/>
            </a:pPr>
            <a:r>
              <a:rPr lang="en-US" dirty="0">
                <a:latin typeface="Cambria" panose="02040503050406030204" pitchFamily="18" charset="0"/>
                <a:ea typeface="Cambria" panose="02040503050406030204" pitchFamily="18" charset="0"/>
              </a:rPr>
              <a:t>The term cosmeceuticals was originally used by Raymond Reed, a founding member of the US Society of cosmetics chemist, in 1961.</a:t>
            </a:r>
          </a:p>
          <a:p>
            <a:pPr algn="just">
              <a:buFont typeface="Wingdings" panose="05000000000000000000" pitchFamily="2" charset="2"/>
              <a:buChar char="Ø"/>
            </a:pPr>
            <a:r>
              <a:rPr lang="en-US" dirty="0" smtClean="0">
                <a:latin typeface="Cambria" panose="02040503050406030204" pitchFamily="18" charset="0"/>
                <a:ea typeface="Cambria" panose="02040503050406030204" pitchFamily="18" charset="0"/>
              </a:rPr>
              <a:t>Cosmeceuticals </a:t>
            </a:r>
            <a:r>
              <a:rPr lang="en-US" dirty="0">
                <a:latin typeface="Cambria" panose="02040503050406030204" pitchFamily="18" charset="0"/>
                <a:ea typeface="Cambria" panose="02040503050406030204" pitchFamily="18" charset="0"/>
              </a:rPr>
              <a:t>are cosmetic pharmaceutical hybrids that aim to improve health and attractiveness by influencing the biological texture and function of the </a:t>
            </a:r>
            <a:r>
              <a:rPr lang="en-US" dirty="0" smtClean="0">
                <a:latin typeface="Cambria" panose="02040503050406030204" pitchFamily="18" charset="0"/>
                <a:ea typeface="Cambria" panose="02040503050406030204" pitchFamily="18" charset="0"/>
              </a:rPr>
              <a:t>skin.</a:t>
            </a:r>
          </a:p>
          <a:p>
            <a:pPr algn="just">
              <a:buFont typeface="Wingdings" panose="05000000000000000000" pitchFamily="2" charset="2"/>
              <a:buChar char="Ø"/>
            </a:pPr>
            <a:r>
              <a:rPr lang="en-US" dirty="0" smtClean="0">
                <a:latin typeface="Cambria" panose="02040503050406030204" pitchFamily="18" charset="0"/>
                <a:ea typeface="Cambria" panose="02040503050406030204" pitchFamily="18" charset="0"/>
              </a:rPr>
              <a:t>Natural </a:t>
            </a:r>
            <a:r>
              <a:rPr lang="en-US" dirty="0">
                <a:latin typeface="Cambria" panose="02040503050406030204" pitchFamily="18" charset="0"/>
                <a:ea typeface="Cambria" panose="02040503050406030204" pitchFamily="18" charset="0"/>
              </a:rPr>
              <a:t>and synthetic sponges used in everyday hygiene and make-up  removal operate as reservoirs and transporters for the spread of bacterial species such as Staphylococcus epidermidis, Staphylococcus aureus, and Escherichia coli. Chemical- based cosmetics are detrimental to the skin, and consumer knowledge of herbal goods has raised demand for natural products and natural extracts in cosmetic </a:t>
            </a:r>
            <a:r>
              <a:rPr lang="en-US" dirty="0" smtClean="0">
                <a:latin typeface="Cambria" panose="02040503050406030204" pitchFamily="18" charset="0"/>
                <a:ea typeface="Cambria" panose="02040503050406030204" pitchFamily="18" charset="0"/>
              </a:rPr>
              <a:t>preparations.</a:t>
            </a:r>
            <a:endParaRPr lang="en-US"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588864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Cambria" panose="02040503050406030204" pitchFamily="18" charset="0"/>
                <a:ea typeface="Cambria" panose="02040503050406030204" pitchFamily="18" charset="0"/>
              </a:rPr>
              <a:t>INTRODUCTION</a:t>
            </a:r>
            <a:endParaRPr lang="en-US" sz="3600" dirty="0"/>
          </a:p>
        </p:txBody>
      </p:sp>
      <p:sp>
        <p:nvSpPr>
          <p:cNvPr id="3" name="Content Placeholder 2"/>
          <p:cNvSpPr>
            <a:spLocks noGrp="1"/>
          </p:cNvSpPr>
          <p:nvPr>
            <p:ph idx="1"/>
          </p:nvPr>
        </p:nvSpPr>
        <p:spPr/>
        <p:txBody>
          <a:bodyPr>
            <a:normAutofit/>
          </a:bodyPr>
          <a:lstStyle/>
          <a:p>
            <a:pPr marL="0" indent="0" algn="just">
              <a:buNone/>
            </a:pPr>
            <a:r>
              <a:rPr lang="en-US" sz="2400" dirty="0">
                <a:latin typeface="Cambria" panose="02040503050406030204" pitchFamily="18" charset="0"/>
                <a:ea typeface="Cambria" panose="02040503050406030204" pitchFamily="18" charset="0"/>
              </a:rPr>
              <a:t>In the beauty business, honey and beeswax are used to hydrate, soften, and repair skin tissue. The following are some cosmetic uses for bee's honey</a:t>
            </a:r>
            <a:r>
              <a:rPr lang="en-US" sz="2400" dirty="0" smtClean="0">
                <a:latin typeface="Cambria" panose="02040503050406030204" pitchFamily="18" charset="0"/>
                <a:ea typeface="Cambria" panose="02040503050406030204" pitchFamily="18" charset="0"/>
              </a:rPr>
              <a:t>:</a:t>
            </a:r>
          </a:p>
          <a:p>
            <a:pPr lvl="0" algn="just">
              <a:buFont typeface="Wingdings" panose="05000000000000000000" pitchFamily="2" charset="2"/>
              <a:buChar char="Ø"/>
            </a:pPr>
            <a:r>
              <a:rPr lang="en-US" sz="2400" b="1" dirty="0">
                <a:latin typeface="Cambria" panose="02040503050406030204" pitchFamily="18" charset="0"/>
                <a:ea typeface="Cambria" panose="02040503050406030204" pitchFamily="18" charset="0"/>
              </a:rPr>
              <a:t>Face </a:t>
            </a:r>
            <a:r>
              <a:rPr lang="en-US" sz="2400" b="1" dirty="0" smtClean="0">
                <a:latin typeface="Cambria" panose="02040503050406030204" pitchFamily="18" charset="0"/>
                <a:ea typeface="Cambria" panose="02040503050406030204" pitchFamily="18" charset="0"/>
              </a:rPr>
              <a:t>wash</a:t>
            </a:r>
          </a:p>
          <a:p>
            <a:pPr lvl="0" algn="just">
              <a:buFont typeface="Wingdings" panose="05000000000000000000" pitchFamily="2" charset="2"/>
              <a:buChar char="Ø"/>
            </a:pPr>
            <a:r>
              <a:rPr lang="en-US" sz="2400" b="1" dirty="0" smtClean="0">
                <a:latin typeface="Cambria" panose="02040503050406030204" pitchFamily="18" charset="0"/>
                <a:ea typeface="Cambria" panose="02040503050406030204" pitchFamily="18" charset="0"/>
              </a:rPr>
              <a:t>Facial </a:t>
            </a:r>
            <a:r>
              <a:rPr lang="en-US" sz="2400" b="1" dirty="0">
                <a:latin typeface="Cambria" panose="02040503050406030204" pitchFamily="18" charset="0"/>
                <a:ea typeface="Cambria" panose="02040503050406030204" pitchFamily="18" charset="0"/>
              </a:rPr>
              <a:t>cleaning </a:t>
            </a:r>
            <a:r>
              <a:rPr lang="en-US" sz="2400" b="1" dirty="0" smtClean="0">
                <a:latin typeface="Cambria" panose="02040503050406030204" pitchFamily="18" charset="0"/>
                <a:ea typeface="Cambria" panose="02040503050406030204" pitchFamily="18" charset="0"/>
              </a:rPr>
              <a:t>scrub</a:t>
            </a:r>
          </a:p>
          <a:p>
            <a:pPr lvl="0" algn="just">
              <a:buFont typeface="Wingdings" panose="05000000000000000000" pitchFamily="2" charset="2"/>
              <a:buChar char="Ø"/>
            </a:pPr>
            <a:r>
              <a:rPr lang="en-US" sz="2400" b="1" dirty="0" smtClean="0">
                <a:latin typeface="Cambria" panose="02040503050406030204" pitchFamily="18" charset="0"/>
                <a:ea typeface="Cambria" panose="02040503050406030204" pitchFamily="18" charset="0"/>
              </a:rPr>
              <a:t>Facial softener</a:t>
            </a:r>
          </a:p>
          <a:p>
            <a:pPr lvl="0" algn="just">
              <a:buFont typeface="Wingdings" panose="05000000000000000000" pitchFamily="2" charset="2"/>
              <a:buChar char="Ø"/>
            </a:pPr>
            <a:r>
              <a:rPr lang="en-US" sz="2400" b="1" dirty="0">
                <a:latin typeface="Cambria" panose="02040503050406030204" pitchFamily="18" charset="0"/>
                <a:ea typeface="Cambria" panose="02040503050406030204" pitchFamily="18" charset="0"/>
              </a:rPr>
              <a:t>Facial </a:t>
            </a:r>
            <a:r>
              <a:rPr lang="en-US" sz="2400" b="1" dirty="0" smtClean="0">
                <a:latin typeface="Cambria" panose="02040503050406030204" pitchFamily="18" charset="0"/>
                <a:ea typeface="Cambria" panose="02040503050406030204" pitchFamily="18" charset="0"/>
              </a:rPr>
              <a:t>moisturizer</a:t>
            </a:r>
          </a:p>
          <a:p>
            <a:pPr lvl="0" algn="just">
              <a:buFont typeface="Wingdings" panose="05000000000000000000" pitchFamily="2" charset="2"/>
              <a:buChar char="Ø"/>
            </a:pPr>
            <a:r>
              <a:rPr lang="en-US" sz="2400" b="1" dirty="0">
                <a:latin typeface="Cambria" panose="02040503050406030204" pitchFamily="18" charset="0"/>
                <a:ea typeface="Cambria" panose="02040503050406030204" pitchFamily="18" charset="0"/>
              </a:rPr>
              <a:t>Cracked </a:t>
            </a:r>
            <a:r>
              <a:rPr lang="en-US" sz="2400" b="1" dirty="0" smtClean="0">
                <a:latin typeface="Cambria" panose="02040503050406030204" pitchFamily="18" charset="0"/>
                <a:ea typeface="Cambria" panose="02040503050406030204" pitchFamily="18" charset="0"/>
              </a:rPr>
              <a:t>lips</a:t>
            </a:r>
          </a:p>
          <a:p>
            <a:pPr lvl="0" algn="just">
              <a:buFont typeface="Wingdings" panose="05000000000000000000" pitchFamily="2" charset="2"/>
              <a:buChar char="Ø"/>
            </a:pPr>
            <a:r>
              <a:rPr lang="en-US" sz="2400" b="1" dirty="0">
                <a:latin typeface="Cambria" panose="02040503050406030204" pitchFamily="18" charset="0"/>
                <a:ea typeface="Cambria" panose="02040503050406030204" pitchFamily="18" charset="0"/>
              </a:rPr>
              <a:t>Lotion for dry skin </a:t>
            </a:r>
            <a:r>
              <a:rPr lang="en-US" sz="2400" b="1" dirty="0" smtClean="0">
                <a:latin typeface="Cambria" panose="02040503050406030204" pitchFamily="18" charset="0"/>
                <a:ea typeface="Cambria" panose="02040503050406030204" pitchFamily="18" charset="0"/>
              </a:rPr>
              <a:t>patches</a:t>
            </a:r>
          </a:p>
          <a:p>
            <a:pPr lvl="0" algn="just">
              <a:buFont typeface="Wingdings" panose="05000000000000000000" pitchFamily="2" charset="2"/>
              <a:buChar char="Ø"/>
            </a:pPr>
            <a:r>
              <a:rPr lang="en-US" sz="2400" b="1" dirty="0">
                <a:latin typeface="Cambria" panose="02040503050406030204" pitchFamily="18" charset="0"/>
                <a:ea typeface="Cambria" panose="02040503050406030204" pitchFamily="18" charset="0"/>
              </a:rPr>
              <a:t>Conditioner</a:t>
            </a:r>
            <a:endParaRPr lang="en-US" sz="2400" b="1" dirty="0" smtClean="0">
              <a:latin typeface="Cambria" panose="02040503050406030204" pitchFamily="18" charset="0"/>
              <a:ea typeface="Cambria" panose="02040503050406030204" pitchFamily="18" charset="0"/>
            </a:endParaRPr>
          </a:p>
          <a:p>
            <a:pPr marL="0" lvl="0" indent="0" algn="just">
              <a:buNone/>
            </a:pPr>
            <a:endParaRPr lang="en-US" b="1" dirty="0" smtClean="0"/>
          </a:p>
          <a:p>
            <a:pPr marL="0" lvl="0" indent="0" algn="just">
              <a:buNone/>
            </a:pPr>
            <a:endParaRPr lang="en-US" dirty="0" smtClean="0"/>
          </a:p>
          <a:p>
            <a:pPr marL="0" indent="0">
              <a:buNone/>
            </a:pPr>
            <a:endParaRPr lang="en-US" dirty="0"/>
          </a:p>
          <a:p>
            <a:endParaRPr lang="en-US" dirty="0"/>
          </a:p>
        </p:txBody>
      </p:sp>
    </p:spTree>
    <p:extLst>
      <p:ext uri="{BB962C8B-B14F-4D97-AF65-F5344CB8AC3E}">
        <p14:creationId xmlns:p14="http://schemas.microsoft.com/office/powerpoint/2010/main" val="1709913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2"/>
          <p:cNvSpPr txBox="1">
            <a:spLocks/>
          </p:cNvSpPr>
          <p:nvPr/>
        </p:nvSpPr>
        <p:spPr>
          <a:xfrm>
            <a:off x="228600" y="304800"/>
            <a:ext cx="7871792" cy="1107976"/>
          </a:xfrm>
          <a:prstGeom prst="rect">
            <a:avLst/>
          </a:prstGeom>
        </p:spPr>
        <p:txBody>
          <a:bodyPr vert="horz" lIns="91440" tIns="45720" rIns="91440" bIns="45720" rtlCol="0">
            <a:normAutofit/>
          </a:bodyPr>
          <a:lstStyle/>
          <a:p>
            <a:pPr marL="342900" lvl="0" indent="-342900">
              <a:spcBef>
                <a:spcPct val="20000"/>
              </a:spcBef>
            </a:pPr>
            <a:endParaRPr kumimoji="0" lang="en-US" sz="2400" b="0" i="0" u="none" strike="noStrike" kern="1200" cap="none" spc="0" normalizeH="0" baseline="0" noProof="0" dirty="0">
              <a:ln>
                <a:noFill/>
              </a:ln>
              <a:solidFill>
                <a:schemeClr val="tx1"/>
              </a:solidFill>
              <a:effectLst/>
              <a:uLnTx/>
              <a:uFillTx/>
              <a:latin typeface="Cambria" pitchFamily="18" charset="0"/>
              <a:ea typeface="+mn-ea"/>
              <a:cs typeface="+mn-cs"/>
            </a:endParaRPr>
          </a:p>
        </p:txBody>
      </p:sp>
      <p:sp>
        <p:nvSpPr>
          <p:cNvPr id="10" name="Subtitle 2"/>
          <p:cNvSpPr txBox="1">
            <a:spLocks/>
          </p:cNvSpPr>
          <p:nvPr/>
        </p:nvSpPr>
        <p:spPr>
          <a:xfrm>
            <a:off x="250902" y="1427850"/>
            <a:ext cx="8229600" cy="4463008"/>
          </a:xfrm>
          <a:prstGeom prst="rect">
            <a:avLst/>
          </a:prstGeom>
        </p:spPr>
        <p:txBody>
          <a:bodyPr vert="horz" lIns="91440" tIns="45720" rIns="91440" bIns="45720" rtlCol="0">
            <a:normAutofit/>
          </a:bodyPr>
          <a:lstStyle/>
          <a:p>
            <a:pPr marL="342900" lvl="0" indent="-342900" algn="ctr">
              <a:spcBef>
                <a:spcPct val="20000"/>
              </a:spcBef>
            </a:pPr>
            <a:endParaRPr lang="en-US" sz="3200" dirty="0" smtClean="0">
              <a:solidFill>
                <a:schemeClr val="bg1">
                  <a:lumMod val="75000"/>
                </a:schemeClr>
              </a:solidFill>
              <a:latin typeface="Cambria" pitchFamily="18" charset="0"/>
            </a:endParaRPr>
          </a:p>
          <a:p>
            <a:pPr marL="342900" lvl="0" indent="-342900" algn="ctr">
              <a:spcBef>
                <a:spcPct val="20000"/>
              </a:spcBef>
            </a:pPr>
            <a:endParaRPr lang="en-US" sz="3200" dirty="0" smtClean="0">
              <a:solidFill>
                <a:schemeClr val="bg1">
                  <a:lumMod val="75000"/>
                </a:schemeClr>
              </a:solidFill>
              <a:latin typeface="Cambria" pitchFamily="18" charset="0"/>
            </a:endParaRPr>
          </a:p>
        </p:txBody>
      </p:sp>
      <p:sp>
        <p:nvSpPr>
          <p:cNvPr id="5" name="Title 4"/>
          <p:cNvSpPr>
            <a:spLocks noGrp="1"/>
          </p:cNvSpPr>
          <p:nvPr>
            <p:ph type="ctrTitle"/>
          </p:nvPr>
        </p:nvSpPr>
        <p:spPr>
          <a:xfrm>
            <a:off x="685800" y="692697"/>
            <a:ext cx="7772400" cy="591561"/>
          </a:xfrm>
        </p:spPr>
        <p:txBody>
          <a:bodyPr>
            <a:noAutofit/>
          </a:bodyPr>
          <a:lstStyle/>
          <a:p>
            <a:endParaRPr lang="en-US" sz="3600" b="1" dirty="0"/>
          </a:p>
        </p:txBody>
      </p:sp>
      <p:sp>
        <p:nvSpPr>
          <p:cNvPr id="6" name="Subtitle 5"/>
          <p:cNvSpPr>
            <a:spLocks noGrp="1"/>
          </p:cNvSpPr>
          <p:nvPr>
            <p:ph type="subTitle" idx="1"/>
          </p:nvPr>
        </p:nvSpPr>
        <p:spPr>
          <a:xfrm>
            <a:off x="107504" y="1800673"/>
            <a:ext cx="8057492" cy="4523937"/>
          </a:xfrm>
        </p:spPr>
        <p:txBody>
          <a:bodyPr>
            <a:noAutofit/>
          </a:bodyPr>
          <a:lstStyle/>
          <a:p>
            <a:pPr algn="just"/>
            <a:r>
              <a:rPr lang="en-US" sz="2400" dirty="0">
                <a:solidFill>
                  <a:schemeClr val="tx1"/>
                </a:solidFill>
                <a:latin typeface="Cambria" panose="02040503050406030204" pitchFamily="18" charset="0"/>
                <a:ea typeface="Cambria" panose="02040503050406030204" pitchFamily="18" charset="0"/>
              </a:rPr>
              <a:t>Since ancient times, skincare products have been in high demand. The emphasis these days is on organically derived cosmetic products. Skincare products are the most commonly used goods to enhance the appearance and slow the aging process of the skin</a:t>
            </a:r>
            <a:r>
              <a:rPr lang="en-US" sz="2400" dirty="0" smtClean="0">
                <a:solidFill>
                  <a:schemeClr val="tx1"/>
                </a:solidFill>
                <a:latin typeface="Cambria" panose="02040503050406030204" pitchFamily="18" charset="0"/>
                <a:ea typeface="Cambria" panose="02040503050406030204" pitchFamily="18" charset="0"/>
              </a:rPr>
              <a:t>.</a:t>
            </a:r>
          </a:p>
          <a:p>
            <a:pPr marL="285750" indent="-285750" algn="just">
              <a:buFont typeface="Wingdings" panose="05000000000000000000" pitchFamily="2" charset="2"/>
              <a:buChar char="Ø"/>
            </a:pPr>
            <a:r>
              <a:rPr lang="en-US" sz="2400" dirty="0" smtClean="0">
                <a:solidFill>
                  <a:schemeClr val="tx1"/>
                </a:solidFill>
                <a:latin typeface="Cambria" panose="02040503050406030204" pitchFamily="18" charset="0"/>
                <a:ea typeface="Cambria" panose="02040503050406030204" pitchFamily="18" charset="0"/>
              </a:rPr>
              <a:t> </a:t>
            </a:r>
            <a:r>
              <a:rPr lang="en-US" sz="2400" dirty="0">
                <a:solidFill>
                  <a:schemeClr val="tx1"/>
                </a:solidFill>
                <a:latin typeface="Cambria" panose="02040503050406030204" pitchFamily="18" charset="0"/>
                <a:ea typeface="Cambria" panose="02040503050406030204" pitchFamily="18" charset="0"/>
              </a:rPr>
              <a:t>The primary goal of this study was to create, produce, and test various skincare cosmetic formulations of face cream, lip balm, face wash and moisturizing cream utilizing honeybee (</a:t>
            </a:r>
            <a:r>
              <a:rPr lang="en-US" sz="2400" i="1" dirty="0" err="1">
                <a:solidFill>
                  <a:schemeClr val="tx1"/>
                </a:solidFill>
                <a:latin typeface="Cambria" panose="02040503050406030204" pitchFamily="18" charset="0"/>
                <a:ea typeface="Cambria" panose="02040503050406030204" pitchFamily="18" charset="0"/>
              </a:rPr>
              <a:t>Apis</a:t>
            </a:r>
            <a:r>
              <a:rPr lang="en-US" sz="2400" i="1" dirty="0">
                <a:solidFill>
                  <a:schemeClr val="tx1"/>
                </a:solidFill>
                <a:latin typeface="Cambria" panose="02040503050406030204" pitchFamily="18" charset="0"/>
                <a:ea typeface="Cambria" panose="02040503050406030204" pitchFamily="18" charset="0"/>
              </a:rPr>
              <a:t> </a:t>
            </a:r>
            <a:r>
              <a:rPr lang="en-US" sz="2400" i="1" dirty="0" err="1">
                <a:solidFill>
                  <a:schemeClr val="tx1"/>
                </a:solidFill>
                <a:latin typeface="Cambria" panose="02040503050406030204" pitchFamily="18" charset="0"/>
                <a:ea typeface="Cambria" panose="02040503050406030204" pitchFamily="18" charset="0"/>
              </a:rPr>
              <a:t>mellifera</a:t>
            </a:r>
            <a:r>
              <a:rPr lang="en-US" sz="2400" dirty="0">
                <a:solidFill>
                  <a:schemeClr val="tx1"/>
                </a:solidFill>
                <a:latin typeface="Cambria" panose="02040503050406030204" pitchFamily="18" charset="0"/>
                <a:ea typeface="Cambria" panose="02040503050406030204" pitchFamily="18" charset="0"/>
              </a:rPr>
              <a:t>) hive products such as beeswax, honey, and </a:t>
            </a:r>
            <a:r>
              <a:rPr lang="en-US" sz="2400" dirty="0" err="1">
                <a:solidFill>
                  <a:schemeClr val="tx1"/>
                </a:solidFill>
                <a:latin typeface="Cambria" panose="02040503050406030204" pitchFamily="18" charset="0"/>
                <a:ea typeface="Cambria" panose="02040503050406030204" pitchFamily="18" charset="0"/>
              </a:rPr>
              <a:t>propolis</a:t>
            </a:r>
            <a:r>
              <a:rPr lang="en-US" sz="2400" dirty="0">
                <a:solidFill>
                  <a:schemeClr val="tx1"/>
                </a:solidFill>
                <a:latin typeface="Cambria" panose="02040503050406030204" pitchFamily="18" charset="0"/>
                <a:ea typeface="Cambria" panose="02040503050406030204" pitchFamily="18" charset="0"/>
              </a:rPr>
              <a:t>. Different solvent phases of skincare formulations were formed (oil in water and water in oil). </a:t>
            </a:r>
            <a:endParaRPr lang="en-US" sz="2400" dirty="0" smtClean="0">
              <a:solidFill>
                <a:schemeClr val="tx1"/>
              </a:solidFill>
              <a:latin typeface="Cambria" panose="02040503050406030204" pitchFamily="18" charset="0"/>
              <a:ea typeface="Cambria" panose="02040503050406030204"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Cambria" panose="02040503050406030204" pitchFamily="18" charset="0"/>
                <a:ea typeface="Cambria" panose="02040503050406030204" pitchFamily="18" charset="0"/>
              </a:rPr>
              <a:t>Aim and Objectives</a:t>
            </a:r>
            <a:endParaRPr lang="en-US" sz="3600" dirty="0"/>
          </a:p>
        </p:txBody>
      </p:sp>
      <p:sp>
        <p:nvSpPr>
          <p:cNvPr id="3" name="Content Placeholder 2"/>
          <p:cNvSpPr>
            <a:spLocks noGrp="1"/>
          </p:cNvSpPr>
          <p:nvPr>
            <p:ph idx="1"/>
          </p:nvPr>
        </p:nvSpPr>
        <p:spPr/>
        <p:txBody>
          <a:bodyPr>
            <a:normAutofit lnSpcReduction="10000"/>
          </a:bodyPr>
          <a:lstStyle/>
          <a:p>
            <a:pPr lvl="1">
              <a:buFont typeface="Wingdings" panose="05000000000000000000" pitchFamily="2" charset="2"/>
              <a:buChar char="Ø"/>
            </a:pPr>
            <a:r>
              <a:rPr lang="en-US" sz="2600" dirty="0"/>
              <a:t>Prepared various formulations of skincare products (lip balm, face cream, moisturizing lotion), by using natural beehive products (</a:t>
            </a:r>
            <a:r>
              <a:rPr lang="en-US" sz="2600" dirty="0" err="1"/>
              <a:t>beewax</a:t>
            </a:r>
            <a:r>
              <a:rPr lang="en-US" sz="2600" dirty="0"/>
              <a:t>, honey, </a:t>
            </a:r>
            <a:r>
              <a:rPr lang="en-US" sz="2600" dirty="0" err="1"/>
              <a:t>propolis</a:t>
            </a:r>
            <a:r>
              <a:rPr lang="en-US" sz="2600" dirty="0"/>
              <a:t> and pollens).</a:t>
            </a:r>
          </a:p>
          <a:p>
            <a:pPr lvl="1">
              <a:buFont typeface="Wingdings" panose="05000000000000000000" pitchFamily="2" charset="2"/>
              <a:buChar char="Ø"/>
            </a:pPr>
            <a:r>
              <a:rPr lang="en-US" sz="2600" dirty="0"/>
              <a:t>Formulate the organic whitening cream by using bee products.</a:t>
            </a:r>
          </a:p>
          <a:p>
            <a:pPr lvl="1">
              <a:buFont typeface="Wingdings" panose="05000000000000000000" pitchFamily="2" charset="2"/>
              <a:buChar char="Ø"/>
            </a:pPr>
            <a:r>
              <a:rPr lang="en-US" sz="2600" dirty="0"/>
              <a:t>Developments of the </a:t>
            </a:r>
            <a:r>
              <a:rPr lang="en-US" sz="2600" dirty="0" err="1"/>
              <a:t>propolis</a:t>
            </a:r>
            <a:r>
              <a:rPr lang="en-US" sz="2600" dirty="0"/>
              <a:t> based anti-acne anti inflammatory face wash.</a:t>
            </a:r>
          </a:p>
          <a:p>
            <a:pPr lvl="1">
              <a:buFont typeface="Wingdings" panose="05000000000000000000" pitchFamily="2" charset="2"/>
              <a:buChar char="Ø"/>
            </a:pPr>
            <a:r>
              <a:rPr lang="en-US" sz="2600" dirty="0"/>
              <a:t>Evaluate stability, physical characteristics, pH, Irritation test, and spread ability characteristic </a:t>
            </a:r>
            <a:r>
              <a:rPr lang="en-US" sz="2600" dirty="0" err="1"/>
              <a:t>etc</a:t>
            </a:r>
            <a:r>
              <a:rPr lang="en-US" sz="2600" dirty="0"/>
              <a:t> of formulated products.</a:t>
            </a:r>
          </a:p>
          <a:p>
            <a:endParaRPr lang="en-US" dirty="0"/>
          </a:p>
        </p:txBody>
      </p:sp>
    </p:spTree>
    <p:extLst>
      <p:ext uri="{BB962C8B-B14F-4D97-AF65-F5344CB8AC3E}">
        <p14:creationId xmlns:p14="http://schemas.microsoft.com/office/powerpoint/2010/main" val="3166859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Cambria" panose="02040503050406030204" pitchFamily="18" charset="0"/>
                <a:ea typeface="Cambria" panose="02040503050406030204" pitchFamily="18" charset="0"/>
              </a:rPr>
              <a:t/>
            </a:r>
            <a:br>
              <a:rPr lang="en-US" b="1" dirty="0" smtClean="0">
                <a:latin typeface="Cambria" panose="02040503050406030204" pitchFamily="18" charset="0"/>
                <a:ea typeface="Cambria" panose="02040503050406030204" pitchFamily="18" charset="0"/>
              </a:rPr>
            </a:br>
            <a:r>
              <a:rPr lang="en-US" sz="4000" b="1" dirty="0" smtClean="0">
                <a:latin typeface="Cambria" panose="02040503050406030204" pitchFamily="18" charset="0"/>
                <a:ea typeface="Cambria" panose="02040503050406030204" pitchFamily="18" charset="0"/>
              </a:rPr>
              <a:t>MATERIALS </a:t>
            </a:r>
            <a:r>
              <a:rPr lang="en-US" sz="4000" b="1" dirty="0">
                <a:latin typeface="Cambria" panose="02040503050406030204" pitchFamily="18" charset="0"/>
                <a:ea typeface="Cambria" panose="02040503050406030204" pitchFamily="18" charset="0"/>
              </a:rPr>
              <a:t>AND METHOD</a:t>
            </a:r>
            <a:r>
              <a:rPr lang="en-US" sz="4000" b="1" dirty="0"/>
              <a:t/>
            </a:r>
            <a:br>
              <a:rPr lang="en-US" sz="4000" b="1" dirty="0"/>
            </a:br>
            <a:endParaRPr lang="en-US" sz="4000" dirty="0"/>
          </a:p>
        </p:txBody>
      </p:sp>
      <p:sp>
        <p:nvSpPr>
          <p:cNvPr id="3" name="Content Placeholder 2"/>
          <p:cNvSpPr>
            <a:spLocks noGrp="1"/>
          </p:cNvSpPr>
          <p:nvPr>
            <p:ph idx="1"/>
          </p:nvPr>
        </p:nvSpPr>
        <p:spPr/>
        <p:txBody>
          <a:bodyPr>
            <a:noAutofit/>
          </a:bodyPr>
          <a:lstStyle/>
          <a:p>
            <a:pPr algn="just">
              <a:buFont typeface="Wingdings" panose="05000000000000000000" pitchFamily="2" charset="2"/>
              <a:buChar char="Ø"/>
            </a:pPr>
            <a:r>
              <a:rPr lang="en-US" sz="2400" b="1" dirty="0">
                <a:latin typeface="Cambria" panose="02040503050406030204" pitchFamily="18" charset="0"/>
                <a:ea typeface="Cambria" panose="02040503050406030204" pitchFamily="18" charset="0"/>
              </a:rPr>
              <a:t>Experimental site</a:t>
            </a:r>
          </a:p>
          <a:p>
            <a:pPr marL="0" indent="0" algn="just">
              <a:buNone/>
            </a:pPr>
            <a:r>
              <a:rPr lang="en-US" sz="2400" dirty="0">
                <a:latin typeface="Cambria" panose="02040503050406030204" pitchFamily="18" charset="0"/>
                <a:ea typeface="Cambria" panose="02040503050406030204" pitchFamily="18" charset="0"/>
              </a:rPr>
              <a:t>The research was carried out at the PCSIR (Pakistan Council of Scientific and Industrial Research) Cosmetic Laboratory and the Entomology Research laboratory, Lahore College for Women University</a:t>
            </a:r>
            <a:r>
              <a:rPr lang="en-US" sz="2400" dirty="0" smtClean="0">
                <a:latin typeface="Cambria" panose="02040503050406030204" pitchFamily="18" charset="0"/>
                <a:ea typeface="Cambria" panose="02040503050406030204" pitchFamily="18" charset="0"/>
              </a:rPr>
              <a:t>.</a:t>
            </a:r>
            <a:endParaRPr lang="en-US" sz="2400" dirty="0">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n-US" sz="2400" b="1" dirty="0">
                <a:latin typeface="Cambria" panose="02040503050406030204" pitchFamily="18" charset="0"/>
                <a:ea typeface="Cambria" panose="02040503050406030204" pitchFamily="18" charset="0"/>
              </a:rPr>
              <a:t>Chemicals</a:t>
            </a:r>
          </a:p>
          <a:p>
            <a:pPr marL="0" indent="0" algn="just">
              <a:buNone/>
            </a:pPr>
            <a:r>
              <a:rPr lang="en-US" sz="2400" dirty="0">
                <a:latin typeface="Cambria" panose="02040503050406030204" pitchFamily="18" charset="0"/>
                <a:ea typeface="Cambria" panose="02040503050406030204" pitchFamily="18" charset="0"/>
              </a:rPr>
              <a:t>Stearic acid, Methyl paraben, Beeswax, paraffin oil, Glyceryl </a:t>
            </a:r>
            <a:r>
              <a:rPr lang="en-US" sz="2400" dirty="0" err="1">
                <a:latin typeface="Cambria" panose="02040503050406030204" pitchFamily="18" charset="0"/>
                <a:ea typeface="Cambria" panose="02040503050406030204" pitchFamily="18" charset="0"/>
              </a:rPr>
              <a:t>monostearate</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Cetiol</a:t>
            </a:r>
            <a:r>
              <a:rPr lang="en-US" sz="2400" dirty="0">
                <a:latin typeface="Cambria" panose="02040503050406030204" pitchFamily="18" charset="0"/>
                <a:ea typeface="Cambria" panose="02040503050406030204" pitchFamily="18" charset="0"/>
              </a:rPr>
              <a:t>® CC, Lanoline, </a:t>
            </a:r>
            <a:r>
              <a:rPr lang="en-US" sz="2400" dirty="0" err="1">
                <a:latin typeface="Cambria" panose="02040503050406030204" pitchFamily="18" charset="0"/>
                <a:ea typeface="Cambria" panose="02040503050406030204" pitchFamily="18" charset="0"/>
              </a:rPr>
              <a:t>Propolis</a:t>
            </a:r>
            <a:r>
              <a:rPr lang="en-US" sz="2400" dirty="0">
                <a:latin typeface="Cambria" panose="02040503050406030204" pitchFamily="18" charset="0"/>
                <a:ea typeface="Cambria" panose="02040503050406030204" pitchFamily="18" charset="0"/>
              </a:rPr>
              <a:t>, honey, Xanthan gum, glycerin, Borax,  Propyl  paraben, SLES, </a:t>
            </a:r>
            <a:r>
              <a:rPr lang="en-US" sz="2400" dirty="0" err="1">
                <a:latin typeface="Cambria" panose="02040503050406030204" pitchFamily="18" charset="0"/>
                <a:ea typeface="Cambria" panose="02040503050406030204" pitchFamily="18" charset="0"/>
              </a:rPr>
              <a:t>Carbopol</a:t>
            </a:r>
            <a:r>
              <a:rPr lang="en-US" sz="2400" dirty="0">
                <a:latin typeface="Cambria" panose="02040503050406030204" pitchFamily="18" charset="0"/>
                <a:ea typeface="Cambria" panose="02040503050406030204" pitchFamily="18" charset="0"/>
              </a:rPr>
              <a:t>, propylene glycol, isopropyl </a:t>
            </a:r>
            <a:r>
              <a:rPr lang="en-US" sz="2400" dirty="0" err="1">
                <a:latin typeface="Cambria" panose="02040503050406030204" pitchFamily="18" charset="0"/>
                <a:ea typeface="Cambria" panose="02040503050406030204" pitchFamily="18" charset="0"/>
              </a:rPr>
              <a:t>myristate</a:t>
            </a:r>
            <a:r>
              <a:rPr lang="en-US" sz="2400" dirty="0">
                <a:latin typeface="Cambria" panose="02040503050406030204" pitchFamily="18" charset="0"/>
                <a:ea typeface="Cambria" panose="02040503050406030204" pitchFamily="18" charset="0"/>
              </a:rPr>
              <a:t>, Tri-ethanolamine, mineral oils, distilled water, </a:t>
            </a:r>
            <a:r>
              <a:rPr lang="en-US" sz="2400" dirty="0" err="1">
                <a:latin typeface="Cambria" panose="02040503050406030204" pitchFamily="18" charset="0"/>
                <a:ea typeface="Cambria" panose="02040503050406030204" pitchFamily="18" charset="0"/>
              </a:rPr>
              <a:t>etc</a:t>
            </a:r>
            <a:endParaRPr lang="en-US" sz="2400" dirty="0"/>
          </a:p>
        </p:txBody>
      </p:sp>
    </p:spTree>
    <p:extLst>
      <p:ext uri="{BB962C8B-B14F-4D97-AF65-F5344CB8AC3E}">
        <p14:creationId xmlns:p14="http://schemas.microsoft.com/office/powerpoint/2010/main" val="3765941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1988840"/>
            <a:ext cx="7920880" cy="3323987"/>
          </a:xfrm>
          <a:prstGeom prst="rect">
            <a:avLst/>
          </a:prstGeom>
        </p:spPr>
        <p:txBody>
          <a:bodyPr wrap="square">
            <a:spAutoFit/>
          </a:bodyPr>
          <a:lstStyle/>
          <a:p>
            <a:pPr algn="just"/>
            <a:r>
              <a:rPr lang="en-US" sz="3600" b="1" dirty="0"/>
              <a:t>Beewax sample </a:t>
            </a:r>
            <a:r>
              <a:rPr lang="en-US" sz="3600" b="1" dirty="0" smtClean="0"/>
              <a:t>preparations</a:t>
            </a:r>
          </a:p>
          <a:p>
            <a:pPr algn="just"/>
            <a:endParaRPr lang="en-US" dirty="0"/>
          </a:p>
          <a:p>
            <a:pPr marL="285750" indent="-285750" algn="just">
              <a:buFont typeface="Wingdings" panose="05000000000000000000" pitchFamily="2" charset="2"/>
              <a:buChar char="Ø"/>
            </a:pPr>
            <a:r>
              <a:rPr lang="en-US" sz="2000" dirty="0" err="1">
                <a:latin typeface="Cambria" panose="02040503050406030204" pitchFamily="18" charset="0"/>
                <a:ea typeface="Cambria" panose="02040503050406030204" pitchFamily="18" charset="0"/>
              </a:rPr>
              <a:t>Apis</a:t>
            </a:r>
            <a:r>
              <a:rPr lang="en-US" sz="2000" dirty="0">
                <a:latin typeface="Cambria" panose="02040503050406030204" pitchFamily="18" charset="0"/>
                <a:ea typeface="Cambria" panose="02040503050406030204" pitchFamily="18" charset="0"/>
              </a:rPr>
              <a:t> </a:t>
            </a:r>
            <a:r>
              <a:rPr lang="en-US" sz="2000" dirty="0" err="1">
                <a:latin typeface="Cambria" panose="02040503050406030204" pitchFamily="18" charset="0"/>
                <a:ea typeface="Cambria" panose="02040503050406030204" pitchFamily="18" charset="0"/>
              </a:rPr>
              <a:t>mellifera</a:t>
            </a:r>
            <a:r>
              <a:rPr lang="en-US" sz="2000" dirty="0">
                <a:latin typeface="Cambria" panose="02040503050406030204" pitchFamily="18" charset="0"/>
                <a:ea typeface="Cambria" panose="02040503050406030204" pitchFamily="18" charset="0"/>
              </a:rPr>
              <a:t> honeycombs were cleaned by first removing bee brood or other bee products from each compartment of each honeycomb. Following that, crude </a:t>
            </a:r>
            <a:r>
              <a:rPr lang="en-US" sz="2000" dirty="0" err="1">
                <a:latin typeface="Cambria" panose="02040503050406030204" pitchFamily="18" charset="0"/>
                <a:ea typeface="Cambria" panose="02040503050406030204" pitchFamily="18" charset="0"/>
              </a:rPr>
              <a:t>beewax</a:t>
            </a:r>
            <a:r>
              <a:rPr lang="en-US" sz="2000" dirty="0">
                <a:latin typeface="Cambria" panose="02040503050406030204" pitchFamily="18" charset="0"/>
                <a:ea typeface="Cambria" panose="02040503050406030204" pitchFamily="18" charset="0"/>
              </a:rPr>
              <a:t> was extracted directly by immersing the cleaned honeycombs in a water bath that was progressively heated until the wax floated on top of the water layer. The floating wax mixture was then filtered through silk screen fabric to remove the honeycomb remnants from the wax and water. </a:t>
            </a:r>
            <a:endParaRPr lang="en-US" sz="2000" dirty="0" smtClean="0">
              <a:latin typeface="Cambria" panose="02040503050406030204" pitchFamily="18" charset="0"/>
              <a:ea typeface="Cambria" panose="02040503050406030204" pitchFamily="18" charset="0"/>
            </a:endParaRPr>
          </a:p>
          <a:p>
            <a:pPr algn="just"/>
            <a:endParaRPr lang="en-US"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4152824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2060848"/>
            <a:ext cx="7848872" cy="3477875"/>
          </a:xfrm>
          <a:prstGeom prst="rect">
            <a:avLst/>
          </a:prstGeom>
        </p:spPr>
        <p:txBody>
          <a:bodyPr wrap="square">
            <a:spAutoFit/>
          </a:bodyPr>
          <a:lstStyle/>
          <a:p>
            <a:pPr marL="285750" indent="-285750" algn="just">
              <a:buFont typeface="Wingdings" panose="05000000000000000000" pitchFamily="2" charset="2"/>
              <a:buChar char="Ø"/>
            </a:pPr>
            <a:r>
              <a:rPr lang="en-US" sz="2000" dirty="0">
                <a:latin typeface="Cambria" panose="02040503050406030204" pitchFamily="18" charset="0"/>
                <a:ea typeface="Cambria" panose="02040503050406030204" pitchFamily="18" charset="0"/>
              </a:rPr>
              <a:t>All formulations were evaluated using various factors such as pH, </a:t>
            </a:r>
            <a:r>
              <a:rPr lang="en-US" sz="2000" dirty="0" err="1">
                <a:latin typeface="Cambria" panose="02040503050406030204" pitchFamily="18" charset="0"/>
                <a:ea typeface="Cambria" panose="02040503050406030204" pitchFamily="18" charset="0"/>
              </a:rPr>
              <a:t>spreadability</a:t>
            </a:r>
            <a:r>
              <a:rPr lang="en-US" sz="2000" dirty="0">
                <a:latin typeface="Cambria" panose="02040503050406030204" pitchFamily="18" charset="0"/>
                <a:ea typeface="Cambria" panose="02040503050406030204" pitchFamily="18" charset="0"/>
              </a:rPr>
              <a:t>, heat stability, melting point, consistency, color, fragrance, wash ability, after feel test and irritation testing. Different formulations of the </a:t>
            </a:r>
            <a:r>
              <a:rPr lang="en-US" sz="2000" dirty="0" err="1">
                <a:latin typeface="Cambria" panose="02040503050406030204" pitchFamily="18" charset="0"/>
                <a:ea typeface="Cambria" panose="02040503050406030204" pitchFamily="18" charset="0"/>
              </a:rPr>
              <a:t>lipbalm</a:t>
            </a:r>
            <a:r>
              <a:rPr lang="en-US" sz="2000" dirty="0">
                <a:latin typeface="Cambria" panose="02040503050406030204" pitchFamily="18" charset="0"/>
                <a:ea typeface="Cambria" panose="02040503050406030204" pitchFamily="18" charset="0"/>
              </a:rPr>
              <a:t> face, whitening cream, moisturizing cream and anti- acne anti-inflammatory face wash were prepared and all the findings obtained were within the prescribed limit. When prepared formulation compared to its correspondence, the formulation F2 of face whitening cream, F3 of face wash and F2 of moisturizing cream showed neutral pH, good viscosity, consistency, and </a:t>
            </a:r>
            <a:r>
              <a:rPr lang="en-US" sz="2000" dirty="0" err="1">
                <a:latin typeface="Cambria" panose="02040503050406030204" pitchFamily="18" charset="0"/>
                <a:ea typeface="Cambria" panose="02040503050406030204" pitchFamily="18" charset="0"/>
              </a:rPr>
              <a:t>spreadability</a:t>
            </a:r>
            <a:r>
              <a:rPr lang="en-US" sz="2000" dirty="0">
                <a:latin typeface="Cambria" panose="02040503050406030204" pitchFamily="18" charset="0"/>
                <a:ea typeface="Cambria" panose="02040503050406030204" pitchFamily="18" charset="0"/>
              </a:rPr>
              <a:t> etc. Optimization was done on the basis of pH studies and physicochemical parameters. </a:t>
            </a:r>
          </a:p>
        </p:txBody>
      </p:sp>
    </p:spTree>
    <p:extLst>
      <p:ext uri="{BB962C8B-B14F-4D97-AF65-F5344CB8AC3E}">
        <p14:creationId xmlns:p14="http://schemas.microsoft.com/office/powerpoint/2010/main" val="4274636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608" y="2413338"/>
            <a:ext cx="7128792" cy="2677656"/>
          </a:xfrm>
          <a:prstGeom prst="rect">
            <a:avLst/>
          </a:prstGeom>
        </p:spPr>
        <p:txBody>
          <a:bodyPr wrap="square">
            <a:spAutoFit/>
          </a:bodyPr>
          <a:lstStyle/>
          <a:p>
            <a:pPr marL="285750" indent="-285750" algn="just">
              <a:buFont typeface="Wingdings" panose="05000000000000000000" pitchFamily="2" charset="2"/>
              <a:buChar char="Ø"/>
            </a:pPr>
            <a:r>
              <a:rPr lang="en-US" sz="2400" dirty="0">
                <a:latin typeface="Cambria" panose="02040503050406030204" pitchFamily="18" charset="0"/>
                <a:ea typeface="Cambria" panose="02040503050406030204" pitchFamily="18" charset="0"/>
              </a:rPr>
              <a:t>The results obtained in this research work clearly showed a promising potential of organic formulations containing a specific ratio of honey and </a:t>
            </a:r>
            <a:r>
              <a:rPr lang="en-US" sz="2400" dirty="0" err="1">
                <a:latin typeface="Cambria" panose="02040503050406030204" pitchFamily="18" charset="0"/>
                <a:ea typeface="Cambria" panose="02040503050406030204" pitchFamily="18" charset="0"/>
              </a:rPr>
              <a:t>beewax</a:t>
            </a:r>
            <a:r>
              <a:rPr lang="en-US" sz="2400" dirty="0">
                <a:latin typeface="Cambria" panose="02040503050406030204" pitchFamily="18" charset="0"/>
                <a:ea typeface="Cambria" panose="02040503050406030204" pitchFamily="18" charset="0"/>
              </a:rPr>
              <a:t> as emulsifiers. Thus it can be concluded that </a:t>
            </a:r>
            <a:r>
              <a:rPr lang="en-US" sz="2400" dirty="0" err="1">
                <a:latin typeface="Cambria" panose="02040503050406030204" pitchFamily="18" charset="0"/>
                <a:ea typeface="Cambria" panose="02040503050406030204" pitchFamily="18" charset="0"/>
              </a:rPr>
              <a:t>beewax</a:t>
            </a:r>
            <a:r>
              <a:rPr lang="en-US" sz="2400" dirty="0">
                <a:latin typeface="Cambria" panose="02040503050406030204" pitchFamily="18" charset="0"/>
                <a:ea typeface="Cambria" panose="02040503050406030204" pitchFamily="18" charset="0"/>
              </a:rPr>
              <a:t> is incorporated in the organic formulations, to avail of its cosmetic benefits.</a:t>
            </a:r>
          </a:p>
        </p:txBody>
      </p:sp>
    </p:spTree>
    <p:extLst>
      <p:ext uri="{BB962C8B-B14F-4D97-AF65-F5344CB8AC3E}">
        <p14:creationId xmlns:p14="http://schemas.microsoft.com/office/powerpoint/2010/main" val="16317333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580</TotalTime>
  <Words>1113</Words>
  <Application>Microsoft Office PowerPoint</Application>
  <PresentationFormat>On-screen Show (4:3)</PresentationFormat>
  <Paragraphs>61</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Cambria</vt:lpstr>
      <vt:lpstr>Wingdings</vt:lpstr>
      <vt:lpstr>Office Theme</vt:lpstr>
      <vt:lpstr>PowerPoint Presentation</vt:lpstr>
      <vt:lpstr>INTRODUCTION</vt:lpstr>
      <vt:lpstr>INTRODUCTION</vt:lpstr>
      <vt:lpstr>PowerPoint Presentation</vt:lpstr>
      <vt:lpstr>Aim and Objectives</vt:lpstr>
      <vt:lpstr> MATERIALS AND METHOD </vt:lpstr>
      <vt:lpstr>PowerPoint Presentation</vt:lpstr>
      <vt:lpstr>PowerPoint Presentation</vt:lpstr>
      <vt:lpstr>PowerPoint Presentation</vt:lpstr>
      <vt:lpstr>    Honeycomb </vt:lpstr>
      <vt:lpstr>CONCLUSION</vt:lpstr>
      <vt:lpstr>CONCLUSION</vt:lpstr>
      <vt:lpstr>FINDINGS</vt:lpstr>
      <vt:lpstr> RECOMMENDATIONS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Muhammad Afzaal</dc:creator>
  <cp:lastModifiedBy>Home</cp:lastModifiedBy>
  <cp:revision>81</cp:revision>
  <dcterms:created xsi:type="dcterms:W3CDTF">2006-08-16T00:00:00Z</dcterms:created>
  <dcterms:modified xsi:type="dcterms:W3CDTF">2025-02-15T17:52:13Z</dcterms:modified>
</cp:coreProperties>
</file>