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1295400"/>
            <a:ext cx="60960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Title: 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Advancing Commercial Aviation: Modern Flight Control System Applications </a:t>
            </a:r>
            <a:endParaRPr lang="en-US" sz="2600" b="1" dirty="0"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04800" y="4953000"/>
            <a:ext cx="4724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Presenter Name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Wulfran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Fendzi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Mbasso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Affiliation / Institute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Technology and Applied Sciences Laboratory, U.I.T of Douala, University of Douala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0DF979-2339-CB35-9CE5-935D676EF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3C3FD3C6-EFF2-D32C-1226-66524EEE2D11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Applications and Challenges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D8E967D-C83A-8AC0-AE03-72C4CC7245B4}"/>
              </a:ext>
            </a:extLst>
          </p:cNvPr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Applications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Enhanced Handling: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improves pilot assistance.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Enhancement: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Reduced maintenance &amp; fuel costs.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Impact: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Supports carbon footprint reduction.</a:t>
            </a:r>
          </a:p>
          <a:p>
            <a:pPr algn="just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Certification Complexity: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Compliance with ICAO, EASA, FAA regulations.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Costs: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 initial setup and maintenance expenses.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Cybersecurity Risks: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Threats to automated flight control systems.</a:t>
            </a:r>
          </a:p>
        </p:txBody>
      </p:sp>
    </p:spTree>
    <p:extLst>
      <p:ext uri="{BB962C8B-B14F-4D97-AF65-F5344CB8AC3E}">
        <p14:creationId xmlns:p14="http://schemas.microsoft.com/office/powerpoint/2010/main" val="1274246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8408E-C7C2-E9DB-C609-CF1B87464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1A9FF4E2-67DB-D0A6-C040-27B43A4A2FA7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Future Perspectives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63A66-9A57-5798-02F8-8B3433745634}"/>
              </a:ext>
            </a:extLst>
          </p:cNvPr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just"/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Emerging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Trends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AI-Driven Flight 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Enhancing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autonomous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aviation.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Aviation Technologies: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Hybrid-electric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propulsion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advancements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Next-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Flight Control: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hydrogen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engines.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Digital 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Twin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Real-time monitoring and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063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92AA98-49FB-CAB4-F908-F820A7597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A6C19D67-B2A0-1349-8D31-5AAE9C59E2FA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Conclusion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A43BFE8-15E8-CD00-D915-BB398183DFE8}"/>
              </a:ext>
            </a:extLst>
          </p:cNvPr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and automation integration enhance flight control efficiency and reliability.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model reduces fuel consumption by 20% and maintenance costs by 15%.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 adoption and compliance with aviation regulations essential.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research: real-world testing, cybersecurity enhancements, and expanding AI capabilities in aviation.</a:t>
            </a:r>
          </a:p>
        </p:txBody>
      </p:sp>
    </p:spTree>
    <p:extLst>
      <p:ext uri="{BB962C8B-B14F-4D97-AF65-F5344CB8AC3E}">
        <p14:creationId xmlns:p14="http://schemas.microsoft.com/office/powerpoint/2010/main" val="464811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E451E5-3749-ED52-AFD7-7E551E70D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B2287209-59CF-30FD-F738-22AC181A9B3A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References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35EFF6C-0171-8E70-D69D-E00274AED6B8}"/>
              </a:ext>
            </a:extLst>
          </p:cNvPr>
          <p:cNvSpPr txBox="1">
            <a:spLocks/>
          </p:cNvSpPr>
          <p:nvPr/>
        </p:nvSpPr>
        <p:spPr>
          <a:xfrm>
            <a:off x="457200" y="1628800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Leveson, N. G. (2012)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 a Safer World: Systems Thinking Applied to Safety.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reference covers system safety and is useful for discussing the reliability and security of modern flight control systems.</a:t>
            </a:r>
          </a:p>
          <a:p>
            <a:pPr algn="just">
              <a:buFont typeface="+mj-lt"/>
              <a:buAutoNum type="arabicPeriod"/>
            </a:pP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Bagloee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A.,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Tavana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Asadi, M., &amp; Oliver, T. (2016)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Autonomous Vehicles: Challenges, Opportunities, and Future Implications for Transportation Policies.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Relevant for your discussion on AI and automation in aviation.</a:t>
            </a:r>
          </a:p>
          <a:p>
            <a:pPr algn="just">
              <a:buFont typeface="+mj-lt"/>
              <a:buAutoNum type="arabicPeriod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Du, Y. (2024)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Advances in Flight Control Systems for Modern Commercial Aircraft.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Covers recent developments in flight control systems and automation.</a:t>
            </a:r>
          </a:p>
          <a:p>
            <a:pPr algn="just">
              <a:buFont typeface="+mj-lt"/>
              <a:buAutoNum type="arabicPeriod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Ilie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Nicolin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Bogdan Adrian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Nicolin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Fly-By-Wire System, INCAS BULLETIN.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Explains the shift from traditional to digital Fly-By-Wire systems.</a:t>
            </a:r>
          </a:p>
          <a:p>
            <a:pPr algn="just">
              <a:buFont typeface="+mj-lt"/>
              <a:buAutoNum type="arabicPeriod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A.V. Efremov, et al. (2023)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Flight Control System for Flight Safety Improvement in Reentry and Other High-Velocity Vehicles.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Discusses adaptive control mechanisms and their role in aviation safety.</a:t>
            </a:r>
          </a:p>
          <a:p>
            <a:pPr algn="just">
              <a:buFont typeface="+mj-lt"/>
              <a:buAutoNum type="arabicPeriod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Arslan Ahmed Amin et al. (2024)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Intelligent Fault-Tolerant Control Systems with Machine Learning, Deep Learning, and Transfer Learning Algorithms.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Essential for your discussion on AI-enhanced control systems.</a:t>
            </a:r>
          </a:p>
          <a:p>
            <a:pPr algn="just">
              <a:buFont typeface="+mj-lt"/>
              <a:buAutoNum type="arabicPeriod"/>
            </a:pP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Shazah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Ishtiaq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Nor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Azlina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Abd Rahman (2021)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Cybersecurity Vulnerabilities and Defense Techniques in Aviation Industry.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Relevant for discussing the security risks associated with modern automated flight control systems.</a:t>
            </a:r>
          </a:p>
          <a:p>
            <a:pPr algn="just">
              <a:buFont typeface="+mj-lt"/>
              <a:buAutoNum type="arabicPeriod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Mehdi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Soleymani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(2024)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Hydrogen Propulsion Systems for Aircraft: A Review on Recent Advances and Ongoing Challenges.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reference ties into the sustainability aspects of modern aviation and hybrid-electric propulsion.</a:t>
            </a:r>
          </a:p>
        </p:txBody>
      </p:sp>
    </p:spTree>
    <p:extLst>
      <p:ext uri="{BB962C8B-B14F-4D97-AF65-F5344CB8AC3E}">
        <p14:creationId xmlns:p14="http://schemas.microsoft.com/office/powerpoint/2010/main" val="379580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Introduction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Background of the Study </a:t>
            </a:r>
            <a:endParaRPr lang="en-US" sz="2400" dirty="0">
              <a:latin typeface="Cambria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 from mechanical to digital fly-by-wire flight control systems.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aviation demand for safety, efficiency, and environmental impact reduction.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aviation faces challenges such as cybersecurity threats, economic feasibility, and environmental sustainability.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16266-C6C9-D2C4-FAE7-45B1E92270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8D1B1D2C-15F3-D75B-D8F5-74BA7F866D38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Literature Review and Related Works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6A41B55-4227-1DD4-A7B2-F510E6FB3D32}"/>
              </a:ext>
            </a:extLst>
          </p:cNvPr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Flight Control Systems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Fly-by-Wire Systems: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Replacing mechanical linkages with electronic interfaces for increased control accuracy.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Control Systems: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Adjusting to real-time flight conditions to enhance stability and safety.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Fault-Tolerant Mechanisms: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Ensuring safe operations even in case of system failures.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(AI) in Aviation: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Using AI for predictive maintenance, decision-making, and automation.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Gaps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Cybersecurity threats in automated systems.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implementation costs and affordability concerns.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AI-driven flight optimization and machine learning integration.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Regulatory challenges in certifying AI-based control systems.</a:t>
            </a:r>
          </a:p>
        </p:txBody>
      </p:sp>
    </p:spTree>
    <p:extLst>
      <p:ext uri="{BB962C8B-B14F-4D97-AF65-F5344CB8AC3E}">
        <p14:creationId xmlns:p14="http://schemas.microsoft.com/office/powerpoint/2010/main" val="289933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4472C6-BDAF-5A30-C798-62E34C0CD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B7CD0AF1-B046-69AE-E522-72511C76267D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Research Gaps and Motivations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A25592A-FF13-8FAA-4CC9-5537E8BC70E7}"/>
              </a:ext>
            </a:extLst>
          </p:cNvPr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Challenges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Trustworthiness: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Automated flight control systems must be secure against cyber threats.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Affordability: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 cost of implementing advanced systems remains a barrier.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Considerations: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Hybrid-electric propulsion needs compatibility with FCS.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and Machine Learning: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Limited application in commercial aviation.</a:t>
            </a:r>
          </a:p>
        </p:txBody>
      </p:sp>
    </p:spTree>
    <p:extLst>
      <p:ext uri="{BB962C8B-B14F-4D97-AF65-F5344CB8AC3E}">
        <p14:creationId xmlns:p14="http://schemas.microsoft.com/office/powerpoint/2010/main" val="279969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358F5-F2A3-2B3E-AB8C-26254998A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D8A6DE1C-BE1D-98D0-F01A-3231CF5CF2CE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Contributions and Novelty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DE27190-564A-7782-B97E-A81332DEA8F6}"/>
              </a:ext>
            </a:extLst>
          </p:cNvPr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just"/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Contributions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Model-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Framework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integrating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and automation for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enhanced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flight control.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AI-Driven Flight Control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improving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decision-making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autonomous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capabilities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Aviation Compliance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reducing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fuel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emissions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Cybersecurity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Enhancements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risks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automated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control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852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F822F-7D6A-A1A6-796B-8345B269B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C11E84D8-13AF-54A9-8CFC-ED49091D7FBB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Methodology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04A8A62-EDDE-45BB-74EC-F6BF73E82B09}"/>
              </a:ext>
            </a:extLst>
          </p:cNvPr>
          <p:cNvSpPr txBox="1">
            <a:spLocks/>
          </p:cNvSpPr>
          <p:nvPr/>
        </p:nvSpPr>
        <p:spPr>
          <a:xfrm>
            <a:off x="28601" y="1628806"/>
            <a:ext cx="5839543" cy="44458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Model-Based Design Framework</a:t>
            </a:r>
          </a:p>
          <a:p>
            <a:pPr algn="just"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Modeling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Mathematical representation of aircraft dynamics using control equations.</a:t>
            </a:r>
          </a:p>
          <a:p>
            <a:pPr algn="just"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and Testing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Evaluating control system performance in MATLAB/Simulink.</a:t>
            </a:r>
          </a:p>
          <a:p>
            <a:pPr algn="just"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Using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Hardware-in-the-Loop (HIL)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Processor-in-the-Loop (PIL)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testing to validate real-world applicability.</a:t>
            </a:r>
          </a:p>
          <a:p>
            <a:pPr algn="just"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and Automation Integration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Implementing AI-driven adaptive control strategies.</a:t>
            </a: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Equations for Flight Dynamics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Control Law: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u(t) = -Kx(t)+R,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u(t)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control input,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gain matrix, and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reference input.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489441D-8814-0A5A-69E6-0E3F48CD5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pic>
        <p:nvPicPr>
          <p:cNvPr id="3073" name="Image 1">
            <a:extLst>
              <a:ext uri="{FF2B5EF4-FFF2-40B4-BE49-F238E27FC236}">
                <a16:creationId xmlns:a16="http://schemas.microsoft.com/office/drawing/2014/main" id="{2422F347-8AFA-C54D-DB95-3765A6EF9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04789"/>
            <a:ext cx="3247255" cy="239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30EDE716-E517-80CE-F638-202B3AB70A86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5800092" y="4998361"/>
            <a:ext cx="33833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Figure 1: Fault-Tolerant Flight Control Architecture</a:t>
            </a:r>
            <a:r>
              <a:rPr kumimoji="0" lang="fr-CA" altLang="fr-FR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48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B2CBB-49D2-B981-0F3E-D02AA1140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48A13587-3E22-A608-AB63-6406C9479B9A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AI and Automation Integration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C76672-4D66-F272-7EC0-1595ED193C94}"/>
              </a:ext>
            </a:extLst>
          </p:cNvPr>
          <p:cNvSpPr txBox="1">
            <a:spLocks/>
          </p:cNvSpPr>
          <p:nvPr/>
        </p:nvSpPr>
        <p:spPr>
          <a:xfrm>
            <a:off x="0" y="1628803"/>
            <a:ext cx="4788024" cy="4390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just"/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AI-Driven Flight Control 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Enhancements</a:t>
            </a:r>
            <a:endParaRPr lang="fr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Control: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dynamically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adjusts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flight control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Predictive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Maintenance: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to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predict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failures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Autonomous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enhances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decision-making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safer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more efficient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flights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AI-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assisted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autopilot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reducing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pilot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workload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40%.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87D53BC-02F5-5E6F-7B78-1055E2380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pic>
        <p:nvPicPr>
          <p:cNvPr id="4097" name="Image 1">
            <a:extLst>
              <a:ext uri="{FF2B5EF4-FFF2-40B4-BE49-F238E27FC236}">
                <a16:creationId xmlns:a16="http://schemas.microsoft.com/office/drawing/2014/main" id="{AD1B4B29-511B-3B40-DED3-9C2404A0D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48880"/>
            <a:ext cx="4159183" cy="256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5FDFD2A9-D85A-3FA1-2ABF-B6411FB2E658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5220072" y="5116811"/>
            <a:ext cx="36724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2:</a:t>
            </a:r>
            <a:r>
              <a:rPr kumimoji="0" lang="en-US" alt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Simulation Results of AI-Enhanced Adaptive Control Systems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77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67113-BFDD-9BFF-3130-959664BC2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C1364994-2DCF-0D52-FD73-2F5B26502D1A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Results and Discussion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76825C9-2F72-A6BB-F4C0-EDF76942A061}"/>
              </a:ext>
            </a:extLst>
          </p:cNvPr>
          <p:cNvSpPr txBox="1">
            <a:spLocks/>
          </p:cNvSpPr>
          <p:nvPr/>
        </p:nvSpPr>
        <p:spPr>
          <a:xfrm>
            <a:off x="0" y="1556792"/>
            <a:ext cx="4064428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fr-C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</a:t>
            </a:r>
            <a:r>
              <a:rPr lang="fr-C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fr-C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Stability</a:t>
            </a:r>
            <a:r>
              <a:rPr lang="fr-C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fr-C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AI-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driven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control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reduces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errors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 </a:t>
            </a:r>
            <a:r>
              <a:rPr lang="fr-C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fr-C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fr-C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20%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fuel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C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Fault-Tolerant</a:t>
            </a:r>
            <a:r>
              <a:rPr lang="fr-C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Operations: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Redundant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pathways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ensure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r>
              <a:rPr lang="fr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773704D-815D-4B06-355E-A7EEC4068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71964"/>
              </p:ext>
            </p:extLst>
          </p:nvPr>
        </p:nvGraphicFramePr>
        <p:xfrm>
          <a:off x="30426" y="4611716"/>
          <a:ext cx="8229600" cy="15849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407094215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71909392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4603539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5281949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Performance Metric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Traditional Systems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AI-Based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Improvement</a:t>
                      </a:r>
                      <a:endParaRPr lang="fr-CA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9513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Fuel Efficiency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1022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Automation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0944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Fault Tolerance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Moderate</a:t>
                      </a:r>
                      <a:endParaRPr lang="fr-C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Significant</a:t>
                      </a:r>
                      <a:endParaRPr lang="fr-C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7915941"/>
                  </a:ext>
                </a:extLst>
              </a:tr>
            </a:tbl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84BC8A62-808C-7D26-8CC5-4DFFBAB47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pic>
        <p:nvPicPr>
          <p:cNvPr id="1027" name="Image 1">
            <a:extLst>
              <a:ext uri="{FF2B5EF4-FFF2-40B4-BE49-F238E27FC236}">
                <a16:creationId xmlns:a16="http://schemas.microsoft.com/office/drawing/2014/main" id="{3F3A2599-1EF5-CE88-F74E-3AADD6549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570" y="1584075"/>
            <a:ext cx="4419600" cy="258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5A6BE195-CE9A-0F17-EC0D-F1A24FB5E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968" y="4127544"/>
            <a:ext cx="46545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3:</a:t>
            </a:r>
            <a:r>
              <a:rPr kumimoji="0" lang="en-CA" alt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Performance comparison of FBW vs. traditional systems across safety, efficiency, and reliability metrics.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493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E1C3D-B6FB-9F35-7DA4-386C2888FC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5686E504-79F3-969C-E636-8DC4102E7647}"/>
              </a:ext>
            </a:extLst>
          </p:cNvPr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Case Study - Hybrid-Electric Aircraft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1A9E228-D011-D086-A59E-A40929AD96BF}"/>
              </a:ext>
            </a:extLst>
          </p:cNvPr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Performance </a:t>
            </a:r>
            <a:r>
              <a:rPr lang="fr-C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Metrics</a:t>
            </a:r>
            <a:endParaRPr lang="fr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89833E66-035B-4E55-A3C2-5EA415DA9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900971"/>
              </p:ext>
            </p:extLst>
          </p:nvPr>
        </p:nvGraphicFramePr>
        <p:xfrm>
          <a:off x="457200" y="2537301"/>
          <a:ext cx="8229600" cy="26517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6070225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8311206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08123699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997367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Metric</a:t>
                      </a:r>
                      <a:endParaRPr lang="fr-CA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Traditional</a:t>
                      </a:r>
                      <a:r>
                        <a:rPr lang="fr-C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CA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</a:t>
                      </a:r>
                      <a:endParaRPr lang="fr-CA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Proposed</a:t>
                      </a:r>
                      <a:r>
                        <a:rPr lang="fr-C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Framework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Improvement</a:t>
                      </a:r>
                      <a:r>
                        <a:rPr lang="fr-C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3251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Fuel Efficiency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4763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Automation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1253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Emissions Reduction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243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Maintenance Costs Reduction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5340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213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3591</TotalTime>
  <Words>1044</Words>
  <Application>Microsoft Office PowerPoint</Application>
  <PresentationFormat>Affichage à l'écran (4:3)</PresentationFormat>
  <Paragraphs>127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Times New Roman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Wulfran FENDZI MBASSO</cp:lastModifiedBy>
  <cp:revision>37</cp:revision>
  <dcterms:created xsi:type="dcterms:W3CDTF">2006-08-16T00:00:00Z</dcterms:created>
  <dcterms:modified xsi:type="dcterms:W3CDTF">2025-02-06T13:45:41Z</dcterms:modified>
</cp:coreProperties>
</file>