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9" r:id="rId19"/>
    <p:sldId id="274" r:id="rId20"/>
    <p:sldId id="275" r:id="rId21"/>
    <p:sldId id="279" r:id="rId22"/>
    <p:sldId id="276" r:id="rId23"/>
    <p:sldId id="280" r:id="rId24"/>
    <p:sldId id="277" r:id="rId25"/>
    <p:sldId id="278" r:id="rId26"/>
    <p:sldId id="284" r:id="rId27"/>
    <p:sldId id="281" r:id="rId28"/>
    <p:sldId id="282" r:id="rId29"/>
    <p:sldId id="283" r:id="rId30"/>
    <p:sldId id="285" r:id="rId31"/>
    <p:sldId id="287" r:id="rId32"/>
    <p:sldId id="286"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p:restoredTop sz="94651"/>
  </p:normalViewPr>
  <p:slideViewPr>
    <p:cSldViewPr>
      <p:cViewPr varScale="1">
        <p:scale>
          <a:sx n="75" d="100"/>
          <a:sy n="75" d="100"/>
        </p:scale>
        <p:origin x="69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DE925-E30B-B242-B56B-41E821CC59B3}" type="datetimeFigureOut">
              <a:rPr lang="en-AE" smtClean="0"/>
              <a:t>16/02/2025</a:t>
            </a:fld>
            <a:endParaRPr lang="en-A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DA6EE-4260-E948-86E4-01D8DE3765BE}" type="slidenum">
              <a:rPr lang="en-AE" smtClean="0"/>
              <a:t>‹#›</a:t>
            </a:fld>
            <a:endParaRPr lang="en-AE"/>
          </a:p>
        </p:txBody>
      </p:sp>
    </p:spTree>
    <p:extLst>
      <p:ext uri="{BB962C8B-B14F-4D97-AF65-F5344CB8AC3E}">
        <p14:creationId xmlns:p14="http://schemas.microsoft.com/office/powerpoint/2010/main" val="273909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AE" dirty="0"/>
              <a:t>Figure1. </a:t>
            </a:r>
            <a:r>
              <a:rPr lang="en-AE" sz="1200" kern="100" dirty="0">
                <a:effectLst/>
                <a:latin typeface="Aptos" panose="020B0004020202020204" pitchFamily="34" charset="0"/>
                <a:ea typeface="Aptos" panose="020B0004020202020204" pitchFamily="34" charset="0"/>
                <a:cs typeface="Arial" panose="020B0604020202020204" pitchFamily="34" charset="0"/>
              </a:rPr>
              <a:t>compares vaping behavior between male and female participants in our survey. Out of the total 450 participants, 193 are current vapers, while 257 do not vape. Looking at the breakdown, 47% of males vape, which is 113 out of 240, compared to 38% of females, or 80 out of 210.</a:t>
            </a:r>
          </a:p>
          <a:p>
            <a:pPr>
              <a:lnSpc>
                <a:spcPct val="115000"/>
              </a:lnSpc>
              <a:spcAft>
                <a:spcPts val="800"/>
              </a:spcAft>
            </a:pPr>
            <a:r>
              <a:rPr lang="en-AE" sz="1200" kern="100" dirty="0">
                <a:effectLst/>
                <a:latin typeface="Aptos" panose="020B0004020202020204" pitchFamily="34" charset="0"/>
                <a:ea typeface="Aptos" panose="020B0004020202020204" pitchFamily="34" charset="0"/>
                <a:cs typeface="Arial" panose="020B0604020202020204" pitchFamily="34" charset="0"/>
              </a:rPr>
              <a:t>While this shows that slightly more males vape than females, the difference is minimal and not statistically significant, as indicated by the p-value of 0.055.</a:t>
            </a:r>
          </a:p>
          <a:p>
            <a:pPr marL="0" algn="l" defTabSz="914400" rtl="0" eaLnBrk="1" latinLnBrk="0" hangingPunct="1"/>
            <a:endParaRPr lang="en-AE" dirty="0"/>
          </a:p>
          <a:p>
            <a:pPr>
              <a:lnSpc>
                <a:spcPct val="115000"/>
              </a:lnSpc>
              <a:spcAft>
                <a:spcPts val="800"/>
              </a:spcAft>
            </a:pPr>
            <a:r>
              <a:rPr lang="en-US" dirty="0"/>
              <a:t>F</a:t>
            </a:r>
            <a:r>
              <a:rPr lang="en-AE" dirty="0"/>
              <a:t>ig2.</a:t>
            </a:r>
            <a:r>
              <a:rPr lang="en-AE" sz="1200" kern="100" dirty="0">
                <a:effectLst/>
                <a:latin typeface="Aptos" panose="020B0004020202020204" pitchFamily="34" charset="0"/>
                <a:ea typeface="Aptos" panose="020B0004020202020204" pitchFamily="34" charset="0"/>
                <a:cs typeface="Arial" panose="020B0604020202020204" pitchFamily="34" charset="0"/>
              </a:rPr>
              <a:t> This chart shows the relationship between vaping status and age. The largest group of participants is aged 18 to 22, and within this group, we see a noticeable split between vapers and non-vapers. While non-vapers still slightly outnumber vapers, this age group has the highest number of vapers compared to the other age groups.</a:t>
            </a:r>
          </a:p>
          <a:p>
            <a:pPr>
              <a:lnSpc>
                <a:spcPct val="115000"/>
              </a:lnSpc>
              <a:spcAft>
                <a:spcPts val="800"/>
              </a:spcAft>
            </a:pPr>
            <a:r>
              <a:rPr lang="en-AE" sz="1200" kern="100" dirty="0">
                <a:effectLst/>
                <a:latin typeface="Aptos" panose="020B0004020202020204" pitchFamily="34" charset="0"/>
                <a:ea typeface="Aptos" panose="020B0004020202020204" pitchFamily="34" charset="0"/>
                <a:cs typeface="Arial" panose="020B0604020202020204" pitchFamily="34" charset="0"/>
              </a:rPr>
              <a:t>For participants aged 23 to 26, the number of vapers and non-vapers is more balanced, showing that vaping behavior becomes more evenly distributed in this age range. Finally, for those aged 27 and above, the number of both vapers and non-vapers drops significantly, indicating that vaping prevalence decreases as age increases.</a:t>
            </a:r>
          </a:p>
          <a:p>
            <a:pPr marL="0" algn="l" defTabSz="914400" rtl="0" eaLnBrk="1" latinLnBrk="0" hangingPunct="1"/>
            <a:endParaRPr lang="en-A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t>
            </a:r>
            <a:r>
              <a:rPr lang="en-AE" dirty="0"/>
              <a:t>ig3.</a:t>
            </a:r>
            <a:r>
              <a:rPr lang="en-AE" sz="1200" kern="100" dirty="0">
                <a:effectLst/>
                <a:latin typeface="Aptos" panose="020B0004020202020204" pitchFamily="34" charset="0"/>
                <a:ea typeface="Aptos" panose="020B0004020202020204" pitchFamily="34" charset="0"/>
                <a:cs typeface="Arial" panose="020B0604020202020204" pitchFamily="34" charset="0"/>
              </a:rPr>
              <a:t> This chart explores the reasons participants started vaping. Peer influence is the most reported reason, followed by stress relief, highlighting the significant role of social and psychological factors. Social media influence and quitting smoking are also relevant, but curiosity and other factors contribute less. These findings underscore the importance of addressing social pressures and stress in interventions aimed at reducing vaping prevalence among students.</a:t>
            </a:r>
          </a:p>
          <a:p>
            <a:endParaRPr lang="en-AE" dirty="0"/>
          </a:p>
        </p:txBody>
      </p:sp>
      <p:sp>
        <p:nvSpPr>
          <p:cNvPr id="4" name="Slide Number Placeholder 3"/>
          <p:cNvSpPr>
            <a:spLocks noGrp="1"/>
          </p:cNvSpPr>
          <p:nvPr>
            <p:ph type="sldNum" sz="quarter" idx="5"/>
          </p:nvPr>
        </p:nvSpPr>
        <p:spPr/>
        <p:txBody>
          <a:bodyPr/>
          <a:lstStyle/>
          <a:p>
            <a:fld id="{D45DA6EE-4260-E948-86E4-01D8DE3765BE}" type="slidenum">
              <a:rPr lang="en-AE" smtClean="0"/>
              <a:t>14</a:t>
            </a:fld>
            <a:endParaRPr lang="en-AE"/>
          </a:p>
        </p:txBody>
      </p:sp>
    </p:spTree>
    <p:extLst>
      <p:ext uri="{BB962C8B-B14F-4D97-AF65-F5344CB8AC3E}">
        <p14:creationId xmlns:p14="http://schemas.microsoft.com/office/powerpoint/2010/main" val="197244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UAE</a:t>
            </a:r>
            <a:r>
              <a:rPr lang="en-US" dirty="0"/>
              <a:t> shows a </a:t>
            </a:r>
            <a:r>
              <a:rPr lang="en-US" b="1" dirty="0"/>
              <a:t>low vaping prevalence</a:t>
            </a:r>
            <a:r>
              <a:rPr lang="en-US" dirty="0"/>
              <a:t> of about </a:t>
            </a:r>
            <a:r>
              <a:rPr lang="en-US" b="1" dirty="0"/>
              <a:t>10%</a:t>
            </a:r>
            <a:r>
              <a:rPr lang="en-US" dirty="0"/>
              <a:t>, in contrast to </a:t>
            </a:r>
            <a:r>
              <a:rPr lang="en-US" b="1" dirty="0"/>
              <a:t>Other countries</a:t>
            </a:r>
            <a:r>
              <a:rPr lang="en-US" dirty="0"/>
              <a:t> with a significantly higher prevalence (~90%).The difference can be attributed to factors </a:t>
            </a:r>
            <a:r>
              <a:rPr lang="en-US" dirty="0" err="1"/>
              <a:t>like:</a:t>
            </a:r>
            <a:r>
              <a:rPr lang="en-US" b="1" dirty="0" err="1"/>
              <a:t>Cultural</a:t>
            </a:r>
            <a:r>
              <a:rPr lang="en-US" b="1" dirty="0"/>
              <a:t> norms</a:t>
            </a:r>
            <a:r>
              <a:rPr lang="en-US" dirty="0"/>
              <a:t> in the UAE that discourage smoking and vaping (Al-Omari et al., 2017).</a:t>
            </a:r>
          </a:p>
          <a:p>
            <a:pPr>
              <a:buFont typeface="Arial" panose="020B0604020202020204" pitchFamily="34" charset="0"/>
              <a:buChar char="•"/>
            </a:pPr>
            <a:r>
              <a:rPr lang="en-US" b="1" dirty="0"/>
              <a:t>Stricter public health policies</a:t>
            </a:r>
            <a:r>
              <a:rPr lang="en-US" dirty="0"/>
              <a:t> in the UAE that limit vaping accessibility (Shaikh et al., 2020).</a:t>
            </a:r>
          </a:p>
          <a:p>
            <a:pPr>
              <a:buFont typeface="Arial" panose="020B0604020202020204" pitchFamily="34" charset="0"/>
              <a:buChar char="•"/>
            </a:pPr>
            <a:r>
              <a:rPr lang="en-US" b="1" dirty="0"/>
              <a:t>Greater access to vaping products</a:t>
            </a:r>
            <a:r>
              <a:rPr lang="en-US" dirty="0"/>
              <a:t> in other countries, particularly in Western regions (</a:t>
            </a:r>
            <a:r>
              <a:rPr lang="en-US" dirty="0" err="1"/>
              <a:t>Soteriades</a:t>
            </a:r>
            <a:r>
              <a:rPr lang="en-US" dirty="0"/>
              <a:t> et al., 2020).</a:t>
            </a:r>
          </a:p>
          <a:p>
            <a:r>
              <a:rPr lang="en-US" dirty="0"/>
              <a:t>The lower vaping prevalence in the UAE may reflect the influence of cultural, regulatory, and accessibility </a:t>
            </a:r>
            <a:r>
              <a:rPr lang="en-US" dirty="0" err="1"/>
              <a:t>factors.This</a:t>
            </a:r>
            <a:r>
              <a:rPr lang="en-US" dirty="0"/>
              <a:t> stark contrast emphasizes how </a:t>
            </a:r>
            <a:r>
              <a:rPr lang="en-US" b="1" dirty="0"/>
              <a:t>public health policies</a:t>
            </a:r>
            <a:r>
              <a:rPr lang="en-US" dirty="0"/>
              <a:t> and </a:t>
            </a:r>
            <a:r>
              <a:rPr lang="en-US" b="1" dirty="0"/>
              <a:t>social norms</a:t>
            </a:r>
            <a:r>
              <a:rPr lang="en-US" dirty="0"/>
              <a:t> can shape the behaviors of individuals within different regions.</a:t>
            </a:r>
            <a:endParaRPr lang="en-AE" dirty="0"/>
          </a:p>
          <a:p>
            <a:endParaRPr lang="en-AE" dirty="0"/>
          </a:p>
        </p:txBody>
      </p:sp>
      <p:sp>
        <p:nvSpPr>
          <p:cNvPr id="4" name="Slide Number Placeholder 3"/>
          <p:cNvSpPr>
            <a:spLocks noGrp="1"/>
          </p:cNvSpPr>
          <p:nvPr>
            <p:ph type="sldNum" sz="quarter" idx="5"/>
          </p:nvPr>
        </p:nvSpPr>
        <p:spPr/>
        <p:txBody>
          <a:bodyPr/>
          <a:lstStyle/>
          <a:p>
            <a:fld id="{D45DA6EE-4260-E948-86E4-01D8DE3765BE}" type="slidenum">
              <a:rPr lang="en-AE" smtClean="0"/>
              <a:t>15</a:t>
            </a:fld>
            <a:endParaRPr lang="en-AE"/>
          </a:p>
        </p:txBody>
      </p:sp>
    </p:spTree>
    <p:extLst>
      <p:ext uri="{BB962C8B-B14F-4D97-AF65-F5344CB8AC3E}">
        <p14:creationId xmlns:p14="http://schemas.microsoft.com/office/powerpoint/2010/main" val="73775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000000"/>
                </a:solidFill>
                <a:effectLst/>
              </a:rPr>
              <a:t>Key Observations:</a:t>
            </a:r>
          </a:p>
          <a:p>
            <a:pPr algn="l">
              <a:buFont typeface="Arial" panose="020B0604020202020204" pitchFamily="34" charset="0"/>
              <a:buChar char="•"/>
            </a:pPr>
            <a:r>
              <a:rPr lang="en-US" b="0" i="0" u="none" strike="noStrike" dirty="0">
                <a:solidFill>
                  <a:srgbClr val="000000"/>
                </a:solidFill>
                <a:effectLst/>
              </a:rPr>
              <a:t>The male prevalence rate (47.1%) is slightly higher than the female prevalence rate (38.1%), which is consistent with trends in global studies where males tend to have higher vaping or smoking rates.</a:t>
            </a:r>
          </a:p>
          <a:p>
            <a:pPr algn="l">
              <a:buFont typeface="Arial" panose="020B0604020202020204" pitchFamily="34" charset="0"/>
              <a:buChar char="•"/>
            </a:pPr>
            <a:r>
              <a:rPr lang="en-US" b="0" i="0" u="none" strike="noStrike" dirty="0">
                <a:solidFill>
                  <a:srgbClr val="000000"/>
                </a:solidFill>
                <a:effectLst/>
              </a:rPr>
              <a:t>Overall, 193 participants vape, which is a substantial portion (42.9%) of the total sample, indicating that vaping is a common behavior within the sample population, although it is still lower than non-vaping individuals (257 participants, or 57.1%).</a:t>
            </a:r>
          </a:p>
          <a:p>
            <a:endParaRPr lang="en-AE" dirty="0"/>
          </a:p>
        </p:txBody>
      </p:sp>
      <p:sp>
        <p:nvSpPr>
          <p:cNvPr id="4" name="Slide Number Placeholder 3"/>
          <p:cNvSpPr>
            <a:spLocks noGrp="1"/>
          </p:cNvSpPr>
          <p:nvPr>
            <p:ph type="sldNum" sz="quarter" idx="5"/>
          </p:nvPr>
        </p:nvSpPr>
        <p:spPr/>
        <p:txBody>
          <a:bodyPr/>
          <a:lstStyle/>
          <a:p>
            <a:fld id="{D45DA6EE-4260-E948-86E4-01D8DE3765BE}" type="slidenum">
              <a:rPr lang="en-AE" smtClean="0"/>
              <a:t>16</a:t>
            </a:fld>
            <a:endParaRPr lang="en-AE"/>
          </a:p>
        </p:txBody>
      </p:sp>
    </p:spTree>
    <p:extLst>
      <p:ext uri="{BB962C8B-B14F-4D97-AF65-F5344CB8AC3E}">
        <p14:creationId xmlns:p14="http://schemas.microsoft.com/office/powerpoint/2010/main" val="284303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a:t>
            </a:r>
            <a:r>
              <a:rPr lang="en-AE" b="0" dirty="0"/>
              <a:t>ig7 . </a:t>
            </a:r>
            <a:r>
              <a:rPr lang="en-AE" sz="1200" b="0" kern="100" dirty="0">
                <a:effectLst/>
                <a:latin typeface="Aptos" panose="020B0004020202020204" pitchFamily="34" charset="0"/>
                <a:ea typeface="Aptos" panose="020B0004020202020204" pitchFamily="34" charset="0"/>
                <a:cs typeface="Arial" panose="020B0604020202020204" pitchFamily="34" charset="0"/>
              </a:rPr>
              <a:t>The analysis shows that over 200 participants (approximately 55%) believe vaping is less harmful than smoking, while around 150 participants (45%) do not share this belief, as indicated in the graph. This reflects a widespread misconception influenced by marketing and the absence of combustion in vaping, compared to traditional smoking, which produces over 7,000 chemicals, including tar and carcinogens, leading to well-documented health risks such as lung cancer, heart disease, and COPD. The key insight is that while vaping may pose fewer risks compared to smoking, it still presents significant health concerns. Public health efforts must address these misconceptions, emphasizing the risks associated with vaping, and develop targeted strategies to reduce both smoking and vaping behaviors, particularly among young and vulnerable populations.</a:t>
            </a:r>
          </a:p>
          <a:p>
            <a:endParaRPr lang="en-AE" dirty="0"/>
          </a:p>
        </p:txBody>
      </p:sp>
      <p:sp>
        <p:nvSpPr>
          <p:cNvPr id="4" name="Slide Number Placeholder 3"/>
          <p:cNvSpPr>
            <a:spLocks noGrp="1"/>
          </p:cNvSpPr>
          <p:nvPr>
            <p:ph type="sldNum" sz="quarter" idx="5"/>
          </p:nvPr>
        </p:nvSpPr>
        <p:spPr/>
        <p:txBody>
          <a:bodyPr/>
          <a:lstStyle/>
          <a:p>
            <a:fld id="{D45DA6EE-4260-E948-86E4-01D8DE3765BE}" type="slidenum">
              <a:rPr lang="en-AE" smtClean="0"/>
              <a:t>17</a:t>
            </a:fld>
            <a:endParaRPr lang="en-AE"/>
          </a:p>
        </p:txBody>
      </p:sp>
    </p:spTree>
    <p:extLst>
      <p:ext uri="{BB962C8B-B14F-4D97-AF65-F5344CB8AC3E}">
        <p14:creationId xmlns:p14="http://schemas.microsoft.com/office/powerpoint/2010/main" val="210926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FF65F-49CF-B10E-13BC-C0336402F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86741-3F47-6F75-FD8B-40086BA0E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798D8-F8AA-065B-CD1E-1C9F319DF6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a:t>
            </a:r>
            <a:r>
              <a:rPr lang="en-AE" b="0" dirty="0"/>
              <a:t>ig7 . </a:t>
            </a:r>
            <a:r>
              <a:rPr lang="en-AE" sz="1200" b="0" kern="100" dirty="0">
                <a:effectLst/>
                <a:latin typeface="Aptos" panose="020B0004020202020204" pitchFamily="34" charset="0"/>
                <a:ea typeface="Aptos" panose="020B0004020202020204" pitchFamily="34" charset="0"/>
                <a:cs typeface="Arial" panose="020B0604020202020204" pitchFamily="34" charset="0"/>
              </a:rPr>
              <a:t>The analysis shows that over 200 participants (approximately 55%) believe vaping is less harmful than smoking, while around 150 participants (45%) do not share this belief, as indicated in the graph. This reflects a widespread misconception influenced by marketing and the absence of combustion in vaping, compared to traditional smoking, which produces over 7,000 chemicals, including tar and carcinogens, leading to well-documented health risks such as lung cancer, heart disease, and COPD. The key insight is that while vaping may pose fewer risks compared to smoking, it still presents significant health concerns. Public health efforts must address these misconceptions, emphasizing the risks associated with vaping, and develop targeted strategies to reduce both smoking and vaping behaviors, particularly among young and vulnerable populations.</a:t>
            </a:r>
          </a:p>
          <a:p>
            <a:endParaRPr lang="en-AE" dirty="0"/>
          </a:p>
        </p:txBody>
      </p:sp>
      <p:sp>
        <p:nvSpPr>
          <p:cNvPr id="4" name="Slide Number Placeholder 3">
            <a:extLst>
              <a:ext uri="{FF2B5EF4-FFF2-40B4-BE49-F238E27FC236}">
                <a16:creationId xmlns:a16="http://schemas.microsoft.com/office/drawing/2014/main" id="{E99370D3-D2A2-E3F9-2D40-88B04CD091DD}"/>
              </a:ext>
            </a:extLst>
          </p:cNvPr>
          <p:cNvSpPr>
            <a:spLocks noGrp="1"/>
          </p:cNvSpPr>
          <p:nvPr>
            <p:ph type="sldNum" sz="quarter" idx="5"/>
          </p:nvPr>
        </p:nvSpPr>
        <p:spPr/>
        <p:txBody>
          <a:bodyPr/>
          <a:lstStyle/>
          <a:p>
            <a:fld id="{D45DA6EE-4260-E948-86E4-01D8DE3765BE}" type="slidenum">
              <a:rPr lang="en-AE" smtClean="0"/>
              <a:t>18</a:t>
            </a:fld>
            <a:endParaRPr lang="en-AE"/>
          </a:p>
        </p:txBody>
      </p:sp>
    </p:spTree>
    <p:extLst>
      <p:ext uri="{BB962C8B-B14F-4D97-AF65-F5344CB8AC3E}">
        <p14:creationId xmlns:p14="http://schemas.microsoft.com/office/powerpoint/2010/main" val="195547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curiosity and Peer Influence</a:t>
            </a:r>
            <a:r>
              <a:rPr lang="en-US" dirty="0"/>
              <a:t>:</a:t>
            </a:r>
          </a:p>
          <a:p>
            <a:pPr>
              <a:buFont typeface="Arial" panose="020B0604020202020204" pitchFamily="34" charset="0"/>
              <a:buChar char="•"/>
            </a:pPr>
            <a:r>
              <a:rPr lang="en-US" b="1" dirty="0"/>
              <a:t>WHO</a:t>
            </a:r>
            <a:r>
              <a:rPr lang="en-US" dirty="0"/>
              <a:t> and </a:t>
            </a:r>
            <a:r>
              <a:rPr lang="en-US" b="1" dirty="0"/>
              <a:t>CDC</a:t>
            </a:r>
            <a:r>
              <a:rPr lang="en-US" dirty="0"/>
              <a:t> highlight that </a:t>
            </a:r>
            <a:r>
              <a:rPr lang="en-US" b="1" dirty="0"/>
              <a:t>curiosity</a:t>
            </a:r>
            <a:r>
              <a:rPr lang="en-US" dirty="0"/>
              <a:t> and </a:t>
            </a:r>
            <a:r>
              <a:rPr lang="en-US" b="1" dirty="0"/>
              <a:t>peer influence</a:t>
            </a:r>
            <a:r>
              <a:rPr lang="en-US" dirty="0"/>
              <a:t> are primary reasons for adolescents and young adults to start vaping. Peer acceptance plays a major role, as young individuals are often influenced by their friends and social circles (WHO, 2019; CDC, 2020).</a:t>
            </a:r>
          </a:p>
          <a:p>
            <a:r>
              <a:rPr lang="en-US" b="1" dirty="0"/>
              <a:t>Social Media Influence</a:t>
            </a:r>
            <a:r>
              <a:rPr lang="en-US" dirty="0"/>
              <a:t>:</a:t>
            </a:r>
          </a:p>
          <a:p>
            <a:pPr>
              <a:buFont typeface="Arial" panose="020B0604020202020204" pitchFamily="34" charset="0"/>
              <a:buChar char="•"/>
            </a:pPr>
            <a:r>
              <a:rPr lang="en-US" dirty="0"/>
              <a:t>Both </a:t>
            </a:r>
            <a:r>
              <a:rPr lang="en-US" b="1" dirty="0"/>
              <a:t>WHO</a:t>
            </a:r>
            <a:r>
              <a:rPr lang="en-US" dirty="0"/>
              <a:t> and the </a:t>
            </a:r>
            <a:r>
              <a:rPr lang="en-US" b="1" dirty="0"/>
              <a:t>CDC</a:t>
            </a:r>
            <a:r>
              <a:rPr lang="en-US" dirty="0"/>
              <a:t> emphasize the growing role of </a:t>
            </a:r>
            <a:r>
              <a:rPr lang="en-US" b="1" dirty="0"/>
              <a:t>social media</a:t>
            </a:r>
            <a:r>
              <a:rPr lang="en-US" dirty="0"/>
              <a:t> in promoting vaping among young people. E-cigarette content, often shared by influencers on platforms like Instagram and YouTube, contributes to the normalization of vaping behaviors (CDC, 2020).</a:t>
            </a:r>
          </a:p>
          <a:p>
            <a:r>
              <a:rPr lang="en-US" b="1" dirty="0"/>
              <a:t>Health Risks</a:t>
            </a:r>
            <a:r>
              <a:rPr lang="en-US" dirty="0"/>
              <a:t>:</a:t>
            </a:r>
          </a:p>
          <a:p>
            <a:pPr>
              <a:buFont typeface="Arial" panose="020B0604020202020204" pitchFamily="34" charset="0"/>
              <a:buChar char="•"/>
            </a:pPr>
            <a:r>
              <a:rPr lang="en-US" dirty="0"/>
              <a:t>Despite the perception of vaping as a </a:t>
            </a:r>
            <a:r>
              <a:rPr lang="en-US" b="1" dirty="0"/>
              <a:t>harmless</a:t>
            </a:r>
            <a:r>
              <a:rPr lang="en-US" dirty="0"/>
              <a:t> alternative to smoking, </a:t>
            </a:r>
            <a:r>
              <a:rPr lang="en-US" b="1" dirty="0"/>
              <a:t>WHO</a:t>
            </a:r>
            <a:r>
              <a:rPr lang="en-US" dirty="0"/>
              <a:t> and </a:t>
            </a:r>
            <a:r>
              <a:rPr lang="en-US" b="1" dirty="0"/>
              <a:t>CDC</a:t>
            </a:r>
            <a:r>
              <a:rPr lang="en-US" dirty="0"/>
              <a:t> stress that vaping still poses significant health risks. These include nicotine addiction and exposure to harmful chemicals such as formaldehyde and acetaldehyde, which are present in e-cigarette vapor (WHO, 2018; CDC, 2020).</a:t>
            </a:r>
          </a:p>
          <a:p>
            <a:r>
              <a:rPr lang="en-US" b="1" dirty="0"/>
              <a:t>Stress Relief and Smoking Cessation</a:t>
            </a:r>
            <a:r>
              <a:rPr lang="en-US" dirty="0"/>
              <a:t>:</a:t>
            </a:r>
          </a:p>
          <a:p>
            <a:pPr>
              <a:buFont typeface="Arial" panose="020B0604020202020204" pitchFamily="34" charset="0"/>
              <a:buChar char="•"/>
            </a:pPr>
            <a:r>
              <a:rPr lang="en-US" dirty="0"/>
              <a:t>The desire for </a:t>
            </a:r>
            <a:r>
              <a:rPr lang="en-US" b="1" dirty="0"/>
              <a:t>stress relief</a:t>
            </a:r>
            <a:r>
              <a:rPr lang="en-US" dirty="0"/>
              <a:t> and using vaping as a tool to quit smoking are common reasons among adults. However, </a:t>
            </a:r>
            <a:r>
              <a:rPr lang="en-US" b="1" dirty="0"/>
              <a:t>CDC</a:t>
            </a:r>
            <a:r>
              <a:rPr lang="en-US" dirty="0"/>
              <a:t> points out that e-cigarettes are not FDA-approved as cessation tools and their long-term safety remains unproven (CDC, 2020).</a:t>
            </a:r>
          </a:p>
          <a:p>
            <a:endParaRPr lang="en-AE" dirty="0"/>
          </a:p>
        </p:txBody>
      </p:sp>
      <p:sp>
        <p:nvSpPr>
          <p:cNvPr id="4" name="Slide Number Placeholder 3"/>
          <p:cNvSpPr>
            <a:spLocks noGrp="1"/>
          </p:cNvSpPr>
          <p:nvPr>
            <p:ph type="sldNum" sz="quarter" idx="5"/>
          </p:nvPr>
        </p:nvSpPr>
        <p:spPr/>
        <p:txBody>
          <a:bodyPr/>
          <a:lstStyle/>
          <a:p>
            <a:fld id="{D45DA6EE-4260-E948-86E4-01D8DE3765BE}" type="slidenum">
              <a:rPr lang="en-AE" smtClean="0"/>
              <a:t>19</a:t>
            </a:fld>
            <a:endParaRPr lang="en-AE"/>
          </a:p>
        </p:txBody>
      </p:sp>
    </p:spTree>
    <p:extLst>
      <p:ext uri="{BB962C8B-B14F-4D97-AF65-F5344CB8AC3E}">
        <p14:creationId xmlns:p14="http://schemas.microsoft.com/office/powerpoint/2010/main" val="147266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dirty="0"/>
              <a:t>F</a:t>
            </a:r>
            <a:r>
              <a:rPr lang="en-AE" dirty="0"/>
              <a:t>ig4. </a:t>
            </a:r>
            <a:r>
              <a:rPr lang="en-AE" sz="1200" kern="100" dirty="0">
                <a:effectLst/>
                <a:latin typeface="Aptos" panose="020B0004020202020204" pitchFamily="34" charset="0"/>
                <a:ea typeface="Aptos" panose="020B0004020202020204" pitchFamily="34" charset="0"/>
                <a:cs typeface="Arial" panose="020B0604020202020204" pitchFamily="34" charset="0"/>
              </a:rPr>
              <a:t>This table highlights the strong link between peer group social acceptance and vaping behavior. Participants who see vaping as socially acceptable, whether 'somewhat' or 'very acceptable,' are more likely to vape. Conversely, those who view it as 'not acceptable at all' show much lower vaping rates.</a:t>
            </a:r>
          </a:p>
          <a:p>
            <a:r>
              <a:rPr lang="en-AE" sz="1200" dirty="0">
                <a:effectLst/>
                <a:latin typeface="Aptos" panose="020B0004020202020204" pitchFamily="34" charset="0"/>
                <a:ea typeface="Aptos" panose="020B0004020202020204" pitchFamily="34" charset="0"/>
                <a:cs typeface="Arial" panose="020B0604020202020204" pitchFamily="34" charset="0"/>
              </a:rPr>
              <a:t>The Chi-square test confirms this relationship is statistically significant, with a p-value of less than 0.001. </a:t>
            </a:r>
          </a:p>
          <a:p>
            <a:endParaRPr lang="en-AE" sz="1200" dirty="0">
              <a:effectLst/>
              <a:latin typeface="Aptos" panose="020B0004020202020204" pitchFamily="34" charset="0"/>
              <a:cs typeface="Arial" panose="020B0604020202020204" pitchFamily="34" charset="0"/>
            </a:endParaRPr>
          </a:p>
          <a:p>
            <a:pPr>
              <a:lnSpc>
                <a:spcPct val="115000"/>
              </a:lnSpc>
              <a:spcAft>
                <a:spcPts val="800"/>
              </a:spcAft>
            </a:pPr>
            <a:r>
              <a:rPr lang="en-US" sz="1200" dirty="0">
                <a:effectLst/>
                <a:latin typeface="Aptos" panose="020B0004020202020204" pitchFamily="34" charset="0"/>
                <a:cs typeface="Arial" panose="020B0604020202020204" pitchFamily="34" charset="0"/>
              </a:rPr>
              <a:t>F</a:t>
            </a:r>
            <a:r>
              <a:rPr lang="en-AE" sz="1200" dirty="0">
                <a:effectLst/>
                <a:latin typeface="Aptos" panose="020B0004020202020204" pitchFamily="34" charset="0"/>
                <a:cs typeface="Arial" panose="020B0604020202020204" pitchFamily="34" charset="0"/>
              </a:rPr>
              <a:t>ig5. </a:t>
            </a:r>
            <a:r>
              <a:rPr lang="en-AE" sz="1200" kern="100" dirty="0">
                <a:effectLst/>
                <a:latin typeface="Aptos" panose="020B0004020202020204" pitchFamily="34" charset="0"/>
                <a:ea typeface="Aptos" panose="020B0004020202020204" pitchFamily="34" charset="0"/>
                <a:cs typeface="Arial" panose="020B0604020202020204" pitchFamily="34" charset="0"/>
              </a:rPr>
              <a:t>This table demonstrates the strong association between stress and vaping behavior. Participants who report feeling stressed 'often' or 'always' are far more likely to vape compared to those who experience stress 'never' or 'rarely.'</a:t>
            </a:r>
          </a:p>
          <a:p>
            <a:r>
              <a:rPr lang="en-AE" sz="1200" dirty="0">
                <a:effectLst/>
                <a:latin typeface="Aptos" panose="020B0004020202020204" pitchFamily="34" charset="0"/>
                <a:ea typeface="Aptos" panose="020B0004020202020204" pitchFamily="34" charset="0"/>
                <a:cs typeface="Arial" panose="020B0604020202020204" pitchFamily="34" charset="0"/>
              </a:rPr>
              <a:t>The Chi-square test confirms this is statistically significant, with a p-value of less than 0.001. </a:t>
            </a:r>
            <a:endParaRPr lang="en-AE" dirty="0"/>
          </a:p>
          <a:p>
            <a:endParaRPr lang="en-AE" dirty="0"/>
          </a:p>
        </p:txBody>
      </p:sp>
      <p:sp>
        <p:nvSpPr>
          <p:cNvPr id="4" name="Slide Number Placeholder 3"/>
          <p:cNvSpPr>
            <a:spLocks noGrp="1"/>
          </p:cNvSpPr>
          <p:nvPr>
            <p:ph type="sldNum" sz="quarter" idx="5"/>
          </p:nvPr>
        </p:nvSpPr>
        <p:spPr/>
        <p:txBody>
          <a:bodyPr/>
          <a:lstStyle/>
          <a:p>
            <a:fld id="{D45DA6EE-4260-E948-86E4-01D8DE3765BE}" type="slidenum">
              <a:rPr lang="en-AE" smtClean="0"/>
              <a:t>20</a:t>
            </a:fld>
            <a:endParaRPr lang="en-AE"/>
          </a:p>
        </p:txBody>
      </p:sp>
    </p:spTree>
    <p:extLst>
      <p:ext uri="{BB962C8B-B14F-4D97-AF65-F5344CB8AC3E}">
        <p14:creationId xmlns:p14="http://schemas.microsoft.com/office/powerpoint/2010/main" val="162918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000000"/>
                </a:solidFill>
                <a:effectLst/>
              </a:rPr>
              <a:t>Centers for Disease Control and Prevention (CDC)</a:t>
            </a:r>
            <a:r>
              <a:rPr lang="en-US" b="0" i="0" u="none" strike="noStrike" dirty="0">
                <a:solidFill>
                  <a:srgbClr val="000000"/>
                </a:solidFill>
                <a:effectLst/>
              </a:rPr>
              <a:t>:</a:t>
            </a:r>
          </a:p>
          <a:p>
            <a:pPr algn="l">
              <a:buFont typeface="Arial" panose="020B0604020202020204" pitchFamily="34" charset="0"/>
              <a:buChar char="•"/>
            </a:pPr>
            <a:r>
              <a:rPr lang="en-US" b="0" i="0" u="none" strike="noStrike" dirty="0">
                <a:solidFill>
                  <a:srgbClr val="000000"/>
                </a:solidFill>
                <a:effectLst/>
              </a:rPr>
              <a:t>"Youth who report poor mental health are more likely to use e-cigarettes. Adolescents with anxiety or depression may use e-cigarettes to cope with their emotions. E-cigarettes deliver nicotine, which may provide temporary relief from anxiety or stress but can ultimately make the symptoms worse over time."</a:t>
            </a:r>
          </a:p>
          <a:p>
            <a:endParaRPr lang="en-AE" dirty="0"/>
          </a:p>
        </p:txBody>
      </p:sp>
      <p:sp>
        <p:nvSpPr>
          <p:cNvPr id="4" name="Slide Number Placeholder 3"/>
          <p:cNvSpPr>
            <a:spLocks noGrp="1"/>
          </p:cNvSpPr>
          <p:nvPr>
            <p:ph type="sldNum" sz="quarter" idx="5"/>
          </p:nvPr>
        </p:nvSpPr>
        <p:spPr/>
        <p:txBody>
          <a:bodyPr/>
          <a:lstStyle/>
          <a:p>
            <a:fld id="{D45DA6EE-4260-E948-86E4-01D8DE3765BE}" type="slidenum">
              <a:rPr lang="en-AE" smtClean="0"/>
              <a:t>21</a:t>
            </a:fld>
            <a:endParaRPr lang="en-AE"/>
          </a:p>
        </p:txBody>
      </p:sp>
    </p:spTree>
    <p:extLst>
      <p:ext uri="{BB962C8B-B14F-4D97-AF65-F5344CB8AC3E}">
        <p14:creationId xmlns:p14="http://schemas.microsoft.com/office/powerpoint/2010/main" val="123345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jpeg"/><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hyperlink" Target="https://www.ccjm.org/content/86/12/789" TargetMode="External"/><Relationship Id="rId2" Type="http://schemas.openxmlformats.org/officeDocument/2006/relationships/hyperlink" Target="https://www.cdc.gov/tobacco/basic_information/e-cigarettes/severe-lung-disease.html" TargetMode="External"/><Relationship Id="rId1" Type="http://schemas.openxmlformats.org/officeDocument/2006/relationships/slideLayout" Target="../slideLayouts/slideLayout2.xml"/><Relationship Id="rId5" Type="http://schemas.openxmlformats.org/officeDocument/2006/relationships/hyperlink" Target="https://www.fda.gov/tobacco-products/youth-and-tobacco/fdas-efforts-curb-youth-vaping" TargetMode="External"/><Relationship Id="rId4" Type="http://schemas.openxmlformats.org/officeDocument/2006/relationships/hyperlink" Target="https://www.who.int/news-room/q-a-detail/e-cigarett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sciencedirec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1691680" y="908720"/>
            <a:ext cx="5141168" cy="194421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5"/>
              </a:spcBef>
              <a:spcAft>
                <a:spcPts val="125"/>
              </a:spcAft>
              <a:buClrTx/>
              <a:buSzTx/>
              <a:buFontTx/>
              <a:buNone/>
              <a:tabLst/>
              <a:defRPr/>
            </a:pPr>
            <a:br>
              <a:rPr kumimoji="0" lang="en-US" sz="2600" b="1" i="0" u="none" strike="noStrike" kern="1200" cap="none" spc="0" normalizeH="0" baseline="0" noProof="0" dirty="0">
                <a:ln>
                  <a:noFill/>
                </a:ln>
                <a:effectLst/>
                <a:uLnTx/>
                <a:uFillTx/>
                <a:latin typeface="Cambria" pitchFamily="18" charset="0"/>
                <a:ea typeface="+mj-ea"/>
                <a:cs typeface="+mj-cs"/>
              </a:rPr>
            </a:br>
            <a:r>
              <a:rPr lang="en-US" sz="2200" b="1" dirty="0">
                <a:solidFill>
                  <a:schemeClr val="accent5">
                    <a:lumMod val="50000"/>
                  </a:schemeClr>
                </a:solidFill>
                <a:latin typeface="Times New Roman" panose="02020603050405020304" pitchFamily="18" charset="0"/>
                <a:cs typeface="Times New Roman" panose="02020603050405020304" pitchFamily="18" charset="0"/>
              </a:rPr>
              <a:t>Vaping and Its Determinants: A Focused Study on ADU community</a:t>
            </a:r>
          </a:p>
        </p:txBody>
      </p:sp>
      <p:sp>
        <p:nvSpPr>
          <p:cNvPr id="10" name="Subtitle 2"/>
          <p:cNvSpPr txBox="1">
            <a:spLocks/>
          </p:cNvSpPr>
          <p:nvPr/>
        </p:nvSpPr>
        <p:spPr>
          <a:xfrm>
            <a:off x="1763688" y="3645024"/>
            <a:ext cx="4724400" cy="1752600"/>
          </a:xfrm>
          <a:prstGeom prst="rect">
            <a:avLst/>
          </a:prstGeom>
        </p:spPr>
        <p:txBody>
          <a:bodyPr vert="horz" lIns="91440" tIns="45720" rIns="91440" bIns="45720" rtlCol="0">
            <a:normAutofit lnSpcReduction="10000"/>
          </a:bodyPr>
          <a:lstStyle/>
          <a:p>
            <a:r>
              <a:rPr lang="en-US" b="1" dirty="0">
                <a:latin typeface="Times New Roman" panose="02020603050405020304" pitchFamily="18" charset="0"/>
                <a:cs typeface="Times New Roman" panose="02020603050405020304" pitchFamily="18" charset="0"/>
              </a:rPr>
              <a:t>Haleama Al Sabbah, Malak Qonbia, Fatima Al Ruwishan, Muna Khaled , Maha Ali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algn="ctr">
              <a:spcBef>
                <a:spcPct val="20000"/>
              </a:spcBef>
            </a:pPr>
            <a:r>
              <a:rPr kumimoji="0" lang="en-US" sz="1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Abu Dhabi University</a:t>
            </a:r>
          </a:p>
          <a:p>
            <a:pPr algn="ctr">
              <a:spcBef>
                <a:spcPct val="20000"/>
              </a:spcBef>
            </a:pPr>
            <a:endParaRPr lang="en-US" sz="1600" b="1" dirty="0">
              <a:latin typeface="Times New Roman" panose="02020603050405020304" pitchFamily="18" charset="0"/>
              <a:cs typeface="Times New Roman" panose="02020603050405020304" pitchFamily="18" charset="0"/>
            </a:endParaRPr>
          </a:p>
          <a:p>
            <a:pPr algn="ctr">
              <a:spcBef>
                <a:spcPct val="20000"/>
              </a:spcBef>
            </a:pPr>
            <a:r>
              <a:rPr lang="en-US" sz="1600" b="1" dirty="0">
                <a:latin typeface="Times New Roman" panose="02020603050405020304" pitchFamily="18" charset="0"/>
                <a:cs typeface="Times New Roman" panose="02020603050405020304" pitchFamily="18" charset="0"/>
              </a:rPr>
              <a:t>Feb. 2025</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graphicFrame>
        <p:nvGraphicFramePr>
          <p:cNvPr id="2" name="Object 1">
            <a:extLst>
              <a:ext uri="{FF2B5EF4-FFF2-40B4-BE49-F238E27FC236}">
                <a16:creationId xmlns:a16="http://schemas.microsoft.com/office/drawing/2014/main" id="{DF8A5395-D067-5F1F-117D-292279094366}"/>
              </a:ext>
            </a:extLst>
          </p:cNvPr>
          <p:cNvGraphicFramePr>
            <a:graphicFrameLocks noChangeAspect="1"/>
          </p:cNvGraphicFramePr>
          <p:nvPr>
            <p:extLst>
              <p:ext uri="{D42A27DB-BD31-4B8C-83A1-F6EECF244321}">
                <p14:modId xmlns:p14="http://schemas.microsoft.com/office/powerpoint/2010/main" val="1121946244"/>
              </p:ext>
            </p:extLst>
          </p:nvPr>
        </p:nvGraphicFramePr>
        <p:xfrm>
          <a:off x="7236296" y="1"/>
          <a:ext cx="1916981" cy="1412775"/>
        </p:xfrm>
        <a:graphic>
          <a:graphicData uri="http://schemas.openxmlformats.org/presentationml/2006/ole">
            <mc:AlternateContent xmlns:mc="http://schemas.openxmlformats.org/markup-compatibility/2006">
              <mc:Choice xmlns:v="urn:schemas-microsoft-com:vml" Requires="v">
                <p:oleObj name="Acrobat Document" r:id="rId3" imgW="2880147" imgH="2164001" progId="Acrobat.Document.DC">
                  <p:embed/>
                </p:oleObj>
              </mc:Choice>
              <mc:Fallback>
                <p:oleObj name="Acrobat Document" r:id="rId3" imgW="2880147" imgH="2164001" progId="Acrobat.Document.DC">
                  <p:embed/>
                  <p:pic>
                    <p:nvPicPr>
                      <p:cNvPr id="0" name=""/>
                      <p:cNvPicPr/>
                      <p:nvPr/>
                    </p:nvPicPr>
                    <p:blipFill>
                      <a:blip r:embed="rId4"/>
                      <a:stretch>
                        <a:fillRect/>
                      </a:stretch>
                    </p:blipFill>
                    <p:spPr>
                      <a:xfrm>
                        <a:off x="7236296" y="1"/>
                        <a:ext cx="1916981" cy="1412775"/>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A61B-685F-34B5-D505-334D1BAA9CA1}"/>
              </a:ext>
            </a:extLst>
          </p:cNvPr>
          <p:cNvSpPr>
            <a:spLocks noGrp="1"/>
          </p:cNvSpPr>
          <p:nvPr>
            <p:ph type="title"/>
          </p:nvPr>
        </p:nvSpPr>
        <p:spPr/>
        <p:txBody>
          <a:bodyPr>
            <a:normAutofit/>
          </a:bodyPr>
          <a:lstStyle/>
          <a:p>
            <a:pPr algn="l"/>
            <a:r>
              <a:rPr lang="en-US" sz="4000" b="1" dirty="0">
                <a:solidFill>
                  <a:schemeClr val="accent5">
                    <a:lumMod val="50000"/>
                  </a:schemeClr>
                </a:solidFill>
                <a:latin typeface="Times New Roman" panose="02020603050405020304" pitchFamily="18" charset="0"/>
                <a:cs typeface="Times New Roman" panose="02020603050405020304" pitchFamily="18" charset="0"/>
              </a:rPr>
              <a:t>Methodology</a:t>
            </a:r>
            <a:endParaRPr lang="en-AE"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E8861C0-1941-3449-638F-A72A2C1CF628}"/>
              </a:ext>
            </a:extLst>
          </p:cNvPr>
          <p:cNvSpPr>
            <a:spLocks noGrp="1"/>
          </p:cNvSpPr>
          <p:nvPr>
            <p:ph idx="1"/>
          </p:nvPr>
        </p:nvSpPr>
        <p:spPr>
          <a:xfrm>
            <a:off x="457199" y="1600201"/>
            <a:ext cx="4690865" cy="3124943"/>
          </a:xfrm>
        </p:spPr>
        <p:txBody>
          <a:bodyPr>
            <a:normAutofit fontScale="62500" lnSpcReduction="20000"/>
          </a:bodyPr>
          <a:lstStyle/>
          <a:p>
            <a:pPr marL="0" indent="0">
              <a:buNone/>
            </a:pPr>
            <a:r>
              <a:rPr lang="en-US" sz="3200" b="1" dirty="0">
                <a:solidFill>
                  <a:schemeClr val="accent5">
                    <a:lumMod val="50000"/>
                  </a:schemeClr>
                </a:solidFill>
                <a:latin typeface="Times New Roman" panose="02020603050405020304" pitchFamily="18" charset="0"/>
                <a:cs typeface="Times New Roman" panose="02020603050405020304" pitchFamily="18" charset="0"/>
              </a:rPr>
              <a:t>7. Data Collection Method:</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a:p>
            <a:r>
              <a:rPr lang="en-US" sz="3200" b="1" dirty="0">
                <a:solidFill>
                  <a:schemeClr val="accent5">
                    <a:lumMod val="50000"/>
                  </a:schemeClr>
                </a:solidFill>
                <a:latin typeface="Times New Roman" panose="02020603050405020304" pitchFamily="18" charset="0"/>
                <a:cs typeface="Times New Roman" panose="02020603050405020304" pitchFamily="18" charset="0"/>
              </a:rPr>
              <a:t>Instruments: </a:t>
            </a:r>
            <a:r>
              <a:rPr lang="en-US" sz="3200" dirty="0">
                <a:latin typeface="Times New Roman" panose="02020603050405020304" pitchFamily="18" charset="0"/>
                <a:cs typeface="Times New Roman" panose="02020603050405020304" pitchFamily="18" charset="0"/>
              </a:rPr>
              <a:t>A structured questionnaire was developed to address various aspects of vaping behavior and its determinants. The questionnaire included  7sections .</a:t>
            </a:r>
          </a:p>
          <a:p>
            <a:pPr marL="0" indent="0">
              <a:buNone/>
            </a:pPr>
            <a:endParaRPr lang="en-US" sz="3200" b="1" dirty="0">
              <a:latin typeface="Times New Roman" panose="02020603050405020304" pitchFamily="18" charset="0"/>
              <a:cs typeface="Times New Roman" panose="02020603050405020304" pitchFamily="18" charset="0"/>
            </a:endParaRPr>
          </a:p>
          <a:p>
            <a:r>
              <a:rPr lang="en-US" sz="3200" b="1" dirty="0">
                <a:solidFill>
                  <a:schemeClr val="accent5">
                    <a:lumMod val="50000"/>
                  </a:schemeClr>
                </a:solidFill>
                <a:latin typeface="Times New Roman" panose="02020603050405020304" pitchFamily="18" charset="0"/>
                <a:cs typeface="Times New Roman" panose="02020603050405020304" pitchFamily="18" charset="0"/>
              </a:rPr>
              <a:t>Data Analysis:</a:t>
            </a:r>
            <a:endParaRPr lang="en-US"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sz="3200" b="1" dirty="0">
                <a:solidFill>
                  <a:schemeClr val="accent5">
                    <a:lumMod val="50000"/>
                  </a:schemeClr>
                </a:solidFill>
                <a:latin typeface="Times New Roman" panose="02020603050405020304" pitchFamily="18" charset="0"/>
                <a:cs typeface="Times New Roman" panose="02020603050405020304" pitchFamily="18" charset="0"/>
              </a:rPr>
              <a:t> Software: </a:t>
            </a:r>
            <a:r>
              <a:rPr lang="en-US" sz="3200" dirty="0">
                <a:latin typeface="Times New Roman" panose="02020603050405020304" pitchFamily="18" charset="0"/>
                <a:cs typeface="Times New Roman" panose="02020603050405020304" pitchFamily="18" charset="0"/>
              </a:rPr>
              <a:t>Data were analyzed using SPSS version 28.</a:t>
            </a:r>
          </a:p>
          <a:p>
            <a:endParaRPr lang="en-AE" dirty="0"/>
          </a:p>
        </p:txBody>
      </p:sp>
      <p:pic>
        <p:nvPicPr>
          <p:cNvPr id="4" name="Picture 3">
            <a:extLst>
              <a:ext uri="{FF2B5EF4-FFF2-40B4-BE49-F238E27FC236}">
                <a16:creationId xmlns:a16="http://schemas.microsoft.com/office/drawing/2014/main" id="{C9C7D5E4-381A-F1B7-0375-9F0DCBF3C6CB}"/>
              </a:ext>
            </a:extLst>
          </p:cNvPr>
          <p:cNvPicPr>
            <a:picLocks noChangeAspect="1"/>
          </p:cNvPicPr>
          <p:nvPr/>
        </p:nvPicPr>
        <p:blipFill>
          <a:blip r:embed="rId2"/>
          <a:stretch>
            <a:fillRect/>
          </a:stretch>
        </p:blipFill>
        <p:spPr>
          <a:xfrm>
            <a:off x="4973807" y="1647311"/>
            <a:ext cx="4170193" cy="4448886"/>
          </a:xfrm>
          <a:prstGeom prst="rect">
            <a:avLst/>
          </a:prstGeom>
        </p:spPr>
      </p:pic>
      <p:pic>
        <p:nvPicPr>
          <p:cNvPr id="5" name="Picture 4">
            <a:extLst>
              <a:ext uri="{FF2B5EF4-FFF2-40B4-BE49-F238E27FC236}">
                <a16:creationId xmlns:a16="http://schemas.microsoft.com/office/drawing/2014/main" id="{AE5F4CCE-FBFB-213F-5E97-E60EA0B98B5C}"/>
              </a:ext>
            </a:extLst>
          </p:cNvPr>
          <p:cNvPicPr>
            <a:picLocks noChangeAspect="1"/>
          </p:cNvPicPr>
          <p:nvPr/>
        </p:nvPicPr>
        <p:blipFill>
          <a:blip r:embed="rId3"/>
          <a:stretch>
            <a:fillRect/>
          </a:stretch>
        </p:blipFill>
        <p:spPr>
          <a:xfrm>
            <a:off x="1657429" y="4749081"/>
            <a:ext cx="2944623" cy="1340928"/>
          </a:xfrm>
          <a:prstGeom prst="rect">
            <a:avLst/>
          </a:prstGeom>
        </p:spPr>
      </p:pic>
    </p:spTree>
    <p:extLst>
      <p:ext uri="{BB962C8B-B14F-4D97-AF65-F5344CB8AC3E}">
        <p14:creationId xmlns:p14="http://schemas.microsoft.com/office/powerpoint/2010/main" val="381287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2C5A-BD11-96D3-45D4-A87BDFA2464F}"/>
              </a:ext>
            </a:extLst>
          </p:cNvPr>
          <p:cNvSpPr>
            <a:spLocks noGrp="1"/>
          </p:cNvSpPr>
          <p:nvPr>
            <p:ph type="title"/>
          </p:nvPr>
        </p:nvSpPr>
        <p:spPr/>
        <p:txBody>
          <a:bodyPr>
            <a:normAutofit/>
          </a:bodyPr>
          <a:lstStyle/>
          <a:p>
            <a:pPr algn="l"/>
            <a:r>
              <a:rPr lang="en-US" sz="4000" b="1" dirty="0">
                <a:solidFill>
                  <a:schemeClr val="accent5">
                    <a:lumMod val="50000"/>
                  </a:schemeClr>
                </a:solidFill>
                <a:latin typeface="Times New Roman" panose="02020603050405020304" pitchFamily="18" charset="0"/>
                <a:cs typeface="Times New Roman" panose="02020603050405020304" pitchFamily="18" charset="0"/>
              </a:rPr>
              <a:t>Methodology</a:t>
            </a:r>
            <a:endParaRPr lang="en-AE"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A91569-1BEC-8A6D-07EB-21A86FA8E1E7}"/>
              </a:ext>
            </a:extLst>
          </p:cNvPr>
          <p:cNvSpPr>
            <a:spLocks noGrp="1"/>
          </p:cNvSpPr>
          <p:nvPr>
            <p:ph idx="1"/>
          </p:nvPr>
        </p:nvSpPr>
        <p:spPr>
          <a:xfrm>
            <a:off x="457200" y="1600201"/>
            <a:ext cx="3682752" cy="2260848"/>
          </a:xfrm>
        </p:spPr>
        <p:txBody>
          <a:bodyPr>
            <a:normAutofit fontScale="25000" lnSpcReduction="20000"/>
          </a:bodyPr>
          <a:lstStyle/>
          <a:p>
            <a:r>
              <a:rPr lang="en-US" sz="7200" b="1" dirty="0">
                <a:solidFill>
                  <a:schemeClr val="accent5">
                    <a:lumMod val="50000"/>
                  </a:schemeClr>
                </a:solidFill>
                <a:latin typeface="Times New Roman" panose="02020603050405020304" pitchFamily="18" charset="0"/>
                <a:cs typeface="Times New Roman" panose="02020603050405020304" pitchFamily="18" charset="0"/>
              </a:rPr>
              <a:t>Before analysis</a:t>
            </a:r>
            <a:r>
              <a:rPr lang="en-US" sz="7200" dirty="0">
                <a:solidFill>
                  <a:schemeClr val="accent5">
                    <a:lumMod val="50000"/>
                  </a:schemeClr>
                </a:solidFill>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The dataset underwent thorough cleaning to ensure its quality. This involved:</a:t>
            </a:r>
          </a:p>
          <a:p>
            <a:endParaRPr lang="en-US" sz="7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Checking for duplicate entries and addressing missing data appropriately .</a:t>
            </a:r>
          </a:p>
          <a:p>
            <a:pPr marL="285750" indent="-285750">
              <a:buFont typeface="Arial" panose="020B0604020202020204" pitchFamily="34" charset="0"/>
              <a:buChar char="•"/>
            </a:pPr>
            <a:endParaRPr lang="en-US" sz="7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Excluded, incomplete answers .</a:t>
            </a:r>
          </a:p>
          <a:p>
            <a:endParaRPr lang="en-US" sz="7200" dirty="0">
              <a:latin typeface="Times New Roman" panose="02020603050405020304" pitchFamily="18" charset="0"/>
              <a:cs typeface="Times New Roman" panose="02020603050405020304" pitchFamily="18" charset="0"/>
            </a:endParaRPr>
          </a:p>
          <a:p>
            <a:r>
              <a:rPr lang="en-US" sz="7200" b="1" dirty="0">
                <a:solidFill>
                  <a:schemeClr val="accent5">
                    <a:lumMod val="50000"/>
                  </a:schemeClr>
                </a:solidFill>
                <a:latin typeface="Times New Roman" panose="02020603050405020304" pitchFamily="18" charset="0"/>
                <a:cs typeface="Times New Roman" panose="02020603050405020304" pitchFamily="18" charset="0"/>
              </a:rPr>
              <a:t>Descriptive analysis: </a:t>
            </a:r>
            <a:r>
              <a:rPr lang="en-US" sz="7200" dirty="0">
                <a:solidFill>
                  <a:schemeClr val="accent5">
                    <a:lumMod val="50000"/>
                  </a:schemeClr>
                </a:solidFill>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Was performed to summarize demographic characteristics and vaping patterns.</a:t>
            </a:r>
          </a:p>
          <a:p>
            <a:endParaRPr lang="en-US" sz="7200" b="1" dirty="0">
              <a:solidFill>
                <a:schemeClr val="accent5">
                  <a:lumMod val="50000"/>
                </a:schemeClr>
              </a:solidFill>
              <a:latin typeface="Times New Roman" panose="02020603050405020304" pitchFamily="18" charset="0"/>
              <a:cs typeface="Times New Roman" panose="02020603050405020304" pitchFamily="18" charset="0"/>
            </a:endParaRPr>
          </a:p>
          <a:p>
            <a:r>
              <a:rPr lang="en-US" sz="6000" b="1" dirty="0">
                <a:solidFill>
                  <a:schemeClr val="accent5">
                    <a:lumMod val="50000"/>
                  </a:schemeClr>
                </a:solidFill>
                <a:latin typeface="Times" panose="02020603050405020304" pitchFamily="18" charset="0"/>
                <a:cs typeface="Times" panose="02020603050405020304" pitchFamily="18" charset="0"/>
              </a:rPr>
              <a:t>Statistical significance :</a:t>
            </a:r>
          </a:p>
          <a:p>
            <a:endParaRPr lang="en-AE" dirty="0"/>
          </a:p>
        </p:txBody>
      </p:sp>
      <p:pic>
        <p:nvPicPr>
          <p:cNvPr id="4" name="Picture 3">
            <a:extLst>
              <a:ext uri="{FF2B5EF4-FFF2-40B4-BE49-F238E27FC236}">
                <a16:creationId xmlns:a16="http://schemas.microsoft.com/office/drawing/2014/main" id="{513D4067-A059-8A8E-604F-DA94716C2E83}"/>
              </a:ext>
            </a:extLst>
          </p:cNvPr>
          <p:cNvPicPr>
            <a:picLocks noChangeAspect="1"/>
          </p:cNvPicPr>
          <p:nvPr/>
        </p:nvPicPr>
        <p:blipFill>
          <a:blip r:embed="rId2"/>
          <a:stretch>
            <a:fillRect/>
          </a:stretch>
        </p:blipFill>
        <p:spPr>
          <a:xfrm>
            <a:off x="637010" y="5589240"/>
            <a:ext cx="3323132" cy="557085"/>
          </a:xfrm>
          <a:prstGeom prst="rect">
            <a:avLst/>
          </a:prstGeom>
        </p:spPr>
      </p:pic>
      <p:sp>
        <p:nvSpPr>
          <p:cNvPr id="7" name="TextBox 6">
            <a:extLst>
              <a:ext uri="{FF2B5EF4-FFF2-40B4-BE49-F238E27FC236}">
                <a16:creationId xmlns:a16="http://schemas.microsoft.com/office/drawing/2014/main" id="{094696A5-8BA1-5088-9152-987B5BBFBF30}"/>
              </a:ext>
            </a:extLst>
          </p:cNvPr>
          <p:cNvSpPr txBox="1"/>
          <p:nvPr/>
        </p:nvSpPr>
        <p:spPr>
          <a:xfrm>
            <a:off x="4499992" y="1574802"/>
            <a:ext cx="4572000" cy="2031325"/>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accent5">
                    <a:lumMod val="50000"/>
                  </a:schemeClr>
                </a:solidFill>
                <a:latin typeface="Times New Roman" panose="02020603050405020304" pitchFamily="18" charset="0"/>
                <a:cs typeface="Times New Roman" panose="02020603050405020304" pitchFamily="18" charset="0"/>
              </a:rPr>
              <a:t>Statistical Tests </a:t>
            </a:r>
          </a:p>
          <a:p>
            <a:endParaRPr lang="en-US"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a:solidFill>
                  <a:schemeClr val="accent5">
                    <a:lumMod val="50000"/>
                  </a:schemeClr>
                </a:solidFill>
                <a:latin typeface="Times New Roman" panose="02020603050405020304" pitchFamily="18" charset="0"/>
                <a:cs typeface="Times New Roman" panose="02020603050405020304" pitchFamily="18" charset="0"/>
              </a:rPr>
              <a:t>Chi-square tests : </a:t>
            </a:r>
            <a:r>
              <a:rPr lang="en-US" dirty="0">
                <a:latin typeface="Times New Roman" panose="02020603050405020304" pitchFamily="18" charset="0"/>
                <a:cs typeface="Times New Roman" panose="02020603050405020304" pitchFamily="18" charset="0"/>
              </a:rPr>
              <a:t>were used for categorical variables</a:t>
            </a:r>
            <a:r>
              <a:rPr lang="en-US" dirty="0">
                <a:solidFill>
                  <a:schemeClr val="accent5">
                    <a:lumMod val="50000"/>
                  </a:schemeClr>
                </a:solidFill>
                <a:latin typeface="Times New Roman" panose="02020603050405020304" pitchFamily="18" charset="0"/>
                <a:cs typeface="Times New Roman" panose="02020603050405020304" pitchFamily="18" charset="0"/>
              </a:rPr>
              <a:t>.</a:t>
            </a:r>
          </a:p>
          <a:p>
            <a:pPr marL="342900" indent="-342900">
              <a:buFont typeface="+mj-lt"/>
              <a:buAutoNum type="arabicPeriod"/>
            </a:pPr>
            <a:endParaRPr lang="en-US" b="1"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b="1" dirty="0">
                <a:solidFill>
                  <a:schemeClr val="accent5">
                    <a:lumMod val="50000"/>
                  </a:schemeClr>
                </a:solidFill>
                <a:latin typeface="Times New Roman" panose="02020603050405020304" pitchFamily="18" charset="0"/>
                <a:cs typeface="Times New Roman" panose="02020603050405020304" pitchFamily="18" charset="0"/>
              </a:rPr>
              <a:t> Spearman correlation: </a:t>
            </a:r>
            <a:r>
              <a:rPr lang="en-US" dirty="0">
                <a:latin typeface="Times New Roman" panose="02020603050405020304" pitchFamily="18" charset="0"/>
                <a:cs typeface="Times New Roman" panose="02020603050405020304" pitchFamily="18" charset="0"/>
              </a:rPr>
              <a:t>for continuous variables</a:t>
            </a:r>
            <a:r>
              <a:rPr lang="en-US" sz="1500" dirty="0"/>
              <a:t>.</a:t>
            </a:r>
          </a:p>
        </p:txBody>
      </p:sp>
      <p:pic>
        <p:nvPicPr>
          <p:cNvPr id="8" name="Picture 7">
            <a:extLst>
              <a:ext uri="{FF2B5EF4-FFF2-40B4-BE49-F238E27FC236}">
                <a16:creationId xmlns:a16="http://schemas.microsoft.com/office/drawing/2014/main" id="{3A062353-E258-D8F7-CC31-E6A4B6BA6279}"/>
              </a:ext>
            </a:extLst>
          </p:cNvPr>
          <p:cNvPicPr>
            <a:picLocks noChangeAspect="1"/>
          </p:cNvPicPr>
          <p:nvPr/>
        </p:nvPicPr>
        <p:blipFill>
          <a:blip r:embed="rId3"/>
          <a:stretch>
            <a:fillRect/>
          </a:stretch>
        </p:blipFill>
        <p:spPr>
          <a:xfrm>
            <a:off x="5004050" y="3763291"/>
            <a:ext cx="2940117" cy="1348767"/>
          </a:xfrm>
          <a:prstGeom prst="rect">
            <a:avLst/>
          </a:prstGeom>
        </p:spPr>
      </p:pic>
    </p:spTree>
    <p:extLst>
      <p:ext uri="{BB962C8B-B14F-4D97-AF65-F5344CB8AC3E}">
        <p14:creationId xmlns:p14="http://schemas.microsoft.com/office/powerpoint/2010/main" val="106819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B7AF-F6FA-BE07-CB1B-78997A1FFDAB}"/>
              </a:ext>
            </a:extLst>
          </p:cNvPr>
          <p:cNvSpPr>
            <a:spLocks noGrp="1"/>
          </p:cNvSpPr>
          <p:nvPr>
            <p:ph type="title"/>
          </p:nvPr>
        </p:nvSpPr>
        <p:spPr>
          <a:xfrm>
            <a:off x="112105" y="294134"/>
            <a:ext cx="8229600" cy="1143000"/>
          </a:xfrm>
        </p:spPr>
        <p:txBody>
          <a:bodyPr>
            <a:normAutofit/>
          </a:bodyPr>
          <a:lstStyle/>
          <a:p>
            <a:pPr algn="l"/>
            <a:r>
              <a:rPr lang="en-US" sz="4000" b="1" dirty="0">
                <a:solidFill>
                  <a:schemeClr val="accent5">
                    <a:lumMod val="50000"/>
                  </a:schemeClr>
                </a:solidFill>
                <a:latin typeface="Times New Roman" panose="02020603050405020304" pitchFamily="18" charset="0"/>
                <a:cs typeface="Times New Roman" panose="02020603050405020304" pitchFamily="18" charset="0"/>
              </a:rPr>
              <a:t>Results &amp; Findings</a:t>
            </a:r>
            <a:endParaRPr lang="en-AE"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ACA94D1-BA3E-EAC6-1DF1-1A265AE9F31C}"/>
              </a:ext>
            </a:extLst>
          </p:cNvPr>
          <p:cNvSpPr>
            <a:spLocks noGrp="1"/>
          </p:cNvSpPr>
          <p:nvPr>
            <p:ph idx="1"/>
          </p:nvPr>
        </p:nvSpPr>
        <p:spPr/>
        <p:txBody>
          <a:bodyPr>
            <a:normAutofit/>
          </a:bodyPr>
          <a:lstStyle/>
          <a:p>
            <a:r>
              <a:rPr lang="en-US" sz="2800" b="1" cap="all"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Sociodemographic Information </a:t>
            </a:r>
            <a:endParaRPr lang="en-AE"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35C5C7A-AADB-8734-08BE-FF44ADE97D70}"/>
              </a:ext>
            </a:extLst>
          </p:cNvPr>
          <p:cNvPicPr>
            <a:picLocks noChangeAspect="1"/>
          </p:cNvPicPr>
          <p:nvPr/>
        </p:nvPicPr>
        <p:blipFill>
          <a:blip r:embed="rId2"/>
          <a:stretch>
            <a:fillRect/>
          </a:stretch>
        </p:blipFill>
        <p:spPr>
          <a:xfrm>
            <a:off x="587256" y="2377073"/>
            <a:ext cx="3191735" cy="2850835"/>
          </a:xfrm>
          <a:prstGeom prst="rect">
            <a:avLst/>
          </a:prstGeom>
        </p:spPr>
      </p:pic>
      <p:sp>
        <p:nvSpPr>
          <p:cNvPr id="7" name="TextBox 6">
            <a:extLst>
              <a:ext uri="{FF2B5EF4-FFF2-40B4-BE49-F238E27FC236}">
                <a16:creationId xmlns:a16="http://schemas.microsoft.com/office/drawing/2014/main" id="{FC3BFD9A-2914-4F5B-7D51-AFB6828E1ED8}"/>
              </a:ext>
            </a:extLst>
          </p:cNvPr>
          <p:cNvSpPr txBox="1"/>
          <p:nvPr/>
        </p:nvSpPr>
        <p:spPr>
          <a:xfrm>
            <a:off x="1304869" y="5098150"/>
            <a:ext cx="2051720" cy="246221"/>
          </a:xfrm>
          <a:prstGeom prst="rect">
            <a:avLst/>
          </a:prstGeom>
          <a:noFill/>
        </p:spPr>
        <p:txBody>
          <a:bodyPr wrap="square">
            <a:spAutoFit/>
          </a:bodyPr>
          <a:lstStyle/>
          <a:p>
            <a:r>
              <a:rPr lang="en-US" sz="1000" b="1" dirty="0">
                <a:solidFill>
                  <a:schemeClr val="accent5">
                    <a:lumMod val="50000"/>
                  </a:schemeClr>
                </a:solidFill>
              </a:rPr>
              <a:t>F</a:t>
            </a:r>
            <a:r>
              <a:rPr lang="en-AE" sz="1000" b="1" dirty="0">
                <a:solidFill>
                  <a:schemeClr val="accent5">
                    <a:lumMod val="50000"/>
                  </a:schemeClr>
                </a:solidFill>
              </a:rPr>
              <a:t>ig1. participants by gender</a:t>
            </a:r>
          </a:p>
        </p:txBody>
      </p:sp>
      <p:sp>
        <p:nvSpPr>
          <p:cNvPr id="9" name="TextBox 8">
            <a:extLst>
              <a:ext uri="{FF2B5EF4-FFF2-40B4-BE49-F238E27FC236}">
                <a16:creationId xmlns:a16="http://schemas.microsoft.com/office/drawing/2014/main" id="{A398D0DA-9C5B-5C64-7AE3-FF27C984CA61}"/>
              </a:ext>
            </a:extLst>
          </p:cNvPr>
          <p:cNvSpPr txBox="1"/>
          <p:nvPr/>
        </p:nvSpPr>
        <p:spPr>
          <a:xfrm>
            <a:off x="-108520" y="5404983"/>
            <a:ext cx="4583288" cy="646331"/>
          </a:xfrm>
          <a:prstGeom prst="rect">
            <a:avLst/>
          </a:prstGeom>
          <a:noFill/>
        </p:spPr>
        <p:txBody>
          <a:bodyPr wrap="square">
            <a:spAutoFit/>
          </a:bodyPr>
          <a:lstStyle/>
          <a:p>
            <a:pPr marL="371475" indent="-285750">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Key Insight</a:t>
            </a:r>
            <a:r>
              <a:rPr lang="en-US" sz="1400" b="1" dirty="0">
                <a:solidFill>
                  <a:schemeClr val="tx2"/>
                </a:solidFill>
                <a:latin typeface="Times New Roman" panose="02020603050405020304" pitchFamily="18" charset="0"/>
                <a:cs typeface="Times New Roman" panose="02020603050405020304" pitchFamily="18" charset="0"/>
              </a:rPr>
              <a:t>: </a:t>
            </a:r>
            <a:r>
              <a:rPr lang="en-US" sz="1800" b="1" dirty="0">
                <a:solidFill>
                  <a:schemeClr val="accent5">
                    <a:lumMod val="50000"/>
                  </a:schemeClr>
                </a:solidFill>
                <a:latin typeface="Times New Roman" panose="02020603050405020304" pitchFamily="18" charset="0"/>
                <a:cs typeface="Times New Roman" panose="02020603050405020304" pitchFamily="18" charset="0"/>
              </a:rPr>
              <a:t>52%</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of participants are</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b="1" dirty="0">
                <a:solidFill>
                  <a:schemeClr val="accent5">
                    <a:lumMod val="50000"/>
                  </a:schemeClr>
                </a:solidFill>
                <a:latin typeface="Times New Roman" panose="02020603050405020304" pitchFamily="18" charset="0"/>
                <a:cs typeface="Times New Roman" panose="02020603050405020304" pitchFamily="18" charset="0"/>
              </a:rPr>
              <a:t>male</a:t>
            </a:r>
            <a:r>
              <a:rPr lang="en-US" sz="1800" dirty="0">
                <a:solidFill>
                  <a:schemeClr val="accent5">
                    <a:lumMod val="50000"/>
                  </a:schemeClr>
                </a:solidFill>
                <a:latin typeface="Times New Roman" panose="02020603050405020304" pitchFamily="18" charset="0"/>
                <a:cs typeface="Times New Roman" panose="02020603050405020304" pitchFamily="18" charset="0"/>
              </a:rPr>
              <a:t>.</a:t>
            </a:r>
            <a:r>
              <a:rPr lang="en-US" sz="1800" b="1" dirty="0">
                <a:solidFill>
                  <a:schemeClr val="accent5">
                    <a:lumMod val="50000"/>
                  </a:schemeClr>
                </a:solidFill>
                <a:latin typeface="Times New Roman" panose="02020603050405020304" pitchFamily="18" charset="0"/>
                <a:cs typeface="Times New Roman" panose="02020603050405020304" pitchFamily="18" charset="0"/>
              </a:rPr>
              <a:t>48%</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of participants are </a:t>
            </a:r>
            <a:r>
              <a:rPr lang="en-US" sz="1800" b="1" dirty="0">
                <a:solidFill>
                  <a:schemeClr val="accent5">
                    <a:lumMod val="50000"/>
                  </a:schemeClr>
                </a:solidFill>
                <a:latin typeface="Times New Roman" panose="02020603050405020304" pitchFamily="18" charset="0"/>
                <a:cs typeface="Times New Roman" panose="02020603050405020304" pitchFamily="18" charset="0"/>
              </a:rPr>
              <a:t>female</a:t>
            </a:r>
            <a:r>
              <a:rPr lang="en-US" sz="1800" dirty="0">
                <a:solidFill>
                  <a:schemeClr val="accent5">
                    <a:lumMod val="50000"/>
                  </a:schemeClr>
                </a:solidFill>
                <a:latin typeface="Times" panose="02020603050405020304" pitchFamily="18" charset="0"/>
                <a:cs typeface="Times" panose="02020603050405020304" pitchFamily="18" charset="0"/>
              </a:rPr>
              <a:t>.</a:t>
            </a:r>
            <a:endParaRPr lang="en-US" sz="1400" dirty="0">
              <a:solidFill>
                <a:schemeClr val="accent5">
                  <a:lumMod val="50000"/>
                </a:schemeClr>
              </a:solidFill>
              <a:latin typeface="Times" panose="02020603050405020304" pitchFamily="18" charset="0"/>
              <a:cs typeface="Times" panose="02020603050405020304" pitchFamily="18" charset="0"/>
            </a:endParaRPr>
          </a:p>
        </p:txBody>
      </p:sp>
      <p:pic>
        <p:nvPicPr>
          <p:cNvPr id="10" name="Picture 9">
            <a:extLst>
              <a:ext uri="{FF2B5EF4-FFF2-40B4-BE49-F238E27FC236}">
                <a16:creationId xmlns:a16="http://schemas.microsoft.com/office/drawing/2014/main" id="{EB7483CC-D18C-A467-F30D-BE8818991874}"/>
              </a:ext>
            </a:extLst>
          </p:cNvPr>
          <p:cNvPicPr>
            <a:picLocks noChangeAspect="1"/>
          </p:cNvPicPr>
          <p:nvPr/>
        </p:nvPicPr>
        <p:blipFill>
          <a:blip r:embed="rId3"/>
          <a:stretch>
            <a:fillRect/>
          </a:stretch>
        </p:blipFill>
        <p:spPr>
          <a:xfrm>
            <a:off x="5405361" y="2377073"/>
            <a:ext cx="3191735" cy="2869492"/>
          </a:xfrm>
          <a:prstGeom prst="rect">
            <a:avLst/>
          </a:prstGeom>
        </p:spPr>
      </p:pic>
      <p:sp>
        <p:nvSpPr>
          <p:cNvPr id="12" name="TextBox 11">
            <a:extLst>
              <a:ext uri="{FF2B5EF4-FFF2-40B4-BE49-F238E27FC236}">
                <a16:creationId xmlns:a16="http://schemas.microsoft.com/office/drawing/2014/main" id="{59166867-C08F-4C49-2AEB-22BBF63C725F}"/>
              </a:ext>
            </a:extLst>
          </p:cNvPr>
          <p:cNvSpPr txBox="1"/>
          <p:nvPr/>
        </p:nvSpPr>
        <p:spPr>
          <a:xfrm>
            <a:off x="4620087" y="5404983"/>
            <a:ext cx="4583288" cy="800219"/>
          </a:xfrm>
          <a:prstGeom prst="rect">
            <a:avLst/>
          </a:prstGeom>
          <a:noFill/>
        </p:spPr>
        <p:txBody>
          <a:bodyPr wrap="square">
            <a:spAutoFit/>
          </a:bodyPr>
          <a:lstStyle/>
          <a:p>
            <a:pPr marL="371475" indent="-285750">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Key Insight</a:t>
            </a:r>
            <a:r>
              <a:rPr lang="en-US" sz="1400" b="1" dirty="0">
                <a:solidFill>
                  <a:schemeClr val="tx2"/>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This distribution suggests that most participants in the study are young adults, with the </a:t>
            </a:r>
            <a:r>
              <a:rPr lang="en-US" sz="1400" b="1" dirty="0">
                <a:solidFill>
                  <a:schemeClr val="accent5">
                    <a:lumMod val="50000"/>
                  </a:schemeClr>
                </a:solidFill>
                <a:latin typeface="Times New Roman" panose="02020603050405020304" pitchFamily="18" charset="0"/>
                <a:cs typeface="Times New Roman" panose="02020603050405020304" pitchFamily="18" charset="0"/>
              </a:rPr>
              <a:t>23-26</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group being the most represented</a:t>
            </a:r>
            <a:r>
              <a:rPr lang="en-US" sz="1400" dirty="0">
                <a:latin typeface="Times" panose="02020603050405020304" pitchFamily="18" charset="0"/>
                <a:cs typeface="Times" panose="02020603050405020304" pitchFamily="18" charset="0"/>
              </a:rPr>
              <a:t>.</a:t>
            </a:r>
          </a:p>
        </p:txBody>
      </p:sp>
      <p:sp>
        <p:nvSpPr>
          <p:cNvPr id="14" name="TextBox 13">
            <a:extLst>
              <a:ext uri="{FF2B5EF4-FFF2-40B4-BE49-F238E27FC236}">
                <a16:creationId xmlns:a16="http://schemas.microsoft.com/office/drawing/2014/main" id="{64C0AD5B-D87F-EC2A-5C40-F0F586B926AC}"/>
              </a:ext>
            </a:extLst>
          </p:cNvPr>
          <p:cNvSpPr txBox="1"/>
          <p:nvPr/>
        </p:nvSpPr>
        <p:spPr>
          <a:xfrm>
            <a:off x="6160124" y="5116807"/>
            <a:ext cx="2242592" cy="246221"/>
          </a:xfrm>
          <a:prstGeom prst="rect">
            <a:avLst/>
          </a:prstGeom>
          <a:noFill/>
        </p:spPr>
        <p:txBody>
          <a:bodyPr wrap="square">
            <a:spAutoFit/>
          </a:bodyPr>
          <a:lstStyle/>
          <a:p>
            <a:r>
              <a:rPr lang="en-US" sz="1000" b="1" dirty="0">
                <a:solidFill>
                  <a:schemeClr val="accent5">
                    <a:lumMod val="50000"/>
                  </a:schemeClr>
                </a:solidFill>
              </a:rPr>
              <a:t>F</a:t>
            </a:r>
            <a:r>
              <a:rPr lang="en-AE" sz="1000" b="1" dirty="0">
                <a:solidFill>
                  <a:schemeClr val="accent5">
                    <a:lumMod val="50000"/>
                  </a:schemeClr>
                </a:solidFill>
              </a:rPr>
              <a:t>ig2. participants by age groups </a:t>
            </a:r>
          </a:p>
        </p:txBody>
      </p:sp>
      <p:pic>
        <p:nvPicPr>
          <p:cNvPr id="15" name="Google Shape;201;p31">
            <a:extLst>
              <a:ext uri="{FF2B5EF4-FFF2-40B4-BE49-F238E27FC236}">
                <a16:creationId xmlns:a16="http://schemas.microsoft.com/office/drawing/2014/main" id="{4E36A2A4-15BF-B66E-6EE1-D70580ECECEF}"/>
              </a:ext>
            </a:extLst>
          </p:cNvPr>
          <p:cNvPicPr preferRelativeResize="0"/>
          <p:nvPr/>
        </p:nvPicPr>
        <p:blipFill>
          <a:blip r:embed="rId4">
            <a:alphaModFix/>
          </a:blip>
          <a:stretch>
            <a:fillRect/>
          </a:stretch>
        </p:blipFill>
        <p:spPr>
          <a:xfrm>
            <a:off x="4226905" y="3339525"/>
            <a:ext cx="575108" cy="2969200"/>
          </a:xfrm>
          <a:prstGeom prst="rect">
            <a:avLst/>
          </a:prstGeom>
          <a:noFill/>
          <a:ln>
            <a:noFill/>
          </a:ln>
        </p:spPr>
      </p:pic>
    </p:spTree>
    <p:extLst>
      <p:ext uri="{BB962C8B-B14F-4D97-AF65-F5344CB8AC3E}">
        <p14:creationId xmlns:p14="http://schemas.microsoft.com/office/powerpoint/2010/main" val="299562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57A9-C891-5290-2F51-98D26D03AFA0}"/>
              </a:ext>
            </a:extLst>
          </p:cNvPr>
          <p:cNvSpPr>
            <a:spLocks noGrp="1"/>
          </p:cNvSpPr>
          <p:nvPr>
            <p:ph type="title"/>
          </p:nvPr>
        </p:nvSpPr>
        <p:spPr>
          <a:xfrm>
            <a:off x="806896" y="452752"/>
            <a:ext cx="8229600" cy="1143000"/>
          </a:xfrm>
        </p:spPr>
        <p:txBody>
          <a:bodyPr>
            <a:normAutofit/>
          </a:bodyPr>
          <a:lstStyle/>
          <a:p>
            <a:pPr algn="l"/>
            <a:r>
              <a:rPr lang="en-US" sz="4000"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Sociodemographic Information </a:t>
            </a:r>
            <a:endParaRPr lang="en-AE" sz="40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98F3F4B6-9787-7B10-73A7-46A9BD8F574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290000"/>
                    </a14:imgEffect>
                  </a14:imgLayer>
                </a14:imgProps>
              </a:ext>
            </a:extLst>
          </a:blip>
          <a:srcRect t="7226" b="4617"/>
          <a:stretch/>
        </p:blipFill>
        <p:spPr>
          <a:xfrm>
            <a:off x="1053187" y="1988840"/>
            <a:ext cx="7037625" cy="2888194"/>
          </a:xfrm>
          <a:prstGeom prst="rect">
            <a:avLst/>
          </a:prstGeom>
        </p:spPr>
      </p:pic>
      <p:sp>
        <p:nvSpPr>
          <p:cNvPr id="6" name="TextBox 5">
            <a:extLst>
              <a:ext uri="{FF2B5EF4-FFF2-40B4-BE49-F238E27FC236}">
                <a16:creationId xmlns:a16="http://schemas.microsoft.com/office/drawing/2014/main" id="{2B29CD5F-E16D-9F46-D8BF-823B69A750EC}"/>
              </a:ext>
            </a:extLst>
          </p:cNvPr>
          <p:cNvSpPr txBox="1"/>
          <p:nvPr/>
        </p:nvSpPr>
        <p:spPr>
          <a:xfrm>
            <a:off x="179512" y="4626366"/>
            <a:ext cx="4572000" cy="246221"/>
          </a:xfrm>
          <a:prstGeom prst="rect">
            <a:avLst/>
          </a:prstGeom>
          <a:noFill/>
        </p:spPr>
        <p:txBody>
          <a:bodyPr wrap="square">
            <a:spAutoFit/>
          </a:bodyPr>
          <a:lstStyle/>
          <a:p>
            <a:r>
              <a:rPr lang="en-AE" sz="1000" b="1" dirty="0">
                <a:solidFill>
                  <a:schemeClr val="accent5">
                    <a:lumMod val="50000"/>
                  </a:schemeClr>
                </a:solidFill>
              </a:rPr>
              <a:t>FIG3. Disturbution of current status at ADU </a:t>
            </a:r>
          </a:p>
        </p:txBody>
      </p:sp>
      <p:sp>
        <p:nvSpPr>
          <p:cNvPr id="8" name="TextBox 7">
            <a:extLst>
              <a:ext uri="{FF2B5EF4-FFF2-40B4-BE49-F238E27FC236}">
                <a16:creationId xmlns:a16="http://schemas.microsoft.com/office/drawing/2014/main" id="{DB84A7FE-5C90-7A6F-9ED8-596BD25CB52B}"/>
              </a:ext>
            </a:extLst>
          </p:cNvPr>
          <p:cNvSpPr txBox="1"/>
          <p:nvPr/>
        </p:nvSpPr>
        <p:spPr>
          <a:xfrm>
            <a:off x="179512" y="5028926"/>
            <a:ext cx="8856984" cy="923330"/>
          </a:xfrm>
          <a:prstGeom prst="rect">
            <a:avLst/>
          </a:prstGeom>
          <a:noFill/>
        </p:spPr>
        <p:txBody>
          <a:bodyPr wrap="square">
            <a:spAutoFit/>
          </a:bodyPr>
          <a:lstStyle/>
          <a:p>
            <a:pPr marL="371475" indent="-285750">
              <a:buFont typeface="Arial" panose="020B0604020202020204" pitchFamily="34" charset="0"/>
              <a:buChar char="•"/>
            </a:pPr>
            <a:r>
              <a:rPr lang="en-US" b="1" dirty="0">
                <a:solidFill>
                  <a:schemeClr val="tx2"/>
                </a:solidFill>
              </a:rPr>
              <a:t>Key Insight: </a:t>
            </a:r>
            <a:r>
              <a:rPr lang="en-US" dirty="0">
                <a:latin typeface="Times" panose="02020603050405020304" pitchFamily="18" charset="0"/>
                <a:cs typeface="Times" panose="02020603050405020304" pitchFamily="18" charset="0"/>
              </a:rPr>
              <a:t>This chart indicates a balanced distribution of participants across different status categories, with a slightly higher representation of Undergraduate and Graduate Students compared to Staff/Administrative Personnel and Others.</a:t>
            </a:r>
          </a:p>
        </p:txBody>
      </p:sp>
    </p:spTree>
    <p:extLst>
      <p:ext uri="{BB962C8B-B14F-4D97-AF65-F5344CB8AC3E}">
        <p14:creationId xmlns:p14="http://schemas.microsoft.com/office/powerpoint/2010/main" val="136532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B33C-5949-DD26-A11B-CB4BB4698D00}"/>
              </a:ext>
            </a:extLst>
          </p:cNvPr>
          <p:cNvSpPr>
            <a:spLocks noGrp="1"/>
          </p:cNvSpPr>
          <p:nvPr>
            <p:ph type="title"/>
          </p:nvPr>
        </p:nvSpPr>
        <p:spPr>
          <a:xfrm>
            <a:off x="0" y="294218"/>
            <a:ext cx="8229600" cy="1143000"/>
          </a:xfrm>
        </p:spPr>
        <p:txBody>
          <a:bodyPr>
            <a:normAutofit/>
          </a:bodyPr>
          <a:lstStyle/>
          <a:p>
            <a:pPr algn="l"/>
            <a:r>
              <a:rPr lang="en-US" sz="4000"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Sociodemographic Information </a:t>
            </a:r>
            <a:endParaRPr lang="en-AE"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148BE4-08F4-A0C6-83FB-E7A3FC7FBFBB}"/>
              </a:ext>
            </a:extLst>
          </p:cNvPr>
          <p:cNvSpPr>
            <a:spLocks noGrp="1"/>
          </p:cNvSpPr>
          <p:nvPr>
            <p:ph idx="1"/>
          </p:nvPr>
        </p:nvSpPr>
        <p:spPr/>
        <p:txBody>
          <a:bodyPr/>
          <a:lstStyle/>
          <a:p>
            <a:pPr marL="0" indent="0">
              <a:buNone/>
            </a:pPr>
            <a:r>
              <a:rPr lang="en-AE" dirty="0"/>
              <a:t> </a:t>
            </a:r>
          </a:p>
        </p:txBody>
      </p:sp>
      <p:pic>
        <p:nvPicPr>
          <p:cNvPr id="4" name="Picture 3">
            <a:extLst>
              <a:ext uri="{FF2B5EF4-FFF2-40B4-BE49-F238E27FC236}">
                <a16:creationId xmlns:a16="http://schemas.microsoft.com/office/drawing/2014/main" id="{13D24E66-3DCC-8A32-50C0-0B7C5AF83839}"/>
              </a:ext>
            </a:extLst>
          </p:cNvPr>
          <p:cNvPicPr>
            <a:picLocks noChangeAspect="1"/>
          </p:cNvPicPr>
          <p:nvPr/>
        </p:nvPicPr>
        <p:blipFill>
          <a:blip r:embed="rId3">
            <a:extLst>
              <a:ext uri="{BEBA8EAE-BF5A-486C-A8C5-ECC9F3942E4B}">
                <a14:imgProps xmlns:a14="http://schemas.microsoft.com/office/drawing/2010/main">
                  <a14:imgLayer r:embed="rId4">
                    <a14:imgEffect>
                      <a14:saturation sat="269000"/>
                    </a14:imgEffect>
                  </a14:imgLayer>
                </a14:imgProps>
              </a:ext>
            </a:extLst>
          </a:blip>
          <a:srcRect r="20185"/>
          <a:stretch/>
        </p:blipFill>
        <p:spPr>
          <a:xfrm>
            <a:off x="0" y="1964608"/>
            <a:ext cx="5180946" cy="3657600"/>
          </a:xfrm>
          <a:prstGeom prst="rect">
            <a:avLst/>
          </a:prstGeom>
        </p:spPr>
      </p:pic>
      <p:sp>
        <p:nvSpPr>
          <p:cNvPr id="6" name="TextBox 5">
            <a:extLst>
              <a:ext uri="{FF2B5EF4-FFF2-40B4-BE49-F238E27FC236}">
                <a16:creationId xmlns:a16="http://schemas.microsoft.com/office/drawing/2014/main" id="{A6580ECD-24EB-9C3A-3A73-FF27A4DDFA5A}"/>
              </a:ext>
            </a:extLst>
          </p:cNvPr>
          <p:cNvSpPr txBox="1"/>
          <p:nvPr/>
        </p:nvSpPr>
        <p:spPr>
          <a:xfrm>
            <a:off x="720080" y="5509932"/>
            <a:ext cx="4572000" cy="246221"/>
          </a:xfrm>
          <a:prstGeom prst="rect">
            <a:avLst/>
          </a:prstGeom>
          <a:noFill/>
        </p:spPr>
        <p:txBody>
          <a:bodyPr wrap="square">
            <a:spAutoFit/>
          </a:bodyPr>
          <a:lstStyle/>
          <a:p>
            <a:r>
              <a:rPr lang="en-US" sz="1000" b="1" dirty="0">
                <a:solidFill>
                  <a:schemeClr val="accent5">
                    <a:lumMod val="50000"/>
                  </a:schemeClr>
                </a:solidFill>
              </a:rPr>
              <a:t>FIG4. Percentage of vaping participants by Age Group</a:t>
            </a:r>
            <a:r>
              <a:rPr lang="en-AE" sz="1000" b="1" dirty="0">
                <a:solidFill>
                  <a:schemeClr val="accent5">
                    <a:lumMod val="50000"/>
                  </a:schemeClr>
                </a:solidFill>
              </a:rPr>
              <a:t> </a:t>
            </a:r>
          </a:p>
        </p:txBody>
      </p:sp>
      <p:sp>
        <p:nvSpPr>
          <p:cNvPr id="8" name="TextBox 7">
            <a:extLst>
              <a:ext uri="{FF2B5EF4-FFF2-40B4-BE49-F238E27FC236}">
                <a16:creationId xmlns:a16="http://schemas.microsoft.com/office/drawing/2014/main" id="{8ED06C8F-8573-C7FF-4938-F7928BCC9E83}"/>
              </a:ext>
            </a:extLst>
          </p:cNvPr>
          <p:cNvSpPr txBox="1"/>
          <p:nvPr/>
        </p:nvSpPr>
        <p:spPr>
          <a:xfrm>
            <a:off x="5292080" y="1818723"/>
            <a:ext cx="3528392" cy="3970318"/>
          </a:xfrm>
          <a:prstGeom prst="rect">
            <a:avLst/>
          </a:prstGeom>
          <a:noFill/>
        </p:spPr>
        <p:txBody>
          <a:bodyPr wrap="square">
            <a:spAutoFit/>
          </a:bodyPr>
          <a:lstStyle/>
          <a:p>
            <a:pPr algn="l">
              <a:buFont typeface="Arial" panose="020B0604020202020204" pitchFamily="34" charset="0"/>
              <a:buChar char="•"/>
            </a:pPr>
            <a:r>
              <a:rPr lang="en-US" sz="1800" b="1" dirty="0">
                <a:solidFill>
                  <a:schemeClr val="accent5">
                    <a:lumMod val="50000"/>
                  </a:schemeClr>
                </a:solidFill>
                <a:latin typeface="Times New Roman" panose="02020603050405020304" pitchFamily="18" charset="0"/>
                <a:cs typeface="Times New Roman" panose="02020603050405020304" pitchFamily="18" charset="0"/>
              </a:rPr>
              <a:t> Key Insights: </a:t>
            </a:r>
          </a:p>
          <a:p>
            <a:pPr algn="l"/>
            <a:endParaRPr lang="en-US" sz="1800" b="1" dirty="0">
              <a:solidFill>
                <a:schemeClr val="accent5">
                  <a:lumMod val="50000"/>
                </a:schemeClr>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Younger participants (18–22) are most likely to vape.</a:t>
            </a:r>
          </a:p>
          <a:p>
            <a:pPr algn="l"/>
            <a:endParaRPr lang="en-US" sz="18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Vaping prevalence decreases with age.</a:t>
            </a:r>
          </a:p>
          <a:p>
            <a:pPr algn="l">
              <a:buFont typeface="Arial" panose="020B0604020202020204" pitchFamily="34" charset="0"/>
              <a:buChar char="•"/>
            </a:pPr>
            <a:endParaRPr lang="en-US" sz="1800"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en-US" sz="1800" b="1" dirty="0">
                <a:solidFill>
                  <a:schemeClr val="accent5">
                    <a:lumMod val="50000"/>
                  </a:schemeClr>
                </a:solidFill>
                <a:latin typeface="Times New Roman" panose="02020603050405020304" pitchFamily="18" charset="0"/>
                <a:cs typeface="Times New Roman" panose="02020603050405020304" pitchFamily="18" charset="0"/>
              </a:rPr>
              <a:t>Association with Age:</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While younger participants (18–22) had the highest number of vapers, no statistically significant association was found between vaping status and age.</a:t>
            </a:r>
          </a:p>
        </p:txBody>
      </p:sp>
    </p:spTree>
    <p:extLst>
      <p:ext uri="{BB962C8B-B14F-4D97-AF65-F5344CB8AC3E}">
        <p14:creationId xmlns:p14="http://schemas.microsoft.com/office/powerpoint/2010/main" val="3582253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2899-3B93-0905-19C4-996EE3E9A118}"/>
              </a:ext>
            </a:extLst>
          </p:cNvPr>
          <p:cNvSpPr>
            <a:spLocks noGrp="1"/>
          </p:cNvSpPr>
          <p:nvPr>
            <p:ph type="title"/>
          </p:nvPr>
        </p:nvSpPr>
        <p:spPr>
          <a:xfrm>
            <a:off x="27193" y="266670"/>
            <a:ext cx="8229600" cy="1143000"/>
          </a:xfrm>
        </p:spPr>
        <p:txBody>
          <a:bodyPr>
            <a:normAutofit/>
          </a:bodyPr>
          <a:lstStyle/>
          <a:p>
            <a:pPr algn="l"/>
            <a:r>
              <a:rPr lang="en-US" sz="4000"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Sociodemographic  Information </a:t>
            </a:r>
            <a:endParaRPr lang="en-AE" sz="40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7D97BCD1-EDD9-CCB2-8E8D-19A9195F957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226000"/>
                    </a14:imgEffect>
                  </a14:imgLayer>
                </a14:imgProps>
              </a:ext>
            </a:extLst>
          </a:blip>
          <a:stretch>
            <a:fillRect/>
          </a:stretch>
        </p:blipFill>
        <p:spPr>
          <a:xfrm>
            <a:off x="457200" y="1916832"/>
            <a:ext cx="3466728" cy="2589076"/>
          </a:xfrm>
          <a:prstGeom prst="rect">
            <a:avLst/>
          </a:prstGeom>
        </p:spPr>
      </p:pic>
      <p:pic>
        <p:nvPicPr>
          <p:cNvPr id="5" name="Picture 4">
            <a:extLst>
              <a:ext uri="{FF2B5EF4-FFF2-40B4-BE49-F238E27FC236}">
                <a16:creationId xmlns:a16="http://schemas.microsoft.com/office/drawing/2014/main" id="{3890918B-9DD0-5FB8-4A4A-0C8E91342C0E}"/>
              </a:ext>
            </a:extLst>
          </p:cNvPr>
          <p:cNvPicPr>
            <a:picLocks noChangeAspect="1"/>
          </p:cNvPicPr>
          <p:nvPr/>
        </p:nvPicPr>
        <p:blipFill>
          <a:blip r:embed="rId5"/>
          <a:srcRect l="2847" t="5811"/>
          <a:stretch/>
        </p:blipFill>
        <p:spPr>
          <a:xfrm>
            <a:off x="4144113" y="1977970"/>
            <a:ext cx="4542688" cy="2532330"/>
          </a:xfrm>
          <a:prstGeom prst="rect">
            <a:avLst/>
          </a:prstGeom>
        </p:spPr>
      </p:pic>
      <p:sp>
        <p:nvSpPr>
          <p:cNvPr id="7" name="TextBox 6">
            <a:extLst>
              <a:ext uri="{FF2B5EF4-FFF2-40B4-BE49-F238E27FC236}">
                <a16:creationId xmlns:a16="http://schemas.microsoft.com/office/drawing/2014/main" id="{3BA60B56-D71C-05DA-F951-E9056FB9701D}"/>
              </a:ext>
            </a:extLst>
          </p:cNvPr>
          <p:cNvSpPr txBox="1"/>
          <p:nvPr/>
        </p:nvSpPr>
        <p:spPr>
          <a:xfrm>
            <a:off x="-24444" y="4505908"/>
            <a:ext cx="4572000" cy="246221"/>
          </a:xfrm>
          <a:prstGeom prst="rect">
            <a:avLst/>
          </a:prstGeom>
          <a:noFill/>
        </p:spPr>
        <p:txBody>
          <a:bodyPr wrap="square">
            <a:spAutoFit/>
          </a:bodyPr>
          <a:lstStyle/>
          <a:p>
            <a:pPr algn="ctr">
              <a:spcAft>
                <a:spcPts val="1200"/>
              </a:spcAft>
            </a:pPr>
            <a:r>
              <a:rPr lang="en-AE" sz="1000" b="1" dirty="0">
                <a:solidFill>
                  <a:schemeClr val="accent5">
                    <a:lumMod val="50000"/>
                  </a:schemeClr>
                </a:solidFill>
              </a:rPr>
              <a:t>Fig5. Comparison of Vaping Prevalence: UAE nationals  vs. Expats</a:t>
            </a:r>
            <a:endParaRPr lang="en-AE" sz="10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AB9D1E5-4796-8FE1-B315-5F375B1F6C00}"/>
              </a:ext>
            </a:extLst>
          </p:cNvPr>
          <p:cNvSpPr txBox="1"/>
          <p:nvPr/>
        </p:nvSpPr>
        <p:spPr>
          <a:xfrm>
            <a:off x="4283968" y="4505908"/>
            <a:ext cx="4583288" cy="246221"/>
          </a:xfrm>
          <a:prstGeom prst="rect">
            <a:avLst/>
          </a:prstGeom>
          <a:noFill/>
        </p:spPr>
        <p:txBody>
          <a:bodyPr wrap="square">
            <a:spAutoFit/>
          </a:bodyPr>
          <a:lstStyle/>
          <a:p>
            <a:r>
              <a:rPr lang="en-US" sz="1000" b="1" dirty="0">
                <a:solidFill>
                  <a:schemeClr val="accent5">
                    <a:lumMod val="50000"/>
                  </a:schemeClr>
                </a:solidFill>
              </a:rPr>
              <a:t>Fig6.Percentage Distribution of Participants by Nationality and Significance</a:t>
            </a:r>
            <a:endParaRPr lang="en-AE" sz="1000" b="1" dirty="0">
              <a:solidFill>
                <a:schemeClr val="accent5">
                  <a:lumMod val="50000"/>
                </a:schemeClr>
              </a:solidFill>
            </a:endParaRPr>
          </a:p>
        </p:txBody>
      </p:sp>
      <p:sp>
        <p:nvSpPr>
          <p:cNvPr id="13" name="TextBox 12">
            <a:extLst>
              <a:ext uri="{FF2B5EF4-FFF2-40B4-BE49-F238E27FC236}">
                <a16:creationId xmlns:a16="http://schemas.microsoft.com/office/drawing/2014/main" id="{CD55BA0B-24EF-6225-166F-A1763C23FD7E}"/>
              </a:ext>
            </a:extLst>
          </p:cNvPr>
          <p:cNvSpPr txBox="1"/>
          <p:nvPr/>
        </p:nvSpPr>
        <p:spPr>
          <a:xfrm>
            <a:off x="83060" y="5013070"/>
            <a:ext cx="8928992" cy="1077218"/>
          </a:xfrm>
          <a:prstGeom prst="rect">
            <a:avLst/>
          </a:prstGeom>
          <a:noFill/>
        </p:spPr>
        <p:txBody>
          <a:bodyPr wrap="square">
            <a:spAutoFit/>
          </a:bodyPr>
          <a:lstStyle/>
          <a:p>
            <a:pPr algn="l"/>
            <a:r>
              <a:rPr lang="en-US" sz="1600" b="1" dirty="0">
                <a:solidFill>
                  <a:schemeClr val="accent5">
                    <a:lumMod val="50000"/>
                  </a:schemeClr>
                </a:solidFill>
                <a:latin typeface="Times New Roman" panose="02020603050405020304" pitchFamily="18" charset="0"/>
                <a:cs typeface="Times New Roman" panose="02020603050405020304" pitchFamily="18" charset="0"/>
              </a:rPr>
              <a:t>Key insights: </a:t>
            </a:r>
            <a:r>
              <a:rPr lang="en-US" sz="1600" dirty="0">
                <a:latin typeface="Times New Roman" panose="02020603050405020304" pitchFamily="18" charset="0"/>
                <a:cs typeface="Times New Roman" panose="02020603050405020304" pitchFamily="18" charset="0"/>
              </a:rPr>
              <a:t>UAE nationals has a low vaping prevalence (10%) compared to other nationalities due to:</a:t>
            </a:r>
          </a:p>
          <a:p>
            <a:pPr algn="l"/>
            <a:r>
              <a:rPr lang="en-US" sz="1600" b="1" dirty="0">
                <a:solidFill>
                  <a:schemeClr val="accent5">
                    <a:lumMod val="50000"/>
                  </a:schemeClr>
                </a:solidFill>
                <a:latin typeface="Times New Roman" panose="02020603050405020304" pitchFamily="18" charset="0"/>
                <a:cs typeface="Times New Roman" panose="02020603050405020304" pitchFamily="18" charset="0"/>
              </a:rPr>
              <a:t>-  Cultural norms</a:t>
            </a:r>
            <a:r>
              <a:rPr lang="en-US" sz="1600" dirty="0">
                <a:solidFill>
                  <a:schemeClr val="accent5">
                    <a:lumMod val="50000"/>
                  </a:schemeClr>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discouraging vaping (Al-Omari et al., 2017).</a:t>
            </a:r>
          </a:p>
          <a:p>
            <a:pPr algn="l"/>
            <a:r>
              <a:rPr lang="en-US" sz="1600" b="1" dirty="0">
                <a:solidFill>
                  <a:schemeClr val="accent5">
                    <a:lumMod val="50000"/>
                  </a:schemeClr>
                </a:solidFill>
                <a:latin typeface="Times New Roman" panose="02020603050405020304" pitchFamily="18" charset="0"/>
                <a:cs typeface="Times New Roman" panose="02020603050405020304" pitchFamily="18" charset="0"/>
              </a:rPr>
              <a:t>-  Stricter public health policies:</a:t>
            </a:r>
            <a:r>
              <a:rPr lang="en-US" sz="1600" dirty="0">
                <a:solidFill>
                  <a:schemeClr val="accent5">
                    <a:lumMod val="50000"/>
                  </a:schemeClr>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limiting vaping (Shaikh et al., 2020).</a:t>
            </a:r>
          </a:p>
          <a:p>
            <a:pPr algn="l"/>
            <a:r>
              <a:rPr lang="en-US" sz="1600" b="1" dirty="0">
                <a:solidFill>
                  <a:schemeClr val="accent5">
                    <a:lumMod val="50000"/>
                  </a:schemeClr>
                </a:solidFill>
                <a:latin typeface="Times New Roman" panose="02020603050405020304" pitchFamily="18" charset="0"/>
                <a:cs typeface="Times New Roman" panose="02020603050405020304" pitchFamily="18" charset="0"/>
              </a:rPr>
              <a:t>- Better access:</a:t>
            </a:r>
            <a:r>
              <a:rPr lang="en-US" sz="1600" dirty="0">
                <a:solidFill>
                  <a:schemeClr val="accent5">
                    <a:lumMod val="50000"/>
                  </a:schemeClr>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 vaping products in other regions, especially Western countries (</a:t>
            </a:r>
            <a:r>
              <a:rPr lang="en-US" sz="1600" dirty="0" err="1">
                <a:latin typeface="Times New Roman" panose="02020603050405020304" pitchFamily="18" charset="0"/>
                <a:cs typeface="Times New Roman" panose="02020603050405020304" pitchFamily="18" charset="0"/>
              </a:rPr>
              <a:t>Soteriades</a:t>
            </a:r>
            <a:r>
              <a:rPr lang="en-US" sz="1600" dirty="0">
                <a:latin typeface="Times New Roman" panose="02020603050405020304" pitchFamily="18" charset="0"/>
                <a:cs typeface="Times New Roman" panose="02020603050405020304" pitchFamily="18" charset="0"/>
              </a:rPr>
              <a:t> et al., 2020).</a:t>
            </a:r>
          </a:p>
        </p:txBody>
      </p:sp>
    </p:spTree>
    <p:extLst>
      <p:ext uri="{BB962C8B-B14F-4D97-AF65-F5344CB8AC3E}">
        <p14:creationId xmlns:p14="http://schemas.microsoft.com/office/powerpoint/2010/main" val="173912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9237-E8CB-6F34-1C8D-23DE782ECD75}"/>
              </a:ext>
            </a:extLst>
          </p:cNvPr>
          <p:cNvSpPr>
            <a:spLocks noGrp="1"/>
          </p:cNvSpPr>
          <p:nvPr>
            <p:ph type="title"/>
          </p:nvPr>
        </p:nvSpPr>
        <p:spPr>
          <a:xfrm>
            <a:off x="179512" y="395575"/>
            <a:ext cx="6984776" cy="1143000"/>
          </a:xfrm>
        </p:spPr>
        <p:txBody>
          <a:bodyPr>
            <a:normAutofit fontScale="90000"/>
          </a:bodyPr>
          <a:lstStyle/>
          <a:p>
            <a:pPr algn="l"/>
            <a:r>
              <a:rPr lang="en-US"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P</a:t>
            </a:r>
            <a:r>
              <a:rPr lang="en-AE"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revelance Rate Of Vaping By Gender </a:t>
            </a:r>
            <a:br>
              <a:rPr lang="en-AE" dirty="0"/>
            </a:br>
            <a:endParaRPr lang="en-AE" dirty="0"/>
          </a:p>
        </p:txBody>
      </p:sp>
      <p:pic>
        <p:nvPicPr>
          <p:cNvPr id="4" name="Content Placeholder 3">
            <a:extLst>
              <a:ext uri="{FF2B5EF4-FFF2-40B4-BE49-F238E27FC236}">
                <a16:creationId xmlns:a16="http://schemas.microsoft.com/office/drawing/2014/main" id="{7D49CB6C-BE2B-A0A9-5C26-D0D7B79453B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100000"/>
                    </a14:imgEffect>
                    <a14:imgEffect>
                      <a14:colorTemperature colorTemp="5525"/>
                    </a14:imgEffect>
                    <a14:imgEffect>
                      <a14:saturation sat="400000"/>
                    </a14:imgEffect>
                    <a14:imgEffect>
                      <a14:brightnessContrast bright="-8000" contrast="4000"/>
                    </a14:imgEffect>
                  </a14:imgLayer>
                </a14:imgProps>
              </a:ext>
            </a:extLst>
          </a:blip>
          <a:srcRect t="1546" r="17781"/>
          <a:stretch/>
        </p:blipFill>
        <p:spPr>
          <a:xfrm>
            <a:off x="179512" y="2060848"/>
            <a:ext cx="3802910" cy="3168352"/>
          </a:xfrm>
          <a:prstGeom prst="rect">
            <a:avLst/>
          </a:prstGeom>
        </p:spPr>
      </p:pic>
      <p:sp>
        <p:nvSpPr>
          <p:cNvPr id="6" name="TextBox 5">
            <a:extLst>
              <a:ext uri="{FF2B5EF4-FFF2-40B4-BE49-F238E27FC236}">
                <a16:creationId xmlns:a16="http://schemas.microsoft.com/office/drawing/2014/main" id="{806705AA-FF1D-2F08-AF61-6991AED70355}"/>
              </a:ext>
            </a:extLst>
          </p:cNvPr>
          <p:cNvSpPr txBox="1"/>
          <p:nvPr/>
        </p:nvSpPr>
        <p:spPr>
          <a:xfrm>
            <a:off x="-1116632" y="5229200"/>
            <a:ext cx="4572000" cy="246221"/>
          </a:xfrm>
          <a:prstGeom prst="rect">
            <a:avLst/>
          </a:prstGeom>
          <a:noFill/>
        </p:spPr>
        <p:txBody>
          <a:bodyPr wrap="square">
            <a:spAutoFit/>
          </a:bodyPr>
          <a:lstStyle/>
          <a:p>
            <a:pPr algn="ctr">
              <a:spcAft>
                <a:spcPts val="1200"/>
              </a:spcAft>
            </a:pPr>
            <a:r>
              <a:rPr lang="en-AE" sz="1000" b="1" dirty="0">
                <a:solidFill>
                  <a:schemeClr val="accent5">
                    <a:lumMod val="50000"/>
                  </a:schemeClr>
                </a:solidFill>
              </a:rPr>
              <a:t>Fig7. Vaping Prevalence by Gender</a:t>
            </a:r>
          </a:p>
        </p:txBody>
      </p:sp>
      <p:sp>
        <p:nvSpPr>
          <p:cNvPr id="8" name="TextBox 7">
            <a:extLst>
              <a:ext uri="{FF2B5EF4-FFF2-40B4-BE49-F238E27FC236}">
                <a16:creationId xmlns:a16="http://schemas.microsoft.com/office/drawing/2014/main" id="{74DD3257-8FD4-6265-1599-B45ACA5F2B40}"/>
              </a:ext>
            </a:extLst>
          </p:cNvPr>
          <p:cNvSpPr txBox="1"/>
          <p:nvPr/>
        </p:nvSpPr>
        <p:spPr>
          <a:xfrm>
            <a:off x="3964172" y="1700808"/>
            <a:ext cx="5161578" cy="4496616"/>
          </a:xfrm>
          <a:prstGeom prst="rect">
            <a:avLst/>
          </a:prstGeom>
          <a:noFill/>
        </p:spPr>
        <p:txBody>
          <a:bodyPr wrap="square">
            <a:spAutoFit/>
          </a:bodyPr>
          <a:lstStyle/>
          <a:p>
            <a:pPr algn="l"/>
            <a:r>
              <a:rPr lang="en-US" sz="1500" b="1" dirty="0">
                <a:solidFill>
                  <a:schemeClr val="accent5">
                    <a:lumMod val="50000"/>
                  </a:schemeClr>
                </a:solidFill>
                <a:latin typeface="Times" panose="02020603050405020304" pitchFamily="18" charset="0"/>
                <a:cs typeface="Times" panose="02020603050405020304" pitchFamily="18" charset="0"/>
              </a:rPr>
              <a:t>Prevalence of Vaping in the Sample Population</a:t>
            </a:r>
          </a:p>
          <a:p>
            <a:pPr algn="l"/>
            <a:endParaRPr lang="en-US" sz="1500" b="1" dirty="0">
              <a:solidFill>
                <a:schemeClr val="accent5">
                  <a:lumMod val="50000"/>
                </a:schemeClr>
              </a:solidFill>
              <a:latin typeface="Times" panose="02020603050405020304" pitchFamily="18" charset="0"/>
              <a:cs typeface="Times" panose="02020603050405020304" pitchFamily="18" charset="0"/>
            </a:endParaRPr>
          </a:p>
          <a:p>
            <a:pPr algn="l">
              <a:buFont typeface="Arial" panose="020B0604020202020204" pitchFamily="34" charset="0"/>
              <a:buChar char="•"/>
            </a:pPr>
            <a:r>
              <a:rPr lang="en-US" sz="1500" b="1" dirty="0">
                <a:solidFill>
                  <a:schemeClr val="accent5">
                    <a:lumMod val="50000"/>
                  </a:schemeClr>
                </a:solidFill>
                <a:latin typeface="Times" panose="02020603050405020304" pitchFamily="18" charset="0"/>
                <a:cs typeface="Times" panose="02020603050405020304" pitchFamily="18" charset="0"/>
              </a:rPr>
              <a:t> Males</a:t>
            </a:r>
            <a:r>
              <a:rPr lang="en-US" sz="1500" dirty="0">
                <a:solidFill>
                  <a:schemeClr val="accent5">
                    <a:lumMod val="50000"/>
                  </a:schemeClr>
                </a:solidFill>
                <a:latin typeface="Times" panose="02020603050405020304" pitchFamily="18" charset="0"/>
                <a:cs typeface="Times" panose="02020603050405020304" pitchFamily="18" charset="0"/>
              </a:rPr>
              <a:t>: </a:t>
            </a:r>
            <a:r>
              <a:rPr lang="en-US" sz="1500" dirty="0">
                <a:latin typeface="Times" panose="02020603050405020304" pitchFamily="18" charset="0"/>
                <a:cs typeface="Times" panose="02020603050405020304" pitchFamily="18" charset="0"/>
              </a:rPr>
              <a:t>47.1% of males (113 out of 240) currently vape.</a:t>
            </a:r>
          </a:p>
          <a:p>
            <a:pPr algn="l">
              <a:buFont typeface="Arial" panose="020B0604020202020204" pitchFamily="34" charset="0"/>
              <a:buChar char="•"/>
            </a:pPr>
            <a:r>
              <a:rPr lang="en-US" sz="1500" b="1" dirty="0">
                <a:solidFill>
                  <a:schemeClr val="accent5">
                    <a:lumMod val="50000"/>
                  </a:schemeClr>
                </a:solidFill>
                <a:latin typeface="Times" panose="02020603050405020304" pitchFamily="18" charset="0"/>
                <a:cs typeface="Times" panose="02020603050405020304" pitchFamily="18" charset="0"/>
              </a:rPr>
              <a:t> Females</a:t>
            </a:r>
            <a:r>
              <a:rPr lang="en-US" sz="1500" dirty="0">
                <a:solidFill>
                  <a:schemeClr val="accent5">
                    <a:lumMod val="50000"/>
                  </a:schemeClr>
                </a:solidFill>
                <a:latin typeface="Times" panose="02020603050405020304" pitchFamily="18" charset="0"/>
                <a:cs typeface="Times" panose="02020603050405020304" pitchFamily="18" charset="0"/>
              </a:rPr>
              <a:t>: </a:t>
            </a:r>
            <a:r>
              <a:rPr lang="en-US" sz="1500" dirty="0">
                <a:latin typeface="Times" panose="02020603050405020304" pitchFamily="18" charset="0"/>
                <a:cs typeface="Times" panose="02020603050405020304" pitchFamily="18" charset="0"/>
              </a:rPr>
              <a:t>38.1% of females (80 out of 210) currently vape.</a:t>
            </a:r>
          </a:p>
          <a:p>
            <a:pPr algn="l">
              <a:buFont typeface="Arial" panose="020B0604020202020204" pitchFamily="34" charset="0"/>
              <a:buChar char="•"/>
            </a:pPr>
            <a:r>
              <a:rPr lang="en-US" sz="1500" b="1" dirty="0">
                <a:solidFill>
                  <a:schemeClr val="accent5">
                    <a:lumMod val="50000"/>
                  </a:schemeClr>
                </a:solidFill>
                <a:latin typeface="Times" panose="02020603050405020304" pitchFamily="18" charset="0"/>
                <a:cs typeface="Times" panose="02020603050405020304" pitchFamily="18" charset="0"/>
              </a:rPr>
              <a:t> Overall</a:t>
            </a:r>
            <a:r>
              <a:rPr lang="en-US" sz="1500" dirty="0">
                <a:solidFill>
                  <a:schemeClr val="accent5">
                    <a:lumMod val="50000"/>
                  </a:schemeClr>
                </a:solidFill>
                <a:latin typeface="Times" panose="02020603050405020304" pitchFamily="18" charset="0"/>
                <a:cs typeface="Times" panose="02020603050405020304" pitchFamily="18" charset="0"/>
              </a:rPr>
              <a:t>: </a:t>
            </a:r>
            <a:r>
              <a:rPr lang="en-US" sz="1500" dirty="0">
                <a:latin typeface="Times" panose="02020603050405020304" pitchFamily="18" charset="0"/>
                <a:cs typeface="Times" panose="02020603050405020304" pitchFamily="18" charset="0"/>
              </a:rPr>
              <a:t>42.9% of participants (193 out of 450) report that they currently vape.</a:t>
            </a:r>
          </a:p>
          <a:p>
            <a:pPr algn="l"/>
            <a:endParaRPr lang="en-US" dirty="0">
              <a:solidFill>
                <a:schemeClr val="accent5">
                  <a:lumMod val="50000"/>
                </a:schemeClr>
              </a:solidFill>
              <a:latin typeface="Times" panose="02020603050405020304" pitchFamily="18" charset="0"/>
              <a:cs typeface="Times" panose="02020603050405020304" pitchFamily="18" charset="0"/>
            </a:endParaRPr>
          </a:p>
          <a:p>
            <a:pPr marL="285750" indent="-285750" algn="l">
              <a:lnSpc>
                <a:spcPct val="90000"/>
              </a:lnSpc>
              <a:buFont typeface="Arial" panose="020B0604020202020204" pitchFamily="34" charset="0"/>
              <a:buChar char="•"/>
            </a:pPr>
            <a:r>
              <a:rPr lang="en-US" b="1" dirty="0">
                <a:solidFill>
                  <a:schemeClr val="accent5">
                    <a:lumMod val="50000"/>
                  </a:schemeClr>
                </a:solidFill>
                <a:latin typeface="Times" panose="02020603050405020304" pitchFamily="18" charset="0"/>
                <a:cs typeface="Times" panose="02020603050405020304" pitchFamily="18" charset="0"/>
              </a:rPr>
              <a:t>Key Insights:</a:t>
            </a:r>
          </a:p>
          <a:p>
            <a:pPr algn="l">
              <a:lnSpc>
                <a:spcPct val="90000"/>
              </a:lnSpc>
            </a:pPr>
            <a:endParaRPr lang="en-US" sz="1500" b="1" dirty="0">
              <a:solidFill>
                <a:schemeClr val="accent5">
                  <a:lumMod val="50000"/>
                </a:schemeClr>
              </a:solidFill>
              <a:latin typeface="Times" panose="02020603050405020304" pitchFamily="18" charset="0"/>
              <a:cs typeface="Times" panose="02020603050405020304" pitchFamily="18" charset="0"/>
            </a:endParaRPr>
          </a:p>
          <a:p>
            <a:pPr marL="285750" indent="-285750" algn="l">
              <a:lnSpc>
                <a:spcPct val="90000"/>
              </a:lnSpc>
              <a:buFont typeface="Wingdings" pitchFamily="2" charset="2"/>
              <a:buChar char="§"/>
            </a:pPr>
            <a:r>
              <a:rPr lang="en-US" sz="1500" b="1" dirty="0">
                <a:solidFill>
                  <a:schemeClr val="accent5">
                    <a:lumMod val="50000"/>
                  </a:schemeClr>
                </a:solidFill>
                <a:latin typeface="Times" panose="02020603050405020304" pitchFamily="18" charset="0"/>
                <a:cs typeface="Times" panose="02020603050405020304" pitchFamily="18" charset="0"/>
              </a:rPr>
              <a:t>Higher prevalence among males</a:t>
            </a:r>
            <a:r>
              <a:rPr lang="en-US" sz="1500" dirty="0">
                <a:solidFill>
                  <a:schemeClr val="accent5">
                    <a:lumMod val="50000"/>
                  </a:schemeClr>
                </a:solidFill>
                <a:latin typeface="Times" panose="02020603050405020304" pitchFamily="18" charset="0"/>
                <a:cs typeface="Times" panose="02020603050405020304" pitchFamily="18" charset="0"/>
              </a:rPr>
              <a:t>: </a:t>
            </a:r>
            <a:r>
              <a:rPr lang="en-US" sz="1500" dirty="0">
                <a:latin typeface="Times" panose="02020603050405020304" pitchFamily="18" charset="0"/>
                <a:cs typeface="Times" panose="02020603050405020304" pitchFamily="18" charset="0"/>
              </a:rPr>
              <a:t>Males have a higher prevalence of vaping (47.1%) compared to females (38.1%).</a:t>
            </a:r>
          </a:p>
          <a:p>
            <a:pPr marL="285750" indent="-285750" algn="l">
              <a:lnSpc>
                <a:spcPct val="90000"/>
              </a:lnSpc>
              <a:buFont typeface="Wingdings" pitchFamily="2" charset="2"/>
              <a:buChar char="§"/>
            </a:pPr>
            <a:endParaRPr lang="en-US" sz="1500" dirty="0">
              <a:latin typeface="Times" panose="02020603050405020304" pitchFamily="18" charset="0"/>
              <a:cs typeface="Times" panose="02020603050405020304" pitchFamily="18" charset="0"/>
            </a:endParaRPr>
          </a:p>
          <a:p>
            <a:pPr marL="285750" indent="-285750">
              <a:lnSpc>
                <a:spcPct val="90000"/>
              </a:lnSpc>
              <a:buFont typeface="Wingdings" pitchFamily="2" charset="2"/>
              <a:buChar char="§"/>
            </a:pPr>
            <a:r>
              <a:rPr lang="en-US" sz="1500" b="1" dirty="0">
                <a:solidFill>
                  <a:schemeClr val="accent5">
                    <a:lumMod val="50000"/>
                  </a:schemeClr>
                </a:solidFill>
                <a:latin typeface="Times" panose="02020603050405020304" pitchFamily="18" charset="0"/>
                <a:cs typeface="Times" panose="02020603050405020304" pitchFamily="18" charset="0"/>
              </a:rPr>
              <a:t>Non-vapers</a:t>
            </a:r>
            <a:r>
              <a:rPr lang="en-US" sz="1500" dirty="0">
                <a:solidFill>
                  <a:schemeClr val="accent5">
                    <a:lumMod val="50000"/>
                  </a:schemeClr>
                </a:solidFill>
                <a:latin typeface="Times" panose="02020603050405020304" pitchFamily="18" charset="0"/>
                <a:cs typeface="Times" panose="02020603050405020304" pitchFamily="18" charset="0"/>
              </a:rPr>
              <a:t>: </a:t>
            </a:r>
            <a:r>
              <a:rPr lang="en-US" sz="1500" dirty="0">
                <a:latin typeface="Times" panose="02020603050405020304" pitchFamily="18" charset="0"/>
                <a:cs typeface="Times" panose="02020603050405020304" pitchFamily="18" charset="0"/>
              </a:rPr>
              <a:t>The majority of participants in the study are non-vapers, with 57.1% (257 participants) reporting no current vaping.</a:t>
            </a:r>
          </a:p>
          <a:p>
            <a:pPr marL="285750" indent="-285750" algn="l">
              <a:lnSpc>
                <a:spcPct val="90000"/>
              </a:lnSpc>
              <a:buFont typeface="Wingdings" pitchFamily="2" charset="2"/>
              <a:buChar char="§"/>
            </a:pPr>
            <a:endParaRPr lang="en-US" sz="1500" dirty="0">
              <a:solidFill>
                <a:schemeClr val="accent5">
                  <a:lumMod val="50000"/>
                </a:schemeClr>
              </a:solidFill>
              <a:latin typeface="Times" panose="02020603050405020304" pitchFamily="18" charset="0"/>
              <a:cs typeface="Times" panose="02020603050405020304" pitchFamily="18" charset="0"/>
            </a:endParaRPr>
          </a:p>
          <a:p>
            <a:pPr marL="285750" indent="-285750" algn="l">
              <a:lnSpc>
                <a:spcPct val="90000"/>
              </a:lnSpc>
              <a:buFont typeface="Wingdings" pitchFamily="2" charset="2"/>
              <a:buChar char="§"/>
            </a:pPr>
            <a:r>
              <a:rPr lang="en-US" sz="1500" b="1" dirty="0">
                <a:solidFill>
                  <a:schemeClr val="accent5">
                    <a:lumMod val="50000"/>
                  </a:schemeClr>
                </a:solidFill>
                <a:latin typeface="Times" panose="02020603050405020304" pitchFamily="18" charset="0"/>
                <a:cs typeface="Times" panose="02020603050405020304" pitchFamily="18" charset="0"/>
              </a:rPr>
              <a:t>Implication</a:t>
            </a:r>
            <a:r>
              <a:rPr lang="en-US" sz="1500" dirty="0">
                <a:solidFill>
                  <a:schemeClr val="accent5">
                    <a:lumMod val="50000"/>
                  </a:schemeClr>
                </a:solidFill>
                <a:latin typeface="Times" panose="02020603050405020304" pitchFamily="18" charset="0"/>
                <a:cs typeface="Times" panose="02020603050405020304" pitchFamily="18" charset="0"/>
              </a:rPr>
              <a:t>: </a:t>
            </a:r>
            <a:r>
              <a:rPr lang="en-US" sz="1500" dirty="0">
                <a:latin typeface="Times" panose="02020603050405020304" pitchFamily="18" charset="0"/>
                <a:cs typeface="Times" panose="02020603050405020304" pitchFamily="18" charset="0"/>
              </a:rPr>
              <a:t>Vaping is a significant behavior in the sample, but the overall prevalence remains under 50%, suggesting that it is not yet a widespread behavior for most participants.</a:t>
            </a:r>
          </a:p>
        </p:txBody>
      </p:sp>
    </p:spTree>
    <p:extLst>
      <p:ext uri="{BB962C8B-B14F-4D97-AF65-F5344CB8AC3E}">
        <p14:creationId xmlns:p14="http://schemas.microsoft.com/office/powerpoint/2010/main" val="407431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7E28-7F35-3741-46E7-28B105055E32}"/>
              </a:ext>
            </a:extLst>
          </p:cNvPr>
          <p:cNvSpPr>
            <a:spLocks noGrp="1"/>
          </p:cNvSpPr>
          <p:nvPr>
            <p:ph type="title"/>
          </p:nvPr>
        </p:nvSpPr>
        <p:spPr>
          <a:xfrm>
            <a:off x="93538" y="393472"/>
            <a:ext cx="8229600" cy="1143000"/>
          </a:xfrm>
        </p:spPr>
        <p:txBody>
          <a:bodyPr>
            <a:normAutofit fontScale="90000"/>
          </a:bodyPr>
          <a:lstStyle/>
          <a:p>
            <a:pPr algn="l"/>
            <a:r>
              <a:rPr lang="en-US" sz="4000"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Perception And Awareness Of Health Warnings And Harm Reduction In Vaping</a:t>
            </a:r>
            <a:br>
              <a:rPr lang="en-US" sz="4400" b="1" cap="all" spc="-225" dirty="0">
                <a:solidFill>
                  <a:schemeClr val="accent5">
                    <a:lumMod val="50000"/>
                  </a:schemeClr>
                </a:solidFill>
                <a:latin typeface="Candal" panose="020B0604020202020204" charset="0"/>
                <a:ea typeface="Open Sans" panose="020B0606030504020204" pitchFamily="34" charset="0"/>
                <a:cs typeface="Times" panose="02020603050405020304" pitchFamily="18" charset="0"/>
              </a:rPr>
            </a:br>
            <a:endParaRPr lang="en-AE" dirty="0"/>
          </a:p>
        </p:txBody>
      </p:sp>
      <p:pic>
        <p:nvPicPr>
          <p:cNvPr id="4" name="Content Placeholder 3">
            <a:extLst>
              <a:ext uri="{FF2B5EF4-FFF2-40B4-BE49-F238E27FC236}">
                <a16:creationId xmlns:a16="http://schemas.microsoft.com/office/drawing/2014/main" id="{6BF7AECE-2AB4-6D1B-69C2-92B663965071}"/>
              </a:ext>
            </a:extLst>
          </p:cNvPr>
          <p:cNvPicPr>
            <a:picLocks noGrp="1" noChangeAspect="1"/>
          </p:cNvPicPr>
          <p:nvPr>
            <p:ph idx="1"/>
          </p:nvPr>
        </p:nvPicPr>
        <p:blipFill>
          <a:blip r:embed="rId3">
            <a:duotone>
              <a:prstClr val="black"/>
              <a:schemeClr val="accent3">
                <a:lumMod val="40000"/>
                <a:lumOff val="60000"/>
                <a:tint val="45000"/>
                <a:satMod val="400000"/>
              </a:schemeClr>
            </a:duotone>
            <a:extLst>
              <a:ext uri="{BEBA8EAE-BF5A-486C-A8C5-ECC9F3942E4B}">
                <a14:imgProps xmlns:a14="http://schemas.microsoft.com/office/drawing/2010/main">
                  <a14:imgLayer r:embed="rId4">
                    <a14:imgEffect>
                      <a14:colorTemperature colorTemp="7722"/>
                    </a14:imgEffect>
                  </a14:imgLayer>
                </a14:imgProps>
              </a:ext>
            </a:extLst>
          </a:blip>
          <a:stretch>
            <a:fillRect/>
          </a:stretch>
        </p:blipFill>
        <p:spPr>
          <a:xfrm>
            <a:off x="93538" y="1933240"/>
            <a:ext cx="5147333" cy="3367968"/>
          </a:xfrm>
          <a:prstGeom prst="rect">
            <a:avLst/>
          </a:prstGeom>
        </p:spPr>
      </p:pic>
      <p:sp>
        <p:nvSpPr>
          <p:cNvPr id="6" name="TextBox 5">
            <a:extLst>
              <a:ext uri="{FF2B5EF4-FFF2-40B4-BE49-F238E27FC236}">
                <a16:creationId xmlns:a16="http://schemas.microsoft.com/office/drawing/2014/main" id="{A2E8020E-DEAA-0C62-FC27-17A9C6DDCA0C}"/>
              </a:ext>
            </a:extLst>
          </p:cNvPr>
          <p:cNvSpPr txBox="1"/>
          <p:nvPr/>
        </p:nvSpPr>
        <p:spPr>
          <a:xfrm>
            <a:off x="251520" y="5451755"/>
            <a:ext cx="4572000" cy="246221"/>
          </a:xfrm>
          <a:prstGeom prst="rect">
            <a:avLst/>
          </a:prstGeom>
          <a:noFill/>
        </p:spPr>
        <p:txBody>
          <a:bodyPr wrap="square">
            <a:spAutoFit/>
          </a:bodyPr>
          <a:lstStyle/>
          <a:p>
            <a:r>
              <a:rPr lang="en-AE" sz="1000" b="1" dirty="0">
                <a:solidFill>
                  <a:schemeClr val="accent5">
                    <a:lumMod val="50000"/>
                  </a:schemeClr>
                </a:solidFill>
              </a:rPr>
              <a:t>Table1. Health warnings and vaping behaviours </a:t>
            </a:r>
          </a:p>
        </p:txBody>
      </p:sp>
      <p:sp>
        <p:nvSpPr>
          <p:cNvPr id="5" name="TextBox 4">
            <a:extLst>
              <a:ext uri="{FF2B5EF4-FFF2-40B4-BE49-F238E27FC236}">
                <a16:creationId xmlns:a16="http://schemas.microsoft.com/office/drawing/2014/main" id="{7DD14883-F854-564C-A7A4-80CFFC899122}"/>
              </a:ext>
            </a:extLst>
          </p:cNvPr>
          <p:cNvSpPr txBox="1"/>
          <p:nvPr/>
        </p:nvSpPr>
        <p:spPr>
          <a:xfrm>
            <a:off x="5220072" y="2039720"/>
            <a:ext cx="3384376" cy="2400657"/>
          </a:xfrm>
          <a:prstGeom prst="rect">
            <a:avLst/>
          </a:prstGeom>
          <a:noFill/>
        </p:spPr>
        <p:txBody>
          <a:bodyPr wrap="square" rtlCol="0">
            <a:spAutoFit/>
          </a:bodyPr>
          <a:lstStyle/>
          <a:p>
            <a:r>
              <a:rPr lang="en-AE" sz="1400" b="1" dirty="0">
                <a:solidFill>
                  <a:schemeClr val="accent5">
                    <a:lumMod val="50000"/>
                  </a:schemeClr>
                </a:solidFill>
                <a:latin typeface="Times New Roman" panose="02020603050405020304" pitchFamily="18" charset="0"/>
                <a:cs typeface="Times New Roman" panose="02020603050405020304" pitchFamily="18" charset="0"/>
              </a:rPr>
              <a:t>Effectiveness of health warnings:</a:t>
            </a:r>
          </a:p>
          <a:p>
            <a:endParaRPr lang="en-AE" sz="1400" b="1" dirty="0">
              <a:solidFill>
                <a:schemeClr val="accent5">
                  <a:lumMod val="50000"/>
                </a:scheme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AE" sz="1200" dirty="0">
                <a:latin typeface="Times New Roman" panose="02020603050405020304" pitchFamily="18" charset="0"/>
                <a:cs typeface="Times New Roman" panose="02020603050405020304" pitchFamily="18" charset="0"/>
              </a:rPr>
              <a:t>34.7% stopped vaping showing that health warnings can strongly impact but health warning alone may not be sufficent for all in cessation. </a:t>
            </a:r>
          </a:p>
          <a:p>
            <a:pPr marL="171450" indent="-171450">
              <a:buFont typeface="Arial" panose="020B0604020202020204" pitchFamily="34" charset="0"/>
              <a:buChar char="•"/>
            </a:pPr>
            <a:endParaRPr lang="en-AE"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AE" sz="1200" dirty="0">
                <a:latin typeface="Times New Roman" panose="02020603050405020304" pitchFamily="18" charset="0"/>
                <a:cs typeface="Times New Roman" panose="02020603050405020304" pitchFamily="18" charset="0"/>
              </a:rPr>
              <a:t>32.4% reduced their vaping frequency indcating partial behavioral change. </a:t>
            </a:r>
          </a:p>
          <a:p>
            <a:endParaRPr lang="en-AE" sz="1200" dirty="0">
              <a:latin typeface="Times New Roman" panose="02020603050405020304" pitchFamily="18" charset="0"/>
              <a:cs typeface="Times New Roman" panose="02020603050405020304" pitchFamily="18" charset="0"/>
            </a:endParaRPr>
          </a:p>
          <a:p>
            <a:r>
              <a:rPr lang="en-AE" sz="1400" b="1" dirty="0">
                <a:solidFill>
                  <a:schemeClr val="accent5">
                    <a:lumMod val="50000"/>
                  </a:schemeClr>
                </a:solidFill>
                <a:latin typeface="Times New Roman" panose="02020603050405020304" pitchFamily="18" charset="0"/>
                <a:cs typeface="Times New Roman" panose="02020603050405020304" pitchFamily="18" charset="0"/>
              </a:rPr>
              <a:t>Limitations:</a:t>
            </a:r>
            <a:r>
              <a:rPr lang="en-AE" sz="1200" b="1" dirty="0">
                <a:solidFill>
                  <a:schemeClr val="accent5">
                    <a:lumMod val="50000"/>
                  </a:schemeClr>
                </a:solidFill>
                <a:latin typeface="Times New Roman" panose="02020603050405020304" pitchFamily="18" charset="0"/>
                <a:cs typeface="Times New Roman" panose="02020603050405020304" pitchFamily="18" charset="0"/>
              </a:rPr>
              <a:t>  </a:t>
            </a:r>
            <a:r>
              <a:rPr lang="en-AE" sz="1200" dirty="0">
                <a:latin typeface="Times New Roman" panose="02020603050405020304" pitchFamily="18" charset="0"/>
                <a:cs typeface="Times New Roman" panose="02020603050405020304" pitchFamily="18" charset="0"/>
              </a:rPr>
              <a:t>32.9% showed no change, highlighting the need to strengthen educational effort. </a:t>
            </a:r>
          </a:p>
        </p:txBody>
      </p:sp>
    </p:spTree>
    <p:extLst>
      <p:ext uri="{BB962C8B-B14F-4D97-AF65-F5344CB8AC3E}">
        <p14:creationId xmlns:p14="http://schemas.microsoft.com/office/powerpoint/2010/main" val="1751241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BF57-5E9C-1701-CD37-7621DB983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46268-8492-8361-BB9F-0FDAD932CE01}"/>
              </a:ext>
            </a:extLst>
          </p:cNvPr>
          <p:cNvSpPr>
            <a:spLocks noGrp="1"/>
          </p:cNvSpPr>
          <p:nvPr>
            <p:ph type="title"/>
          </p:nvPr>
        </p:nvSpPr>
        <p:spPr>
          <a:xfrm>
            <a:off x="93538" y="393472"/>
            <a:ext cx="8229600" cy="1143000"/>
          </a:xfrm>
        </p:spPr>
        <p:txBody>
          <a:bodyPr>
            <a:normAutofit fontScale="90000"/>
          </a:bodyPr>
          <a:lstStyle/>
          <a:p>
            <a:pPr algn="l"/>
            <a:r>
              <a:rPr lang="en-US" sz="4000"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Perception And Awareness Of Health Warnings And Harm Reduction In Vaping</a:t>
            </a:r>
            <a:br>
              <a:rPr lang="en-US" sz="4400" b="1" cap="all" spc="-225" dirty="0">
                <a:solidFill>
                  <a:schemeClr val="accent5">
                    <a:lumMod val="50000"/>
                  </a:schemeClr>
                </a:solidFill>
                <a:latin typeface="Candal" panose="020B0604020202020204" charset="0"/>
                <a:ea typeface="Open Sans" panose="020B0606030504020204" pitchFamily="34" charset="0"/>
                <a:cs typeface="Times" panose="02020603050405020304" pitchFamily="18" charset="0"/>
              </a:rPr>
            </a:br>
            <a:endParaRPr lang="en-AE" dirty="0"/>
          </a:p>
        </p:txBody>
      </p:sp>
      <p:pic>
        <p:nvPicPr>
          <p:cNvPr id="7" name="Picture 6">
            <a:extLst>
              <a:ext uri="{FF2B5EF4-FFF2-40B4-BE49-F238E27FC236}">
                <a16:creationId xmlns:a16="http://schemas.microsoft.com/office/drawing/2014/main" id="{F58E9B53-120C-035B-2868-5F48A4A1DE5E}"/>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93538" y="1686370"/>
            <a:ext cx="4828501" cy="3804692"/>
          </a:xfrm>
          <a:prstGeom prst="rect">
            <a:avLst/>
          </a:prstGeom>
        </p:spPr>
      </p:pic>
      <p:sp>
        <p:nvSpPr>
          <p:cNvPr id="9" name="TextBox 8">
            <a:extLst>
              <a:ext uri="{FF2B5EF4-FFF2-40B4-BE49-F238E27FC236}">
                <a16:creationId xmlns:a16="http://schemas.microsoft.com/office/drawing/2014/main" id="{F5E37433-E5B5-20A2-26EC-B145E10B2965}"/>
              </a:ext>
            </a:extLst>
          </p:cNvPr>
          <p:cNvSpPr txBox="1"/>
          <p:nvPr/>
        </p:nvSpPr>
        <p:spPr>
          <a:xfrm>
            <a:off x="93538" y="5466202"/>
            <a:ext cx="4572000" cy="246221"/>
          </a:xfrm>
          <a:prstGeom prst="rect">
            <a:avLst/>
          </a:prstGeom>
          <a:noFill/>
        </p:spPr>
        <p:txBody>
          <a:bodyPr wrap="square">
            <a:spAutoFit/>
          </a:bodyPr>
          <a:lstStyle/>
          <a:p>
            <a:r>
              <a:rPr lang="en-AE" sz="1000" b="1" dirty="0">
                <a:solidFill>
                  <a:schemeClr val="accent5">
                    <a:lumMod val="50000"/>
                  </a:schemeClr>
                </a:solidFill>
              </a:rPr>
              <a:t>Figure8. belief in harm reduction in using vapes </a:t>
            </a:r>
          </a:p>
        </p:txBody>
      </p:sp>
      <p:sp>
        <p:nvSpPr>
          <p:cNvPr id="3" name="TextBox 2">
            <a:extLst>
              <a:ext uri="{FF2B5EF4-FFF2-40B4-BE49-F238E27FC236}">
                <a16:creationId xmlns:a16="http://schemas.microsoft.com/office/drawing/2014/main" id="{6CE448FD-8E29-F771-7BAB-C3EC4F6AB2E2}"/>
              </a:ext>
            </a:extLst>
          </p:cNvPr>
          <p:cNvSpPr txBox="1"/>
          <p:nvPr/>
        </p:nvSpPr>
        <p:spPr>
          <a:xfrm>
            <a:off x="5220072" y="2690336"/>
            <a:ext cx="3702206" cy="1477328"/>
          </a:xfrm>
          <a:prstGeom prst="rect">
            <a:avLst/>
          </a:prstGeom>
          <a:noFill/>
        </p:spPr>
        <p:txBody>
          <a:bodyPr wrap="square" rtlCol="0">
            <a:spAutoFit/>
          </a:bodyPr>
          <a:lstStyle/>
          <a:p>
            <a:r>
              <a:rPr lang="en-US" sz="1600" b="1" dirty="0">
                <a:solidFill>
                  <a:schemeClr val="accent5">
                    <a:lumMod val="50000"/>
                  </a:schemeClr>
                </a:solidFill>
                <a:latin typeface="Times New Roman" panose="02020603050405020304" pitchFamily="18" charset="0"/>
                <a:cs typeface="Times New Roman" panose="02020603050405020304" pitchFamily="18" charset="0"/>
              </a:rPr>
              <a:t>B</a:t>
            </a:r>
            <a:r>
              <a:rPr lang="en-AE" sz="1600" b="1" dirty="0">
                <a:solidFill>
                  <a:schemeClr val="accent5">
                    <a:lumMod val="50000"/>
                  </a:schemeClr>
                </a:solidFill>
                <a:latin typeface="Times New Roman" panose="02020603050405020304" pitchFamily="18" charset="0"/>
                <a:cs typeface="Times New Roman" panose="02020603050405020304" pitchFamily="18" charset="0"/>
              </a:rPr>
              <a:t>eliefs and risks </a:t>
            </a:r>
          </a:p>
          <a:p>
            <a:pPr marL="285750" indent="-285750">
              <a:buFont typeface="Arial" panose="020B0604020202020204" pitchFamily="34" charset="0"/>
              <a:buChar char="•"/>
            </a:pPr>
            <a:r>
              <a:rPr lang="en-AE" sz="1200" dirty="0"/>
              <a:t>66.7% believe vaping is less harmful than smoking, reflecting misconceptions driven by marketing.  </a:t>
            </a:r>
          </a:p>
          <a:p>
            <a:endParaRPr lang="en-AE" sz="1200" dirty="0"/>
          </a:p>
          <a:p>
            <a:pPr marL="285750" indent="-285750">
              <a:buFont typeface="Arial" panose="020B0604020202020204" pitchFamily="34" charset="0"/>
              <a:buChar char="•"/>
            </a:pPr>
            <a:r>
              <a:rPr lang="en-AE" sz="1200" dirty="0"/>
              <a:t>Vaping still poses health risks including exposure to nicotine, formaldehyde, and other harmful chemicals. </a:t>
            </a:r>
          </a:p>
        </p:txBody>
      </p:sp>
    </p:spTree>
    <p:extLst>
      <p:ext uri="{BB962C8B-B14F-4D97-AF65-F5344CB8AC3E}">
        <p14:creationId xmlns:p14="http://schemas.microsoft.com/office/powerpoint/2010/main" val="394762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99D0-C94C-0744-A35B-C9E1646B1C49}"/>
              </a:ext>
            </a:extLst>
          </p:cNvPr>
          <p:cNvSpPr>
            <a:spLocks noGrp="1"/>
          </p:cNvSpPr>
          <p:nvPr>
            <p:ph type="title"/>
          </p:nvPr>
        </p:nvSpPr>
        <p:spPr>
          <a:xfrm>
            <a:off x="146523" y="260648"/>
            <a:ext cx="7211144" cy="1143000"/>
          </a:xfrm>
        </p:spPr>
        <p:txBody>
          <a:bodyPr>
            <a:noAutofit/>
          </a:bodyPr>
          <a:lstStyle/>
          <a:p>
            <a:pPr algn="l"/>
            <a:r>
              <a:rPr lang="en-US" sz="4000"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Percentage Distribution Of Reasons For Starting Vaping</a:t>
            </a:r>
            <a:endParaRPr lang="en-AE" sz="40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91B4CD38-CAA8-1430-EB71-172290D63E4D}"/>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t="5641"/>
          <a:stretch/>
        </p:blipFill>
        <p:spPr>
          <a:xfrm>
            <a:off x="612538" y="1772816"/>
            <a:ext cx="6900467" cy="2512971"/>
          </a:xfrm>
          <a:prstGeom prst="rect">
            <a:avLst/>
          </a:prstGeom>
        </p:spPr>
      </p:pic>
      <p:sp>
        <p:nvSpPr>
          <p:cNvPr id="6" name="TextBox 5">
            <a:extLst>
              <a:ext uri="{FF2B5EF4-FFF2-40B4-BE49-F238E27FC236}">
                <a16:creationId xmlns:a16="http://schemas.microsoft.com/office/drawing/2014/main" id="{DB6C93D6-D289-1FBB-6F41-3FA31AFD5D1D}"/>
              </a:ext>
            </a:extLst>
          </p:cNvPr>
          <p:cNvSpPr txBox="1"/>
          <p:nvPr/>
        </p:nvSpPr>
        <p:spPr>
          <a:xfrm>
            <a:off x="2051720" y="4271423"/>
            <a:ext cx="4320480" cy="230832"/>
          </a:xfrm>
          <a:prstGeom prst="rect">
            <a:avLst/>
          </a:prstGeom>
          <a:noFill/>
        </p:spPr>
        <p:txBody>
          <a:bodyPr wrap="square">
            <a:spAutoFit/>
          </a:bodyPr>
          <a:lstStyle/>
          <a:p>
            <a:pPr algn="ctr">
              <a:spcAft>
                <a:spcPts val="1200"/>
              </a:spcAft>
            </a:pPr>
            <a:r>
              <a:rPr lang="en-AE" sz="900" b="1" dirty="0">
                <a:solidFill>
                  <a:schemeClr val="accent5">
                    <a:lumMod val="50000"/>
                  </a:schemeClr>
                </a:solidFill>
                <a:latin typeface="Times New Roman" panose="02020603050405020304" pitchFamily="18" charset="0"/>
                <a:cs typeface="Times New Roman" panose="02020603050405020304" pitchFamily="18" charset="0"/>
              </a:rPr>
              <a:t>Fig9</a:t>
            </a:r>
            <a:r>
              <a:rPr lang="en-AE" sz="900" b="1" dirty="0">
                <a:solidFill>
                  <a:schemeClr val="accent5">
                    <a:lumMod val="50000"/>
                  </a:schemeClr>
                </a:solidFill>
                <a:latin typeface="Times New Roman" panose="02020603050405020304" pitchFamily="18" charset="0"/>
                <a:cs typeface="Times New Roman" panose="02020603050405020304" pitchFamily="18" charset="0"/>
                <a:sym typeface="Arial"/>
              </a:rPr>
              <a:t>. </a:t>
            </a:r>
            <a:r>
              <a:rPr lang="en-US" sz="900" b="1" dirty="0">
                <a:solidFill>
                  <a:schemeClr val="accent5">
                    <a:lumMod val="50000"/>
                  </a:schemeClr>
                </a:solidFill>
                <a:latin typeface="Times New Roman" panose="02020603050405020304" pitchFamily="18" charset="0"/>
                <a:cs typeface="Times New Roman" panose="02020603050405020304" pitchFamily="18" charset="0"/>
                <a:sym typeface="Arial"/>
              </a:rPr>
              <a:t>Percentage Distribution of Reasons for Starting Vaping</a:t>
            </a:r>
            <a:endParaRPr lang="en-AE" sz="900" b="1" dirty="0">
              <a:solidFill>
                <a:schemeClr val="accent5">
                  <a:lumMod val="50000"/>
                </a:schemeClr>
              </a:solidFill>
              <a:latin typeface="Times New Roman" panose="02020603050405020304" pitchFamily="18"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992B4D77-AC43-52BF-BC49-8EF8FFCE1ACB}"/>
              </a:ext>
            </a:extLst>
          </p:cNvPr>
          <p:cNvSpPr txBox="1"/>
          <p:nvPr/>
        </p:nvSpPr>
        <p:spPr>
          <a:xfrm>
            <a:off x="0" y="4404549"/>
            <a:ext cx="9144000" cy="1723549"/>
          </a:xfrm>
          <a:prstGeom prst="rect">
            <a:avLst/>
          </a:prstGeom>
          <a:noFill/>
        </p:spPr>
        <p:txBody>
          <a:bodyPr wrap="square">
            <a:spAutoFit/>
          </a:bodyPr>
          <a:lstStyle/>
          <a:p>
            <a:pPr marL="85725"/>
            <a:r>
              <a:rPr lang="en-US" sz="1600" b="1" dirty="0">
                <a:solidFill>
                  <a:schemeClr val="accent5">
                    <a:lumMod val="50000"/>
                  </a:schemeClr>
                </a:solidFill>
                <a:latin typeface="Times New Roman" panose="02020603050405020304" pitchFamily="18" charset="0"/>
                <a:cs typeface="Times New Roman" panose="02020603050405020304" pitchFamily="18" charset="0"/>
              </a:rPr>
              <a:t>Key findings: </a:t>
            </a:r>
            <a:endParaRPr lang="en-US" sz="1500" b="1"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Curiosity</a:t>
            </a:r>
            <a:r>
              <a:rPr lang="en-US" sz="1500" dirty="0">
                <a:latin typeface="Times New Roman" panose="02020603050405020304" pitchFamily="18" charset="0"/>
                <a:cs typeface="Times New Roman" panose="02020603050405020304" pitchFamily="18" charset="0"/>
              </a:rPr>
              <a:t> (25%) and </a:t>
            </a:r>
            <a:r>
              <a:rPr lang="en-US" sz="1500" b="1" dirty="0">
                <a:latin typeface="Times New Roman" panose="02020603050405020304" pitchFamily="18" charset="0"/>
                <a:cs typeface="Times New Roman" panose="02020603050405020304" pitchFamily="18" charset="0"/>
              </a:rPr>
              <a:t>Peer Influence</a:t>
            </a:r>
            <a:r>
              <a:rPr lang="en-US" sz="1500" dirty="0">
                <a:latin typeface="Times New Roman" panose="02020603050405020304" pitchFamily="18" charset="0"/>
                <a:cs typeface="Times New Roman" panose="02020603050405020304" pitchFamily="18" charset="0"/>
              </a:rPr>
              <a:t> (25%) are the leading reasons for starting vaping, aligning with findings from WHO and CDC, which identify these factors as key drivers among youth and young adults. Peer pressure and acceptance play a major role in their decision to vape (WHO, 2019; CDC, 2020).</a:t>
            </a:r>
          </a:p>
          <a:p>
            <a:pPr algn="l"/>
            <a:endParaRPr lang="en-US" sz="1500" b="1"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Social media Influence</a:t>
            </a:r>
            <a:r>
              <a:rPr lang="en-US" sz="1500" dirty="0">
                <a:latin typeface="Times New Roman" panose="02020603050405020304" pitchFamily="18" charset="0"/>
                <a:cs typeface="Times New Roman" panose="02020603050405020304" pitchFamily="18" charset="0"/>
              </a:rPr>
              <a:t> (20%) is significant, as </a:t>
            </a:r>
            <a:r>
              <a:rPr lang="en-US" sz="1500" b="1" dirty="0">
                <a:latin typeface="Times New Roman" panose="02020603050405020304" pitchFamily="18" charset="0"/>
                <a:cs typeface="Times New Roman" panose="02020603050405020304" pitchFamily="18" charset="0"/>
              </a:rPr>
              <a:t>CDC</a:t>
            </a:r>
            <a:r>
              <a:rPr lang="en-US" sz="1500" dirty="0">
                <a:latin typeface="Times New Roman" panose="02020603050405020304" pitchFamily="18" charset="0"/>
                <a:cs typeface="Times New Roman" panose="02020603050405020304" pitchFamily="18" charset="0"/>
              </a:rPr>
              <a:t> notes that vaping promotion via social media platforms like Instagram and YouTube contributes to the normalization of vaping among young people (CDC, 2020).</a:t>
            </a:r>
          </a:p>
        </p:txBody>
      </p:sp>
    </p:spTree>
    <p:extLst>
      <p:ext uri="{BB962C8B-B14F-4D97-AF65-F5344CB8AC3E}">
        <p14:creationId xmlns:p14="http://schemas.microsoft.com/office/powerpoint/2010/main" val="48739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C21C-9183-C70A-3721-526D6C385383}"/>
              </a:ext>
            </a:extLst>
          </p:cNvPr>
          <p:cNvSpPr>
            <a:spLocks noGrp="1"/>
          </p:cNvSpPr>
          <p:nvPr>
            <p:ph type="title"/>
          </p:nvPr>
        </p:nvSpPr>
        <p:spPr/>
        <p:txBody>
          <a:bodyPr>
            <a:normAutofit/>
          </a:bodyPr>
          <a:lstStyle/>
          <a:p>
            <a:pPr algn="l"/>
            <a:r>
              <a:rPr lang="en" sz="2800" b="1" dirty="0">
                <a:solidFill>
                  <a:schemeClr val="accent5">
                    <a:lumMod val="50000"/>
                  </a:schemeClr>
                </a:solidFill>
                <a:latin typeface="Times New Roman" panose="02020603050405020304" pitchFamily="18" charset="0"/>
                <a:cs typeface="Times New Roman" panose="02020603050405020304" pitchFamily="18" charset="0"/>
              </a:rPr>
              <a:t>TABLE OF CONTENTS</a:t>
            </a:r>
            <a:endParaRPr lang="en-AE"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5B5801-F60E-A117-3D94-11410CB33BE2}"/>
              </a:ext>
            </a:extLst>
          </p:cNvPr>
          <p:cNvSpPr>
            <a:spLocks noGrp="1"/>
          </p:cNvSpPr>
          <p:nvPr>
            <p:ph idx="1"/>
          </p:nvPr>
        </p:nvSpPr>
        <p:spPr/>
        <p:txBody>
          <a:bodyPr>
            <a:normAutofit/>
          </a:bodyPr>
          <a:lstStyle/>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Introduction</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Objectives</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Literature Review</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Methodology</a:t>
            </a:r>
          </a:p>
          <a:p>
            <a:pPr marL="457200" indent="-457200">
              <a:buFont typeface="+mj-lt"/>
              <a:buAutoNum type="arabicPeriod"/>
            </a:pPr>
            <a:r>
              <a:rPr lang="en" sz="2200" dirty="0">
                <a:latin typeface="Times New Roman" panose="02020603050405020304" pitchFamily="18" charset="0"/>
                <a:cs typeface="Times New Roman" panose="02020603050405020304" pitchFamily="18" charset="0"/>
              </a:rPr>
              <a:t>Results</a:t>
            </a:r>
            <a:endParaRPr lang="en-US"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 sz="2200" dirty="0">
                <a:latin typeface="Times New Roman" panose="02020603050405020304" pitchFamily="18" charset="0"/>
                <a:cs typeface="Times New Roman" panose="02020603050405020304" pitchFamily="18" charset="0"/>
              </a:rPr>
              <a:t>Discussion</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Strength and implications </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Limitations and recommendations</a:t>
            </a: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Acknowledgment </a:t>
            </a:r>
          </a:p>
          <a:p>
            <a:endParaRPr lang="en-US" sz="3200" dirty="0">
              <a:solidFill>
                <a:schemeClr val="accent5">
                  <a:lumMod val="50000"/>
                </a:schemeClr>
              </a:solidFill>
            </a:endParaRPr>
          </a:p>
          <a:p>
            <a:endParaRPr lang="en-AE" dirty="0"/>
          </a:p>
        </p:txBody>
      </p:sp>
      <p:pic>
        <p:nvPicPr>
          <p:cNvPr id="4" name="Google Shape;158;p27">
            <a:extLst>
              <a:ext uri="{FF2B5EF4-FFF2-40B4-BE49-F238E27FC236}">
                <a16:creationId xmlns:a16="http://schemas.microsoft.com/office/drawing/2014/main" id="{83361CB8-0EA9-CE58-9447-0F45F0824DF0}"/>
              </a:ext>
            </a:extLst>
          </p:cNvPr>
          <p:cNvPicPr preferRelativeResize="0"/>
          <p:nvPr/>
        </p:nvPicPr>
        <p:blipFill>
          <a:blip r:embed="rId2">
            <a:alphaModFix/>
          </a:blip>
          <a:stretch>
            <a:fillRect/>
          </a:stretch>
        </p:blipFill>
        <p:spPr>
          <a:xfrm>
            <a:off x="7910455" y="3300886"/>
            <a:ext cx="1233545" cy="2810959"/>
          </a:xfrm>
          <a:prstGeom prst="rect">
            <a:avLst/>
          </a:prstGeom>
          <a:noFill/>
          <a:ln>
            <a:noFill/>
          </a:ln>
        </p:spPr>
      </p:pic>
      <p:pic>
        <p:nvPicPr>
          <p:cNvPr id="5" name="Google Shape;157;p27">
            <a:extLst>
              <a:ext uri="{FF2B5EF4-FFF2-40B4-BE49-F238E27FC236}">
                <a16:creationId xmlns:a16="http://schemas.microsoft.com/office/drawing/2014/main" id="{A180C10A-BA94-D614-ECC9-534E3606304A}"/>
              </a:ext>
            </a:extLst>
          </p:cNvPr>
          <p:cNvPicPr preferRelativeResize="0"/>
          <p:nvPr/>
        </p:nvPicPr>
        <p:blipFill>
          <a:blip r:embed="rId3">
            <a:alphaModFix/>
          </a:blip>
          <a:stretch>
            <a:fillRect/>
          </a:stretch>
        </p:blipFill>
        <p:spPr>
          <a:xfrm>
            <a:off x="6332757" y="4457211"/>
            <a:ext cx="1323647" cy="1683724"/>
          </a:xfrm>
          <a:prstGeom prst="rect">
            <a:avLst/>
          </a:prstGeom>
          <a:noFill/>
          <a:ln>
            <a:noFill/>
          </a:ln>
        </p:spPr>
      </p:pic>
      <p:pic>
        <p:nvPicPr>
          <p:cNvPr id="6" name="Google Shape;156;p27">
            <a:extLst>
              <a:ext uri="{FF2B5EF4-FFF2-40B4-BE49-F238E27FC236}">
                <a16:creationId xmlns:a16="http://schemas.microsoft.com/office/drawing/2014/main" id="{2B723B8F-5DC8-74C1-1768-F25F5C2517AC}"/>
              </a:ext>
            </a:extLst>
          </p:cNvPr>
          <p:cNvPicPr preferRelativeResize="0"/>
          <p:nvPr/>
        </p:nvPicPr>
        <p:blipFill>
          <a:blip r:embed="rId4">
            <a:alphaModFix/>
          </a:blip>
          <a:stretch>
            <a:fillRect/>
          </a:stretch>
        </p:blipFill>
        <p:spPr>
          <a:xfrm>
            <a:off x="7452320" y="3699176"/>
            <a:ext cx="650300" cy="2435825"/>
          </a:xfrm>
          <a:prstGeom prst="rect">
            <a:avLst/>
          </a:prstGeom>
          <a:noFill/>
          <a:ln>
            <a:noFill/>
          </a:ln>
        </p:spPr>
      </p:pic>
    </p:spTree>
    <p:extLst>
      <p:ext uri="{BB962C8B-B14F-4D97-AF65-F5344CB8AC3E}">
        <p14:creationId xmlns:p14="http://schemas.microsoft.com/office/powerpoint/2010/main" val="393809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461D-D7AF-A5AE-BD62-CF86FC9ED0CB}"/>
              </a:ext>
            </a:extLst>
          </p:cNvPr>
          <p:cNvSpPr>
            <a:spLocks noGrp="1"/>
          </p:cNvSpPr>
          <p:nvPr>
            <p:ph type="title"/>
          </p:nvPr>
        </p:nvSpPr>
        <p:spPr>
          <a:xfrm>
            <a:off x="209044" y="548680"/>
            <a:ext cx="8229600" cy="1143000"/>
          </a:xfrm>
        </p:spPr>
        <p:txBody>
          <a:bodyPr>
            <a:normAutofit fontScale="90000"/>
          </a:bodyPr>
          <a:lstStyle/>
          <a:p>
            <a:pPr algn="l"/>
            <a:r>
              <a:rPr lang="en-US" sz="3100" b="1" cap="all" spc="-225"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 </a:t>
            </a:r>
            <a:r>
              <a:rPr lang="en-US"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Significant Results</a:t>
            </a:r>
            <a:br>
              <a:rPr lang="en-US" sz="4400"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br>
            <a:endParaRPr lang="en-AE"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282466D3-75FF-D682-6068-B0B555DF6D8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63530" y="1611125"/>
            <a:ext cx="7355160" cy="2759772"/>
          </a:xfrm>
          <a:prstGeom prst="rect">
            <a:avLst/>
          </a:prstGeom>
        </p:spPr>
      </p:pic>
      <p:sp>
        <p:nvSpPr>
          <p:cNvPr id="6" name="TextBox 5">
            <a:extLst>
              <a:ext uri="{FF2B5EF4-FFF2-40B4-BE49-F238E27FC236}">
                <a16:creationId xmlns:a16="http://schemas.microsoft.com/office/drawing/2014/main" id="{12AAE4D1-FA46-8B35-7912-6E9E06A22CF7}"/>
              </a:ext>
            </a:extLst>
          </p:cNvPr>
          <p:cNvSpPr txBox="1"/>
          <p:nvPr/>
        </p:nvSpPr>
        <p:spPr>
          <a:xfrm>
            <a:off x="3322712" y="4323602"/>
            <a:ext cx="4572000" cy="246221"/>
          </a:xfrm>
          <a:prstGeom prst="rect">
            <a:avLst/>
          </a:prstGeom>
          <a:noFill/>
        </p:spPr>
        <p:txBody>
          <a:bodyPr wrap="square">
            <a:spAutoFit/>
          </a:bodyPr>
          <a:lstStyle/>
          <a:p>
            <a:r>
              <a:rPr lang="en-AE" sz="1000" b="1" dirty="0">
                <a:solidFill>
                  <a:schemeClr val="accent5">
                    <a:lumMod val="50000"/>
                  </a:schemeClr>
                </a:solidFill>
              </a:rPr>
              <a:t>FIG10. </a:t>
            </a:r>
            <a:r>
              <a:rPr lang="en-AE" sz="1000" b="1" dirty="0">
                <a:solidFill>
                  <a:schemeClr val="accent5">
                    <a:lumMod val="50000"/>
                  </a:schemeClr>
                </a:solidFill>
                <a:sym typeface="Assistant"/>
              </a:rPr>
              <a:t>Peer pressure and vaping status </a:t>
            </a:r>
          </a:p>
        </p:txBody>
      </p:sp>
      <p:sp>
        <p:nvSpPr>
          <p:cNvPr id="8" name="TextBox 7">
            <a:extLst>
              <a:ext uri="{FF2B5EF4-FFF2-40B4-BE49-F238E27FC236}">
                <a16:creationId xmlns:a16="http://schemas.microsoft.com/office/drawing/2014/main" id="{961E849E-2E8F-0DA7-A7CF-69D4C8D2EA83}"/>
              </a:ext>
            </a:extLst>
          </p:cNvPr>
          <p:cNvSpPr txBox="1"/>
          <p:nvPr/>
        </p:nvSpPr>
        <p:spPr>
          <a:xfrm>
            <a:off x="209044" y="4264013"/>
            <a:ext cx="8611428" cy="2059025"/>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b="1" dirty="0">
                <a:solidFill>
                  <a:schemeClr val="accent5">
                    <a:lumMod val="50000"/>
                  </a:schemeClr>
                </a:solidFill>
                <a:latin typeface="Times New Roman" panose="02020603050405020304" pitchFamily="18" charset="0"/>
                <a:cs typeface="Times New Roman" panose="02020603050405020304" pitchFamily="18" charset="0"/>
              </a:rPr>
              <a:t>Key Insight: </a:t>
            </a:r>
          </a:p>
          <a:p>
            <a:pPr>
              <a:lnSpc>
                <a:spcPct val="90000"/>
              </a:lnSpc>
            </a:pPr>
            <a:endParaRPr lang="en-US" sz="1400" b="1"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chart demonstrates that peer acceptance significantly influences vaping behavior, with higher levels of peer acceptance (such as "Somewhat Unacceptable" and "Neutral") associated with a higher percentage of individuals who vape.</a:t>
            </a:r>
          </a:p>
          <a:p>
            <a:pPr marL="285750" indent="-285750">
              <a:lnSpc>
                <a:spcPct val="90000"/>
              </a:lnSpc>
              <a:buFont typeface="Arial" panose="020B0604020202020204" pitchFamily="34" charset="0"/>
              <a:buChar char="•"/>
            </a:pPr>
            <a:endParaRPr lang="en-US" sz="1400"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en-US" sz="1600" b="1" dirty="0">
                <a:solidFill>
                  <a:schemeClr val="accent5">
                    <a:lumMod val="50000"/>
                  </a:schemeClr>
                </a:solidFill>
                <a:latin typeface="Times New Roman" panose="02020603050405020304" pitchFamily="18" charset="0"/>
                <a:cs typeface="Times New Roman" panose="02020603050405020304" pitchFamily="18" charset="0"/>
              </a:rPr>
              <a:t>Statistical Significance</a:t>
            </a:r>
            <a:r>
              <a:rPr lang="en-US" sz="1400" b="1" dirty="0">
                <a:solidFill>
                  <a:schemeClr val="accent5">
                    <a:lumMod val="50000"/>
                  </a:schemeClr>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Chi-Square test result.  (p &lt; 0.001) indicates a strong statistical link between peer acceptance and vaping behavior, emphasizing the role of social norms and peer pressure in shaping vaping habits.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2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5B7C-5459-9C5F-B24B-4D59BFC5F85B}"/>
              </a:ext>
            </a:extLst>
          </p:cNvPr>
          <p:cNvSpPr>
            <a:spLocks noGrp="1"/>
          </p:cNvSpPr>
          <p:nvPr>
            <p:ph type="title"/>
          </p:nvPr>
        </p:nvSpPr>
        <p:spPr>
          <a:xfrm>
            <a:off x="0" y="274638"/>
            <a:ext cx="6372200" cy="1143000"/>
          </a:xfrm>
        </p:spPr>
        <p:txBody>
          <a:bodyPr>
            <a:noAutofit/>
          </a:bodyPr>
          <a:lstStyle/>
          <a:p>
            <a:pPr algn="l"/>
            <a:r>
              <a:rPr lang="en-US" sz="3600"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Psychological Traits And Their Influence On Vaping Behavior</a:t>
            </a:r>
            <a:endParaRPr lang="en-AE"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3A94B23-0A8D-82AC-B710-9CBF95BB02C4}"/>
              </a:ext>
            </a:extLst>
          </p:cNvPr>
          <p:cNvSpPr txBox="1"/>
          <p:nvPr/>
        </p:nvSpPr>
        <p:spPr>
          <a:xfrm>
            <a:off x="1556031" y="3812685"/>
            <a:ext cx="4572000" cy="246221"/>
          </a:xfrm>
          <a:prstGeom prst="rect">
            <a:avLst/>
          </a:prstGeom>
          <a:noFill/>
        </p:spPr>
        <p:txBody>
          <a:bodyPr wrap="square">
            <a:spAutoFit/>
          </a:bodyPr>
          <a:lstStyle/>
          <a:p>
            <a:pPr defTabSz="685800" eaLnBrk="0" fontAlgn="base" hangingPunct="0">
              <a:spcBef>
                <a:spcPct val="0"/>
              </a:spcBef>
              <a:spcAft>
                <a:spcPct val="0"/>
              </a:spcAft>
              <a:buClrTx/>
            </a:pPr>
            <a:r>
              <a:rPr lang="en-US" altLang="en-AE" sz="1000" b="1" dirty="0">
                <a:solidFill>
                  <a:schemeClr val="accent5">
                    <a:lumMod val="50000"/>
                  </a:schemeClr>
                </a:solidFill>
                <a:latin typeface="Calibri" panose="020F0502020204030204" pitchFamily="34" charset="0"/>
                <a:ea typeface="MS Gothic" panose="020B0609070205080204" pitchFamily="49" charset="-128"/>
                <a:cs typeface="Times New Roman" panose="02020603050405020304" pitchFamily="18" charset="0"/>
              </a:rPr>
              <a:t>TABLE3.Vaping Behavior by Stress/Anxiety Frequency </a:t>
            </a:r>
            <a:endParaRPr lang="en-US" altLang="en-AE" sz="1000" b="1" dirty="0">
              <a:solidFill>
                <a:schemeClr val="accent5">
                  <a:lumMod val="50000"/>
                </a:schemeClr>
              </a:solidFill>
            </a:endParaRPr>
          </a:p>
        </p:txBody>
      </p:sp>
      <p:pic>
        <p:nvPicPr>
          <p:cNvPr id="8" name="Picture 7">
            <a:extLst>
              <a:ext uri="{FF2B5EF4-FFF2-40B4-BE49-F238E27FC236}">
                <a16:creationId xmlns:a16="http://schemas.microsoft.com/office/drawing/2014/main" id="{9FDFF6B0-2D8F-7E08-A9C7-D04808E350E8}"/>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b="6207"/>
          <a:stretch/>
        </p:blipFill>
        <p:spPr>
          <a:xfrm>
            <a:off x="251520" y="4058906"/>
            <a:ext cx="5166161" cy="2199292"/>
          </a:xfrm>
          <a:prstGeom prst="rect">
            <a:avLst/>
          </a:prstGeom>
        </p:spPr>
      </p:pic>
      <p:sp>
        <p:nvSpPr>
          <p:cNvPr id="9" name="Rectangle 8">
            <a:extLst>
              <a:ext uri="{FF2B5EF4-FFF2-40B4-BE49-F238E27FC236}">
                <a16:creationId xmlns:a16="http://schemas.microsoft.com/office/drawing/2014/main" id="{79685FC9-BC34-6D65-A531-E12DE172BFA2}"/>
              </a:ext>
            </a:extLst>
          </p:cNvPr>
          <p:cNvSpPr/>
          <p:nvPr/>
        </p:nvSpPr>
        <p:spPr>
          <a:xfrm>
            <a:off x="5986324" y="2059210"/>
            <a:ext cx="3028030" cy="3753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400" b="1" dirty="0">
                <a:solidFill>
                  <a:schemeClr val="accent5">
                    <a:lumMod val="50000"/>
                  </a:schemeClr>
                </a:solidFill>
                <a:latin typeface="Times New Roman" panose="02020603050405020304" pitchFamily="18" charset="0"/>
                <a:cs typeface="Times New Roman" panose="02020603050405020304" pitchFamily="18" charset="0"/>
              </a:rPr>
              <a:t>Key findings: </a:t>
            </a:r>
          </a:p>
          <a:p>
            <a:endParaRPr lang="en-US" sz="1400" b="1" dirty="0">
              <a:solidFill>
                <a:schemeClr val="accent5">
                  <a:lumMod val="50000"/>
                </a:schemeClr>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1. Anxiety (50%) and Depression (53.8%) are the psychological traits most strongly associated with vaping behavior, supporting findings from the CDC that link mental health issues to increased vaping as a coping mechanism (CDC, 2020).</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2. Low Conscientiousness (41.7%) is another trait tied to higher vaping rates, reflecting a tendency toward riskier behaviors, consistent with CDC studies linking low self-control to harmful behaviors like vaping (CDC, 2020).</a:t>
            </a:r>
          </a:p>
          <a:p>
            <a:endParaRPr lang="en-US" sz="1400"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1" dirty="0">
                <a:solidFill>
                  <a:schemeClr val="accent5">
                    <a:lumMod val="50000"/>
                  </a:schemeClr>
                </a:solidFill>
                <a:latin typeface="Times New Roman" panose="02020603050405020304" pitchFamily="18" charset="0"/>
                <a:cs typeface="Times New Roman" panose="02020603050405020304" pitchFamily="18" charset="0"/>
              </a:rPr>
              <a:t>Vaping as a coping strategy:</a:t>
            </a:r>
          </a:p>
          <a:p>
            <a:r>
              <a:rPr lang="en-US" sz="1200" dirty="0">
                <a:solidFill>
                  <a:schemeClr val="tx1"/>
                </a:solidFill>
                <a:latin typeface="Times New Roman" panose="02020603050405020304" pitchFamily="18" charset="0"/>
                <a:cs typeface="Times New Roman" panose="02020603050405020304" pitchFamily="18" charset="0"/>
              </a:rPr>
              <a:t>Psychological distress such as anxiety and depression can lead individuals to vape for stress relief or emotional regulation, emphasizing the importance of addressing mental health in prevention efforts.</a:t>
            </a:r>
          </a:p>
        </p:txBody>
      </p:sp>
      <p:pic>
        <p:nvPicPr>
          <p:cNvPr id="12" name="Picture 11" descr="A table with numbers and a number&#10;&#10;Description automatically generated">
            <a:extLst>
              <a:ext uri="{FF2B5EF4-FFF2-40B4-BE49-F238E27FC236}">
                <a16:creationId xmlns:a16="http://schemas.microsoft.com/office/drawing/2014/main" id="{D8573F73-6C86-D948-89C6-5B850F0E4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46" y="1864144"/>
            <a:ext cx="5724128" cy="1748256"/>
          </a:xfrm>
          <a:prstGeom prst="rect">
            <a:avLst/>
          </a:prstGeom>
        </p:spPr>
      </p:pic>
    </p:spTree>
    <p:extLst>
      <p:ext uri="{BB962C8B-B14F-4D97-AF65-F5344CB8AC3E}">
        <p14:creationId xmlns:p14="http://schemas.microsoft.com/office/powerpoint/2010/main" val="348430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29A8-B799-2550-2506-D386B4F848FE}"/>
              </a:ext>
            </a:extLst>
          </p:cNvPr>
          <p:cNvSpPr>
            <a:spLocks noGrp="1"/>
          </p:cNvSpPr>
          <p:nvPr>
            <p:ph type="title"/>
          </p:nvPr>
        </p:nvSpPr>
        <p:spPr/>
        <p:txBody>
          <a:bodyPr/>
          <a:lstStyle/>
          <a:p>
            <a:pPr algn="l"/>
            <a:r>
              <a:rPr lang="en-AE" sz="4400" b="1" spc="-225" dirty="0">
                <a:solidFill>
                  <a:schemeClr val="accent5">
                    <a:lumMod val="50000"/>
                  </a:schemeClr>
                </a:solidFill>
                <a:latin typeface="Times New Roman" panose="02020603050405020304" pitchFamily="18" charset="0"/>
                <a:ea typeface="Open Sans" panose="020B0606030504020204" pitchFamily="34" charset="0"/>
                <a:cs typeface="Times New Roman" panose="02020603050405020304" pitchFamily="18" charset="0"/>
              </a:rPr>
              <a:t>Summarized Findings </a:t>
            </a:r>
            <a:endParaRPr lang="en-AE" dirty="0">
              <a:latin typeface="Times New Roman" panose="02020603050405020304" pitchFamily="18" charset="0"/>
              <a:cs typeface="Times New Roman" panose="02020603050405020304" pitchFamily="18" charset="0"/>
            </a:endParaRPr>
          </a:p>
        </p:txBody>
      </p:sp>
      <p:pic>
        <p:nvPicPr>
          <p:cNvPr id="5" name="Content Placeholder 4" descr="A table of informational data&#10;&#10;Description automatically generated with medium confidence">
            <a:extLst>
              <a:ext uri="{FF2B5EF4-FFF2-40B4-BE49-F238E27FC236}">
                <a16:creationId xmlns:a16="http://schemas.microsoft.com/office/drawing/2014/main" id="{0825BB98-DB70-8653-781B-4099F77339E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3086"/>
            <a:ext cx="8229600" cy="4520191"/>
          </a:xfrm>
        </p:spPr>
      </p:pic>
    </p:spTree>
    <p:extLst>
      <p:ext uri="{BB962C8B-B14F-4D97-AF65-F5344CB8AC3E}">
        <p14:creationId xmlns:p14="http://schemas.microsoft.com/office/powerpoint/2010/main" val="325701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310;p39">
            <a:extLst>
              <a:ext uri="{FF2B5EF4-FFF2-40B4-BE49-F238E27FC236}">
                <a16:creationId xmlns:a16="http://schemas.microsoft.com/office/drawing/2014/main" id="{8BD33188-FE27-E882-F54C-5D39FFD613BA}"/>
              </a:ext>
            </a:extLst>
          </p:cNvPr>
          <p:cNvGrpSpPr/>
          <p:nvPr/>
        </p:nvGrpSpPr>
        <p:grpSpPr>
          <a:xfrm>
            <a:off x="4815524" y="1891350"/>
            <a:ext cx="4032448" cy="3936354"/>
            <a:chOff x="5186401" y="494525"/>
            <a:chExt cx="1834973" cy="3724678"/>
          </a:xfrm>
        </p:grpSpPr>
        <p:sp>
          <p:nvSpPr>
            <p:cNvPr id="17" name="Google Shape;311;p39">
              <a:extLst>
                <a:ext uri="{FF2B5EF4-FFF2-40B4-BE49-F238E27FC236}">
                  <a16:creationId xmlns:a16="http://schemas.microsoft.com/office/drawing/2014/main" id="{1186F0BD-EE48-381D-08FB-7EE3A59AE5CF}"/>
                </a:ext>
              </a:extLst>
            </p:cNvPr>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2;p39">
              <a:extLst>
                <a:ext uri="{FF2B5EF4-FFF2-40B4-BE49-F238E27FC236}">
                  <a16:creationId xmlns:a16="http://schemas.microsoft.com/office/drawing/2014/main" id="{7318C434-0E0C-1630-4587-001ACF6B1ACB}"/>
                </a:ext>
              </a:extLst>
            </p:cNvPr>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7198570D-9983-1E09-4505-03DCDAB176DF}"/>
              </a:ext>
            </a:extLst>
          </p:cNvPr>
          <p:cNvSpPr>
            <a:spLocks noGrp="1"/>
          </p:cNvSpPr>
          <p:nvPr>
            <p:ph type="title"/>
          </p:nvPr>
        </p:nvSpPr>
        <p:spPr/>
        <p:txBody>
          <a:bodyPr/>
          <a:lstStyle/>
          <a:p>
            <a:pPr algn="l"/>
            <a:r>
              <a:rPr lang="en-US" b="1" dirty="0">
                <a:solidFill>
                  <a:schemeClr val="accent5">
                    <a:lumMod val="50000"/>
                  </a:schemeClr>
                </a:solidFill>
                <a:latin typeface="Times New Roman" panose="02020603050405020304" pitchFamily="18" charset="0"/>
                <a:cs typeface="Times New Roman" panose="02020603050405020304" pitchFamily="18" charset="0"/>
              </a:rPr>
              <a:t>Discussion</a:t>
            </a:r>
            <a:r>
              <a:rPr lang="en-US" dirty="0">
                <a:solidFill>
                  <a:schemeClr val="accent5">
                    <a:lumMod val="50000"/>
                  </a:schemeClr>
                </a:solidFill>
              </a:rPr>
              <a:t> </a:t>
            </a:r>
            <a:endParaRPr lang="en-AE" dirty="0"/>
          </a:p>
        </p:txBody>
      </p:sp>
      <p:pic>
        <p:nvPicPr>
          <p:cNvPr id="5" name="Google Shape;315;p39">
            <a:extLst>
              <a:ext uri="{FF2B5EF4-FFF2-40B4-BE49-F238E27FC236}">
                <a16:creationId xmlns:a16="http://schemas.microsoft.com/office/drawing/2014/main" id="{C01C646F-9269-C07E-7B2B-F8A22F554242}"/>
              </a:ext>
            </a:extLst>
          </p:cNvPr>
          <p:cNvPicPr preferRelativeResize="0"/>
          <p:nvPr/>
        </p:nvPicPr>
        <p:blipFill>
          <a:blip r:embed="rId2">
            <a:alphaModFix/>
          </a:blip>
          <a:stretch>
            <a:fillRect/>
          </a:stretch>
        </p:blipFill>
        <p:spPr>
          <a:xfrm>
            <a:off x="8234670" y="2852936"/>
            <a:ext cx="904260" cy="3262800"/>
          </a:xfrm>
          <a:prstGeom prst="rect">
            <a:avLst/>
          </a:prstGeom>
          <a:noFill/>
          <a:ln>
            <a:noFill/>
          </a:ln>
        </p:spPr>
      </p:pic>
      <p:pic>
        <p:nvPicPr>
          <p:cNvPr id="6" name="Google Shape;314;p39">
            <a:extLst>
              <a:ext uri="{FF2B5EF4-FFF2-40B4-BE49-F238E27FC236}">
                <a16:creationId xmlns:a16="http://schemas.microsoft.com/office/drawing/2014/main" id="{A9BD99D1-2869-5B1C-56F0-B898F8142303}"/>
              </a:ext>
            </a:extLst>
          </p:cNvPr>
          <p:cNvPicPr preferRelativeResize="0"/>
          <p:nvPr/>
        </p:nvPicPr>
        <p:blipFill>
          <a:blip r:embed="rId3">
            <a:alphaModFix/>
          </a:blip>
          <a:stretch>
            <a:fillRect/>
          </a:stretch>
        </p:blipFill>
        <p:spPr>
          <a:xfrm>
            <a:off x="7715115" y="4653136"/>
            <a:ext cx="1039109" cy="1323400"/>
          </a:xfrm>
          <a:prstGeom prst="rect">
            <a:avLst/>
          </a:prstGeom>
          <a:noFill/>
          <a:ln>
            <a:noFill/>
          </a:ln>
        </p:spPr>
      </p:pic>
      <p:grpSp>
        <p:nvGrpSpPr>
          <p:cNvPr id="11" name="Google Shape;310;p39">
            <a:extLst>
              <a:ext uri="{FF2B5EF4-FFF2-40B4-BE49-F238E27FC236}">
                <a16:creationId xmlns:a16="http://schemas.microsoft.com/office/drawing/2014/main" id="{BAB07950-9446-4E8C-FC0B-DD63DF5547E5}"/>
              </a:ext>
            </a:extLst>
          </p:cNvPr>
          <p:cNvGrpSpPr/>
          <p:nvPr/>
        </p:nvGrpSpPr>
        <p:grpSpPr>
          <a:xfrm>
            <a:off x="389776" y="1916832"/>
            <a:ext cx="4032448" cy="3910872"/>
            <a:chOff x="5186401" y="494525"/>
            <a:chExt cx="1834973" cy="3724678"/>
          </a:xfrm>
        </p:grpSpPr>
        <p:sp>
          <p:nvSpPr>
            <p:cNvPr id="12" name="Google Shape;311;p39">
              <a:extLst>
                <a:ext uri="{FF2B5EF4-FFF2-40B4-BE49-F238E27FC236}">
                  <a16:creationId xmlns:a16="http://schemas.microsoft.com/office/drawing/2014/main" id="{C004C526-3703-4C6B-6D58-E4DA4936B8C2}"/>
                </a:ext>
              </a:extLst>
            </p:cNvPr>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312;p39">
              <a:extLst>
                <a:ext uri="{FF2B5EF4-FFF2-40B4-BE49-F238E27FC236}">
                  <a16:creationId xmlns:a16="http://schemas.microsoft.com/office/drawing/2014/main" id="{84132878-AA9A-8319-B986-8BA84F45E780}"/>
                </a:ext>
              </a:extLst>
            </p:cNvPr>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CDB73847-3ABF-E3FB-B336-639B82D4C854}"/>
              </a:ext>
            </a:extLst>
          </p:cNvPr>
          <p:cNvSpPr txBox="1"/>
          <p:nvPr/>
        </p:nvSpPr>
        <p:spPr>
          <a:xfrm>
            <a:off x="637220" y="2026275"/>
            <a:ext cx="3672408" cy="3539430"/>
          </a:xfrm>
          <a:prstGeom prst="rect">
            <a:avLst/>
          </a:prstGeom>
          <a:noFill/>
        </p:spPr>
        <p:txBody>
          <a:bodyPr wrap="square">
            <a:spAutoFit/>
          </a:bodyPr>
          <a:lstStyle/>
          <a:p>
            <a:r>
              <a:rPr lang="en-US" sz="16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Vaping Trends and Demographics</a:t>
            </a:r>
            <a:br>
              <a:rPr lang="en-US" sz="16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br>
            <a:r>
              <a:rPr lang="en-US" sz="16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Prevalence and Demographics: </a:t>
            </a:r>
          </a:p>
          <a:p>
            <a:endParaRPr lang="en-US" sz="1600" b="1" dirty="0">
              <a:solidFill>
                <a:schemeClr val="accent5">
                  <a:lumMod val="50000"/>
                </a:schemeClr>
              </a:solidFill>
              <a:latin typeface="Times New Roman" panose="02020603050405020304" pitchFamily="18" charset="0"/>
              <a:cs typeface="Times New Roman" panose="02020603050405020304" pitchFamily="18" charset="0"/>
            </a:endParaRPr>
          </a:p>
          <a:p>
            <a:r>
              <a:rPr lang="en-US" sz="1600" i="0" u="none" strike="noStrike" dirty="0">
                <a:effectLst/>
                <a:latin typeface="Times New Roman" panose="02020603050405020304" pitchFamily="18" charset="0"/>
                <a:cs typeface="Times New Roman" panose="02020603050405020304" pitchFamily="18" charset="0"/>
              </a:rPr>
              <a:t>Most common </a:t>
            </a:r>
            <a:r>
              <a:rPr lang="en-US" sz="1600" b="1" i="0" u="none" strike="noStrike" dirty="0">
                <a:effectLst/>
                <a:latin typeface="Times New Roman" panose="02020603050405020304" pitchFamily="18" charset="0"/>
                <a:cs typeface="Times New Roman" panose="02020603050405020304" pitchFamily="18" charset="0"/>
              </a:rPr>
              <a:t>among 18-22 age group</a:t>
            </a:r>
            <a:r>
              <a:rPr lang="en-US" sz="1600" i="0" u="none" strike="noStrike" dirty="0">
                <a:effectLst/>
                <a:latin typeface="Times New Roman" panose="02020603050405020304" pitchFamily="18" charset="0"/>
                <a:cs typeface="Times New Roman" panose="02020603050405020304" pitchFamily="18" charset="0"/>
              </a:rPr>
              <a:t>; expatriates (90%) vape more than UAE nationals (10%) due to cultural norms and regulations.</a:t>
            </a:r>
          </a:p>
          <a:p>
            <a:br>
              <a:rPr lang="en-US" sz="1600" i="0" u="none" strike="noStrike" dirty="0">
                <a:effectLst/>
                <a:latin typeface="Times New Roman" panose="02020603050405020304" pitchFamily="18" charset="0"/>
                <a:cs typeface="Times New Roman" panose="02020603050405020304" pitchFamily="18" charset="0"/>
              </a:rPr>
            </a:br>
            <a:r>
              <a:rPr lang="en-US" sz="1600" b="1" i="0" u="none" strike="noStrike" dirty="0">
                <a:effectLst/>
                <a:latin typeface="Times New Roman" panose="02020603050405020304" pitchFamily="18" charset="0"/>
                <a:cs typeface="Times New Roman" panose="02020603050405020304" pitchFamily="18" charset="0"/>
              </a:rPr>
              <a:t>Gender Trends: </a:t>
            </a:r>
            <a:r>
              <a:rPr lang="en-US" sz="1600" i="0" u="none" strike="noStrike" dirty="0">
                <a:effectLst/>
                <a:latin typeface="Times New Roman" panose="02020603050405020304" pitchFamily="18" charset="0"/>
                <a:cs typeface="Times New Roman" panose="02020603050405020304" pitchFamily="18" charset="0"/>
              </a:rPr>
              <a:t>Males vape more than females, but no significant gender-based differences observed.</a:t>
            </a:r>
            <a:br>
              <a:rPr lang="en-US" sz="1600" i="0" u="none" strike="noStrike" dirty="0">
                <a:effectLst/>
                <a:latin typeface="Times New Roman" panose="02020603050405020304" pitchFamily="18" charset="0"/>
                <a:cs typeface="Times New Roman" panose="02020603050405020304" pitchFamily="18" charset="0"/>
              </a:rPr>
            </a:br>
            <a:r>
              <a:rPr lang="en-US" sz="1600" i="0" u="none" strike="noStrike" dirty="0">
                <a:effectLst/>
                <a:latin typeface="Times New Roman" panose="02020603050405020304" pitchFamily="18" charset="0"/>
                <a:cs typeface="Times New Roman" panose="02020603050405020304" pitchFamily="18" charset="0"/>
              </a:rPr>
              <a:t>Intervention Need: Early, culturally sensitive interventions targeting youth and expatriates are crucial.</a:t>
            </a:r>
            <a:endParaRPr lang="en-AE" sz="1600" dirty="0"/>
          </a:p>
        </p:txBody>
      </p:sp>
      <p:sp>
        <p:nvSpPr>
          <p:cNvPr id="20" name="TextBox 19">
            <a:extLst>
              <a:ext uri="{FF2B5EF4-FFF2-40B4-BE49-F238E27FC236}">
                <a16:creationId xmlns:a16="http://schemas.microsoft.com/office/drawing/2014/main" id="{F1272095-ABE0-FFD8-42AA-4595BEDA5AFF}"/>
              </a:ext>
            </a:extLst>
          </p:cNvPr>
          <p:cNvSpPr txBox="1"/>
          <p:nvPr/>
        </p:nvSpPr>
        <p:spPr>
          <a:xfrm>
            <a:off x="4905820" y="1943094"/>
            <a:ext cx="3600960" cy="3570208"/>
          </a:xfrm>
          <a:prstGeom prst="rect">
            <a:avLst/>
          </a:prstGeom>
          <a:noFill/>
        </p:spPr>
        <p:txBody>
          <a:bodyPr wrap="square">
            <a:spAutoFit/>
          </a:bodyPr>
          <a:lstStyle/>
          <a:p>
            <a:pPr algn="l"/>
            <a:r>
              <a:rPr lang="en-US"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Psy</a:t>
            </a:r>
            <a:r>
              <a:rPr lang="en-US" sz="16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chological and Behavioral Drivers</a:t>
            </a:r>
          </a:p>
          <a:p>
            <a:pPr algn="l"/>
            <a:endParaRPr lang="en-US" sz="16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6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Stress and Anxiety</a:t>
            </a:r>
            <a:r>
              <a:rPr lang="en-US" sz="1600" b="0"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 </a:t>
            </a:r>
          </a:p>
          <a:p>
            <a:pPr algn="l"/>
            <a:r>
              <a:rPr lang="en-US" sz="1600" b="0" i="0" u="none" strike="noStrike" dirty="0">
                <a:effectLst/>
                <a:latin typeface="Times New Roman" panose="02020603050405020304" pitchFamily="18" charset="0"/>
                <a:cs typeface="Times New Roman" panose="02020603050405020304" pitchFamily="18" charset="0"/>
              </a:rPr>
              <a:t>Strong correlation with vaping; used as a coping mechanism for mental health challenges.</a:t>
            </a:r>
          </a:p>
          <a:p>
            <a:pPr algn="l"/>
            <a:endParaRPr lang="en-US" sz="1600" b="0" i="0" u="none"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6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Smoking History</a:t>
            </a:r>
            <a:r>
              <a:rPr lang="en-US" sz="1600" b="0"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 </a:t>
            </a:r>
            <a:r>
              <a:rPr lang="en-US" sz="1600" b="0" i="0" u="none" strike="noStrike" dirty="0">
                <a:effectLst/>
                <a:latin typeface="Times New Roman" panose="02020603050405020304" pitchFamily="18" charset="0"/>
                <a:cs typeface="Times New Roman" panose="02020603050405020304" pitchFamily="18" charset="0"/>
              </a:rPr>
              <a:t>Prior smoking increases likelihood of vaping due to misconceptions about it being safer.</a:t>
            </a:r>
          </a:p>
          <a:p>
            <a:pPr algn="l"/>
            <a:endParaRPr lang="en-US" sz="1600" b="0" i="0" u="none"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6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Public Health Focus</a:t>
            </a:r>
            <a:r>
              <a:rPr lang="en-US" sz="1600" b="0"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 </a:t>
            </a:r>
            <a:r>
              <a:rPr lang="en-US" sz="1600" b="0" i="0" u="none" strike="noStrike" dirty="0">
                <a:effectLst/>
                <a:latin typeface="Times New Roman" panose="02020603050405020304" pitchFamily="18" charset="0"/>
                <a:cs typeface="Times New Roman" panose="02020603050405020304" pitchFamily="18" charset="0"/>
              </a:rPr>
              <a:t>Emphasize mental health support and combat misconceptions about vaping risks.</a:t>
            </a:r>
          </a:p>
        </p:txBody>
      </p:sp>
    </p:spTree>
    <p:extLst>
      <p:ext uri="{BB962C8B-B14F-4D97-AF65-F5344CB8AC3E}">
        <p14:creationId xmlns:p14="http://schemas.microsoft.com/office/powerpoint/2010/main" val="3047234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03DF-3FA9-7633-3989-9CE4FE4B00F2}"/>
              </a:ext>
            </a:extLst>
          </p:cNvPr>
          <p:cNvSpPr>
            <a:spLocks noGrp="1"/>
          </p:cNvSpPr>
          <p:nvPr>
            <p:ph type="title"/>
          </p:nvPr>
        </p:nvSpPr>
        <p:spPr/>
        <p:txBody>
          <a:bodyPr>
            <a:normAutofit/>
          </a:bodyPr>
          <a:lstStyle/>
          <a:p>
            <a:pPr algn="l"/>
            <a:r>
              <a:rPr lang="en-US" sz="4000" b="1" dirty="0">
                <a:solidFill>
                  <a:schemeClr val="accent5">
                    <a:lumMod val="50000"/>
                  </a:schemeClr>
                </a:solidFill>
                <a:latin typeface="Times New Roman" panose="02020603050405020304" pitchFamily="18" charset="0"/>
                <a:cs typeface="Times New Roman" panose="02020603050405020304" pitchFamily="18" charset="0"/>
              </a:rPr>
              <a:t>Discussion </a:t>
            </a:r>
            <a:endParaRPr lang="en-AE" sz="4000" b="1" dirty="0">
              <a:latin typeface="Times New Roman" panose="02020603050405020304" pitchFamily="18" charset="0"/>
              <a:cs typeface="Times New Roman" panose="02020603050405020304" pitchFamily="18" charset="0"/>
            </a:endParaRPr>
          </a:p>
        </p:txBody>
      </p:sp>
      <p:grpSp>
        <p:nvGrpSpPr>
          <p:cNvPr id="10" name="Google Shape;310;p39">
            <a:extLst>
              <a:ext uri="{FF2B5EF4-FFF2-40B4-BE49-F238E27FC236}">
                <a16:creationId xmlns:a16="http://schemas.microsoft.com/office/drawing/2014/main" id="{66EE1D36-2489-7C06-71F2-824B71A2480E}"/>
              </a:ext>
            </a:extLst>
          </p:cNvPr>
          <p:cNvGrpSpPr/>
          <p:nvPr/>
        </p:nvGrpSpPr>
        <p:grpSpPr>
          <a:xfrm>
            <a:off x="290333" y="1993026"/>
            <a:ext cx="4034305" cy="3330640"/>
            <a:chOff x="5186401" y="494525"/>
            <a:chExt cx="1834973" cy="3724678"/>
          </a:xfrm>
        </p:grpSpPr>
        <p:sp>
          <p:nvSpPr>
            <p:cNvPr id="11" name="Google Shape;311;p39">
              <a:extLst>
                <a:ext uri="{FF2B5EF4-FFF2-40B4-BE49-F238E27FC236}">
                  <a16:creationId xmlns:a16="http://schemas.microsoft.com/office/drawing/2014/main" id="{4B19E2A1-3CF4-10D4-B863-77E971E038D9}"/>
                </a:ext>
              </a:extLst>
            </p:cNvPr>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2;p39">
              <a:extLst>
                <a:ext uri="{FF2B5EF4-FFF2-40B4-BE49-F238E27FC236}">
                  <a16:creationId xmlns:a16="http://schemas.microsoft.com/office/drawing/2014/main" id="{7598679C-B522-8A3A-10A5-3FC71D20953E}"/>
                </a:ext>
              </a:extLst>
            </p:cNvPr>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310;p39">
            <a:extLst>
              <a:ext uri="{FF2B5EF4-FFF2-40B4-BE49-F238E27FC236}">
                <a16:creationId xmlns:a16="http://schemas.microsoft.com/office/drawing/2014/main" id="{3CE33299-A1A2-4E12-0830-8FF8B1D31825}"/>
              </a:ext>
            </a:extLst>
          </p:cNvPr>
          <p:cNvGrpSpPr/>
          <p:nvPr/>
        </p:nvGrpSpPr>
        <p:grpSpPr>
          <a:xfrm>
            <a:off x="4937274" y="1993026"/>
            <a:ext cx="3749526" cy="3262818"/>
            <a:chOff x="5186401" y="494525"/>
            <a:chExt cx="1834973" cy="3724678"/>
          </a:xfrm>
        </p:grpSpPr>
        <p:sp>
          <p:nvSpPr>
            <p:cNvPr id="14" name="Google Shape;311;p39">
              <a:extLst>
                <a:ext uri="{FF2B5EF4-FFF2-40B4-BE49-F238E27FC236}">
                  <a16:creationId xmlns:a16="http://schemas.microsoft.com/office/drawing/2014/main" id="{FBE8BA81-CED4-ABCD-5F1C-3004F2C4DDA7}"/>
                </a:ext>
              </a:extLst>
            </p:cNvPr>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2;p39">
              <a:extLst>
                <a:ext uri="{FF2B5EF4-FFF2-40B4-BE49-F238E27FC236}">
                  <a16:creationId xmlns:a16="http://schemas.microsoft.com/office/drawing/2014/main" id="{FA91E7B6-655F-C24E-FF48-41EC3BDF0B6B}"/>
                </a:ext>
              </a:extLst>
            </p:cNvPr>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Google Shape;335;p40">
            <a:extLst>
              <a:ext uri="{FF2B5EF4-FFF2-40B4-BE49-F238E27FC236}">
                <a16:creationId xmlns:a16="http://schemas.microsoft.com/office/drawing/2014/main" id="{05DA24FB-4ED1-3B4C-28F3-94E7BAA2FFE7}"/>
              </a:ext>
            </a:extLst>
          </p:cNvPr>
          <p:cNvPicPr preferRelativeResize="0"/>
          <p:nvPr/>
        </p:nvPicPr>
        <p:blipFill>
          <a:blip r:embed="rId2">
            <a:alphaModFix/>
          </a:blip>
          <a:stretch>
            <a:fillRect/>
          </a:stretch>
        </p:blipFill>
        <p:spPr>
          <a:xfrm>
            <a:off x="7588399" y="4639017"/>
            <a:ext cx="1314151" cy="1061400"/>
          </a:xfrm>
          <a:prstGeom prst="rect">
            <a:avLst/>
          </a:prstGeom>
          <a:noFill/>
          <a:ln>
            <a:noFill/>
          </a:ln>
        </p:spPr>
      </p:pic>
      <p:pic>
        <p:nvPicPr>
          <p:cNvPr id="7" name="Google Shape;337;p40">
            <a:extLst>
              <a:ext uri="{FF2B5EF4-FFF2-40B4-BE49-F238E27FC236}">
                <a16:creationId xmlns:a16="http://schemas.microsoft.com/office/drawing/2014/main" id="{FD83F10D-21D4-1FF4-B01C-0670840A15D0}"/>
              </a:ext>
            </a:extLst>
          </p:cNvPr>
          <p:cNvPicPr preferRelativeResize="0"/>
          <p:nvPr/>
        </p:nvPicPr>
        <p:blipFill>
          <a:blip r:embed="rId3">
            <a:alphaModFix/>
          </a:blip>
          <a:stretch>
            <a:fillRect/>
          </a:stretch>
        </p:blipFill>
        <p:spPr>
          <a:xfrm>
            <a:off x="7315824" y="4645042"/>
            <a:ext cx="834400" cy="1062676"/>
          </a:xfrm>
          <a:prstGeom prst="rect">
            <a:avLst/>
          </a:prstGeom>
          <a:noFill/>
          <a:ln>
            <a:noFill/>
          </a:ln>
        </p:spPr>
      </p:pic>
      <p:pic>
        <p:nvPicPr>
          <p:cNvPr id="6" name="Google Shape;334;p40">
            <a:extLst>
              <a:ext uri="{FF2B5EF4-FFF2-40B4-BE49-F238E27FC236}">
                <a16:creationId xmlns:a16="http://schemas.microsoft.com/office/drawing/2014/main" id="{3FC4840D-7DB4-B208-42C0-E20C726DD3E2}"/>
              </a:ext>
            </a:extLst>
          </p:cNvPr>
          <p:cNvPicPr preferRelativeResize="0"/>
          <p:nvPr/>
        </p:nvPicPr>
        <p:blipFill>
          <a:blip r:embed="rId4">
            <a:alphaModFix/>
          </a:blip>
          <a:stretch>
            <a:fillRect/>
          </a:stretch>
        </p:blipFill>
        <p:spPr>
          <a:xfrm>
            <a:off x="3520447" y="4651687"/>
            <a:ext cx="834402" cy="1061400"/>
          </a:xfrm>
          <a:prstGeom prst="rect">
            <a:avLst/>
          </a:prstGeom>
          <a:noFill/>
          <a:ln>
            <a:noFill/>
          </a:ln>
        </p:spPr>
      </p:pic>
      <p:pic>
        <p:nvPicPr>
          <p:cNvPr id="5" name="Google Shape;331;p40">
            <a:extLst>
              <a:ext uri="{FF2B5EF4-FFF2-40B4-BE49-F238E27FC236}">
                <a16:creationId xmlns:a16="http://schemas.microsoft.com/office/drawing/2014/main" id="{8E68661B-4A1B-A488-146C-2152C8A0C151}"/>
              </a:ext>
            </a:extLst>
          </p:cNvPr>
          <p:cNvPicPr preferRelativeResize="0"/>
          <p:nvPr/>
        </p:nvPicPr>
        <p:blipFill>
          <a:blip r:embed="rId5">
            <a:alphaModFix/>
          </a:blip>
          <a:stretch>
            <a:fillRect/>
          </a:stretch>
        </p:blipFill>
        <p:spPr>
          <a:xfrm>
            <a:off x="3205458" y="4688472"/>
            <a:ext cx="834402" cy="1061400"/>
          </a:xfrm>
          <a:prstGeom prst="rect">
            <a:avLst/>
          </a:prstGeom>
          <a:noFill/>
          <a:ln>
            <a:noFill/>
          </a:ln>
        </p:spPr>
      </p:pic>
      <p:sp>
        <p:nvSpPr>
          <p:cNvPr id="17" name="TextBox 16">
            <a:extLst>
              <a:ext uri="{FF2B5EF4-FFF2-40B4-BE49-F238E27FC236}">
                <a16:creationId xmlns:a16="http://schemas.microsoft.com/office/drawing/2014/main" id="{7148AEB9-C003-171F-9B6A-63763B2044EB}"/>
              </a:ext>
            </a:extLst>
          </p:cNvPr>
          <p:cNvSpPr txBox="1"/>
          <p:nvPr/>
        </p:nvSpPr>
        <p:spPr>
          <a:xfrm>
            <a:off x="369540" y="1993026"/>
            <a:ext cx="3718184" cy="2862322"/>
          </a:xfrm>
          <a:prstGeom prst="rect">
            <a:avLst/>
          </a:prstGeom>
          <a:noFill/>
        </p:spPr>
        <p:txBody>
          <a:bodyPr wrap="square">
            <a:spAutoFit/>
          </a:bodyPr>
          <a:lstStyle/>
          <a:p>
            <a:pPr algn="l"/>
            <a:r>
              <a:rPr lang="en-US" sz="18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Social Influences and Misconceptions</a:t>
            </a:r>
          </a:p>
          <a:p>
            <a:pPr algn="l"/>
            <a:endParaRPr lang="en-US" sz="18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8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Peer Pressure</a:t>
            </a:r>
            <a:r>
              <a:rPr lang="en-US" sz="1800" b="0"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 </a:t>
            </a:r>
            <a:r>
              <a:rPr lang="en-US" sz="1800" b="0" i="0" u="none" strike="noStrike" dirty="0">
                <a:effectLst/>
                <a:latin typeface="Times New Roman" panose="02020603050405020304" pitchFamily="18" charset="0"/>
                <a:cs typeface="Times New Roman" panose="02020603050405020304" pitchFamily="18" charset="0"/>
              </a:rPr>
              <a:t>Social acceptance and peer influence drive vaping behavior in university settings.</a:t>
            </a:r>
          </a:p>
          <a:p>
            <a:pPr algn="l">
              <a:buFont typeface="Arial" panose="020B0604020202020204" pitchFamily="34" charset="0"/>
              <a:buChar char="•"/>
            </a:pPr>
            <a:r>
              <a:rPr lang="en-US" sz="18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Misconceptions</a:t>
            </a:r>
            <a:r>
              <a:rPr lang="en-US" sz="1800" b="0"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 </a:t>
            </a:r>
            <a:r>
              <a:rPr lang="en-US" sz="1800" b="0" i="0" u="none" strike="noStrike" dirty="0">
                <a:effectLst/>
                <a:latin typeface="Times New Roman" panose="02020603050405020304" pitchFamily="18" charset="0"/>
                <a:cs typeface="Times New Roman" panose="02020603050405020304" pitchFamily="18" charset="0"/>
              </a:rPr>
              <a:t>Vaping perceived as safer despite health risks; public health campaigns need to counter this narrative effectively.</a:t>
            </a:r>
          </a:p>
        </p:txBody>
      </p:sp>
      <p:sp>
        <p:nvSpPr>
          <p:cNvPr id="21" name="TextBox 20">
            <a:extLst>
              <a:ext uri="{FF2B5EF4-FFF2-40B4-BE49-F238E27FC236}">
                <a16:creationId xmlns:a16="http://schemas.microsoft.com/office/drawing/2014/main" id="{C88D4B2F-7717-B62C-8E28-16DCDCFABB5D}"/>
              </a:ext>
            </a:extLst>
          </p:cNvPr>
          <p:cNvSpPr txBox="1"/>
          <p:nvPr/>
        </p:nvSpPr>
        <p:spPr>
          <a:xfrm>
            <a:off x="4996529" y="2026851"/>
            <a:ext cx="3748525" cy="2862322"/>
          </a:xfrm>
          <a:prstGeom prst="rect">
            <a:avLst/>
          </a:prstGeom>
          <a:noFill/>
        </p:spPr>
        <p:txBody>
          <a:bodyPr wrap="square">
            <a:spAutoFit/>
          </a:bodyPr>
          <a:lstStyle/>
          <a:p>
            <a:pPr algn="l"/>
            <a:r>
              <a:rPr lang="en-US"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Social Media and Peer Networks</a:t>
            </a:r>
          </a:p>
          <a:p>
            <a:pPr algn="l"/>
            <a:endParaRPr lang="en-US"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Role of Social Media</a:t>
            </a:r>
            <a:r>
              <a:rPr lang="en-US" b="0"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 </a:t>
            </a:r>
            <a:r>
              <a:rPr lang="en-US" b="0" i="0" u="none" strike="noStrike" dirty="0">
                <a:effectLst/>
                <a:latin typeface="Times New Roman" panose="02020603050405020304" pitchFamily="18" charset="0"/>
                <a:cs typeface="Times New Roman" panose="02020603050405020304" pitchFamily="18" charset="0"/>
              </a:rPr>
              <a:t>Influences and normalizes vaping behavior; 67.1% of participants gained vaping information online.</a:t>
            </a:r>
          </a:p>
          <a:p>
            <a:pPr algn="l">
              <a:buFont typeface="Arial" panose="020B0604020202020204" pitchFamily="34" charset="0"/>
              <a:buChar char="•"/>
            </a:pPr>
            <a:r>
              <a:rPr lang="en-US"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Intervention Strategy</a:t>
            </a:r>
            <a:r>
              <a:rPr lang="en-US" b="0"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 </a:t>
            </a:r>
            <a:r>
              <a:rPr lang="en-US" b="0" i="0" u="none" strike="noStrike" dirty="0">
                <a:effectLst/>
                <a:latin typeface="Times New Roman" panose="02020603050405020304" pitchFamily="18" charset="0"/>
                <a:cs typeface="Times New Roman" panose="02020603050405020304" pitchFamily="18" charset="0"/>
              </a:rPr>
              <a:t>Public health campaigns should target social media content promoting vaping and debunk myths.</a:t>
            </a:r>
          </a:p>
        </p:txBody>
      </p:sp>
    </p:spTree>
    <p:extLst>
      <p:ext uri="{BB962C8B-B14F-4D97-AF65-F5344CB8AC3E}">
        <p14:creationId xmlns:p14="http://schemas.microsoft.com/office/powerpoint/2010/main" val="2588442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DA37-BB71-B330-94FC-C590679D2521}"/>
              </a:ext>
            </a:extLst>
          </p:cNvPr>
          <p:cNvSpPr>
            <a:spLocks noGrp="1"/>
          </p:cNvSpPr>
          <p:nvPr>
            <p:ph type="title"/>
          </p:nvPr>
        </p:nvSpPr>
        <p:spPr/>
        <p:txBody>
          <a:bodyPr/>
          <a:lstStyle/>
          <a:p>
            <a:r>
              <a:rPr lang="en-US" dirty="0">
                <a:solidFill>
                  <a:schemeClr val="accent5">
                    <a:lumMod val="50000"/>
                  </a:schemeClr>
                </a:solidFill>
              </a:rPr>
              <a:t>Strength and implications </a:t>
            </a:r>
            <a:endParaRPr lang="en-AE" dirty="0"/>
          </a:p>
        </p:txBody>
      </p:sp>
      <p:pic>
        <p:nvPicPr>
          <p:cNvPr id="5" name="Content Placeholder 4" descr="A table with text on it&#10;&#10;Description automatically generated">
            <a:extLst>
              <a:ext uri="{FF2B5EF4-FFF2-40B4-BE49-F238E27FC236}">
                <a16:creationId xmlns:a16="http://schemas.microsoft.com/office/drawing/2014/main" id="{8027AA03-3957-8527-600F-ACCD5722BB54}"/>
              </a:ext>
            </a:extLst>
          </p:cNvPr>
          <p:cNvPicPr>
            <a:picLocks noGrp="1" noChangeAspect="1"/>
          </p:cNvPicPr>
          <p:nvPr>
            <p:ph idx="1"/>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60594" y="1600200"/>
            <a:ext cx="7422812" cy="4525963"/>
          </a:xfrm>
        </p:spPr>
      </p:pic>
    </p:spTree>
    <p:extLst>
      <p:ext uri="{BB962C8B-B14F-4D97-AF65-F5344CB8AC3E}">
        <p14:creationId xmlns:p14="http://schemas.microsoft.com/office/powerpoint/2010/main" val="817686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781D-B1C1-E63B-A282-E39323B9A60B}"/>
              </a:ext>
            </a:extLst>
          </p:cNvPr>
          <p:cNvSpPr>
            <a:spLocks noGrp="1"/>
          </p:cNvSpPr>
          <p:nvPr>
            <p:ph type="title"/>
          </p:nvPr>
        </p:nvSpPr>
        <p:spPr>
          <a:xfrm>
            <a:off x="179512" y="548680"/>
            <a:ext cx="8229600" cy="1143000"/>
          </a:xfrm>
        </p:spPr>
        <p:txBody>
          <a:bodyPr>
            <a:normAutofit fontScale="90000"/>
          </a:bodyPr>
          <a:lstStyle/>
          <a:p>
            <a:pPr algn="l"/>
            <a:r>
              <a:rPr lang="en-US" sz="4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Limitations of the Research</a:t>
            </a:r>
            <a:br>
              <a:rPr lang="en-US" sz="44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br>
            <a:r>
              <a:rPr lang="en-US" dirty="0">
                <a:solidFill>
                  <a:schemeClr val="accent5">
                    <a:lumMod val="50000"/>
                  </a:schemeClr>
                </a:solidFill>
              </a:rPr>
              <a:t> </a:t>
            </a:r>
            <a:endParaRPr lang="en-AE" dirty="0"/>
          </a:p>
        </p:txBody>
      </p:sp>
      <p:sp>
        <p:nvSpPr>
          <p:cNvPr id="3" name="Content Placeholder 2">
            <a:extLst>
              <a:ext uri="{FF2B5EF4-FFF2-40B4-BE49-F238E27FC236}">
                <a16:creationId xmlns:a16="http://schemas.microsoft.com/office/drawing/2014/main" id="{781353EF-AFB0-DE40-E92D-A0794E3B0304}"/>
              </a:ext>
            </a:extLst>
          </p:cNvPr>
          <p:cNvSpPr>
            <a:spLocks noGrp="1"/>
          </p:cNvSpPr>
          <p:nvPr>
            <p:ph idx="1"/>
          </p:nvPr>
        </p:nvSpPr>
        <p:spPr/>
        <p:txBody>
          <a:bodyPr>
            <a:normAutofit fontScale="77500" lnSpcReduction="20000"/>
          </a:bodyPr>
          <a:lstStyle/>
          <a:p>
            <a:pPr marL="152400" indent="0" algn="l">
              <a:buNone/>
            </a:pPr>
            <a:endParaRPr lang="en-US" sz="32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p>
            <a:pPr marL="609600" indent="-457200" algn="l">
              <a:buFont typeface="+mj-lt"/>
              <a:buAutoNum type="arabicPeriod"/>
            </a:pPr>
            <a:r>
              <a:rPr lang="en-US" sz="32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Sample Bias: </a:t>
            </a:r>
            <a:r>
              <a:rPr lang="en-US" sz="3200" b="0" i="0" u="none" strike="noStrike" dirty="0">
                <a:effectLst/>
                <a:latin typeface="Times New Roman" panose="02020603050405020304" pitchFamily="18" charset="0"/>
                <a:cs typeface="Times New Roman" panose="02020603050405020304" pitchFamily="18" charset="0"/>
              </a:rPr>
              <a:t>Study of Abu Dhabi University - does not apply to the UAE population.</a:t>
            </a:r>
          </a:p>
          <a:p>
            <a:pPr marL="609600" indent="-457200" algn="l">
              <a:buFont typeface="+mj-lt"/>
              <a:buAutoNum type="arabicPeriod"/>
            </a:pPr>
            <a:r>
              <a:rPr lang="en-US" sz="32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Self-Reported Data: </a:t>
            </a:r>
            <a:r>
              <a:rPr lang="en-US" sz="3200" b="0" i="0" u="none" strike="noStrike" dirty="0">
                <a:effectLst/>
                <a:latin typeface="Times New Roman" panose="02020603050405020304" pitchFamily="18" charset="0"/>
                <a:cs typeface="Times New Roman" panose="02020603050405020304" pitchFamily="18" charset="0"/>
              </a:rPr>
              <a:t>Survey data collected by using recall and socially desirability bias.</a:t>
            </a:r>
          </a:p>
          <a:p>
            <a:pPr marL="609600" indent="-457200" algn="l">
              <a:buFont typeface="+mj-lt"/>
              <a:buAutoNum type="arabicPeriod"/>
            </a:pPr>
            <a:r>
              <a:rPr lang="en-US" sz="32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Cross-Sectional Design: </a:t>
            </a:r>
            <a:r>
              <a:rPr lang="en-US" sz="3200" b="0" i="0" u="none" strike="noStrike" dirty="0">
                <a:effectLst/>
                <a:latin typeface="Times New Roman" panose="02020603050405020304" pitchFamily="18" charset="0"/>
                <a:cs typeface="Times New Roman" panose="02020603050405020304" pitchFamily="18" charset="0"/>
              </a:rPr>
              <a:t>Data collected only at one point in time; again not helpful in causing effect. </a:t>
            </a:r>
          </a:p>
          <a:p>
            <a:pPr marL="609600" indent="-457200" algn="l">
              <a:buFont typeface="+mj-lt"/>
              <a:buAutoNum type="arabicPeriod"/>
            </a:pPr>
            <a:r>
              <a:rPr lang="en-US" sz="32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Small Sample Size: </a:t>
            </a:r>
            <a:r>
              <a:rPr lang="en-US" sz="3200" b="0" i="0" u="none" strike="noStrike" dirty="0">
                <a:effectLst/>
                <a:latin typeface="Times New Roman" panose="02020603050405020304" pitchFamily="18" charset="0"/>
                <a:cs typeface="Times New Roman" panose="02020603050405020304" pitchFamily="18" charset="0"/>
              </a:rPr>
              <a:t>450 participants cannot be assumed to reflect broader populations.</a:t>
            </a:r>
          </a:p>
          <a:p>
            <a:pPr marL="609600" indent="-457200" algn="l">
              <a:buFont typeface="+mj-lt"/>
              <a:buAutoNum type="arabicPeriod"/>
            </a:pPr>
            <a:r>
              <a:rPr lang="en-US" sz="32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Long-Term Development Study: </a:t>
            </a:r>
            <a:r>
              <a:rPr lang="en-US" sz="3200" b="0" i="0" u="none" strike="noStrike" dirty="0">
                <a:effectLst/>
                <a:latin typeface="Times New Roman" panose="02020603050405020304" pitchFamily="18" charset="0"/>
                <a:cs typeface="Times New Roman" panose="02020603050405020304" pitchFamily="18" charset="0"/>
              </a:rPr>
              <a:t>No sign of a long-term study of vaping trends or effects. </a:t>
            </a:r>
          </a:p>
          <a:p>
            <a:pPr marL="609600" indent="-457200" algn="l">
              <a:buFont typeface="+mj-lt"/>
              <a:buAutoNum type="arabicPeriod"/>
            </a:pPr>
            <a:r>
              <a:rPr lang="en-US" sz="3200" b="1" i="0" u="none" strike="noStrike" dirty="0">
                <a:solidFill>
                  <a:schemeClr val="accent5">
                    <a:lumMod val="50000"/>
                  </a:schemeClr>
                </a:solidFill>
                <a:effectLst/>
                <a:latin typeface="Times New Roman" panose="02020603050405020304" pitchFamily="18" charset="0"/>
                <a:cs typeface="Times New Roman" panose="02020603050405020304" pitchFamily="18" charset="0"/>
              </a:rPr>
              <a:t>Cultural Limitations: </a:t>
            </a:r>
            <a:r>
              <a:rPr lang="en-US" sz="3200" b="0" i="0" u="none" strike="noStrike" dirty="0">
                <a:effectLst/>
                <a:latin typeface="Times New Roman" panose="02020603050405020304" pitchFamily="18" charset="0"/>
                <a:cs typeface="Times New Roman" panose="02020603050405020304" pitchFamily="18" charset="0"/>
              </a:rPr>
              <a:t>Not possible in the entire UAE due to cultural differences.</a:t>
            </a:r>
          </a:p>
          <a:p>
            <a:endParaRPr lang="en-AE" dirty="0"/>
          </a:p>
        </p:txBody>
      </p:sp>
    </p:spTree>
    <p:extLst>
      <p:ext uri="{BB962C8B-B14F-4D97-AF65-F5344CB8AC3E}">
        <p14:creationId xmlns:p14="http://schemas.microsoft.com/office/powerpoint/2010/main" val="3126223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E317A-AA82-60CB-B3F6-7E9DE9C6EE80}"/>
              </a:ext>
            </a:extLst>
          </p:cNvPr>
          <p:cNvSpPr>
            <a:spLocks noGrp="1"/>
          </p:cNvSpPr>
          <p:nvPr>
            <p:ph idx="1"/>
          </p:nvPr>
        </p:nvSpPr>
        <p:spPr>
          <a:xfrm>
            <a:off x="457200" y="1600200"/>
            <a:ext cx="8435280" cy="4525963"/>
          </a:xfrm>
        </p:spPr>
        <p:txBody>
          <a:bodyPr>
            <a:normAutofit fontScale="70000" lnSpcReduction="20000"/>
          </a:bodyPr>
          <a:lstStyle/>
          <a:p>
            <a:pPr marL="0" indent="0">
              <a:buNone/>
            </a:pPr>
            <a:r>
              <a:rPr lang="en-US" sz="3200" b="1" dirty="0">
                <a:solidFill>
                  <a:schemeClr val="accent5">
                    <a:lumMod val="50000"/>
                  </a:schemeClr>
                </a:solidFill>
                <a:latin typeface="Times New Roman" panose="02020603050405020304" pitchFamily="18" charset="0"/>
                <a:cs typeface="Times New Roman" panose="02020603050405020304" pitchFamily="18" charset="0"/>
              </a:rPr>
              <a:t>In conclusion: </a:t>
            </a:r>
            <a:r>
              <a:rPr lang="en-US" sz="3200" dirty="0">
                <a:latin typeface="Times New Roman" panose="02020603050405020304" pitchFamily="18" charset="0"/>
                <a:cs typeface="Times New Roman" panose="02020603050405020304" pitchFamily="18" charset="0"/>
              </a:rPr>
              <a:t>the study highlights how social, psychological, and demographic factors interact extensively to influence vaping behavior</a:t>
            </a:r>
          </a:p>
          <a:p>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sz="3200" b="1" dirty="0">
                <a:solidFill>
                  <a:schemeClr val="accent5">
                    <a:lumMod val="50000"/>
                  </a:schemeClr>
                </a:solidFill>
                <a:latin typeface="Times New Roman" panose="02020603050405020304" pitchFamily="18" charset="0"/>
                <a:cs typeface="Times New Roman" panose="02020603050405020304" pitchFamily="18" charset="0"/>
              </a:rPr>
              <a:t>The findings : </a:t>
            </a:r>
          </a:p>
          <a:p>
            <a:pPr marL="0" indent="0">
              <a:buNone/>
            </a:pP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Vape prevalence in males was  higher than females but there is no significant difference .</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Younger participants (18–22) vape more; prevalence decreases with age.</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The strong associations observed between stress, peer influence, social media, and vaping underscore the need for multifaceted prevention strategies. </a:t>
            </a:r>
          </a:p>
          <a:p>
            <a:endParaRPr lang="en-AE" dirty="0"/>
          </a:p>
        </p:txBody>
      </p:sp>
      <p:sp>
        <p:nvSpPr>
          <p:cNvPr id="2" name="TextBox 1">
            <a:extLst>
              <a:ext uri="{FF2B5EF4-FFF2-40B4-BE49-F238E27FC236}">
                <a16:creationId xmlns:a16="http://schemas.microsoft.com/office/drawing/2014/main" id="{BFB1FA3D-8C6A-D37C-2E9B-3DC2F5702A30}"/>
              </a:ext>
            </a:extLst>
          </p:cNvPr>
          <p:cNvSpPr txBox="1"/>
          <p:nvPr/>
        </p:nvSpPr>
        <p:spPr>
          <a:xfrm>
            <a:off x="179512" y="476672"/>
            <a:ext cx="5845446" cy="707886"/>
          </a:xfrm>
          <a:prstGeom prst="rect">
            <a:avLst/>
          </a:prstGeom>
          <a:noFill/>
        </p:spPr>
        <p:txBody>
          <a:bodyPr wrap="none" rtlCol="0">
            <a:spAutoFit/>
          </a:bodyPr>
          <a:lstStyle/>
          <a:p>
            <a:r>
              <a:rPr lang="en-AE" sz="4000" b="1" dirty="0">
                <a:solidFill>
                  <a:schemeClr val="accent5">
                    <a:lumMod val="50000"/>
                  </a:schemeClr>
                </a:solidFill>
                <a:latin typeface="Times New Roman" panose="02020603050405020304" pitchFamily="18" charset="0"/>
                <a:ea typeface="+mj-ea"/>
                <a:cs typeface="Times New Roman" panose="02020603050405020304" pitchFamily="18" charset="0"/>
              </a:rPr>
              <a:t>Conclusion</a:t>
            </a:r>
            <a:r>
              <a:rPr lang="en-AE" sz="4000" b="1" dirty="0">
                <a:latin typeface="Times New Roman" panose="02020603050405020304" pitchFamily="18" charset="0"/>
                <a:cs typeface="Times New Roman" panose="02020603050405020304" pitchFamily="18" charset="0"/>
              </a:rPr>
              <a:t> </a:t>
            </a:r>
            <a:r>
              <a:rPr lang="en-AE" sz="4000" b="1" dirty="0">
                <a:solidFill>
                  <a:schemeClr val="accent5">
                    <a:lumMod val="50000"/>
                  </a:schemeClr>
                </a:solidFill>
                <a:latin typeface="Times New Roman" panose="02020603050405020304" pitchFamily="18" charset="0"/>
                <a:ea typeface="+mj-ea"/>
                <a:cs typeface="Times New Roman" panose="02020603050405020304" pitchFamily="18" charset="0"/>
              </a:rPr>
              <a:t>And Findings </a:t>
            </a:r>
          </a:p>
        </p:txBody>
      </p:sp>
    </p:spTree>
    <p:extLst>
      <p:ext uri="{BB962C8B-B14F-4D97-AF65-F5344CB8AC3E}">
        <p14:creationId xmlns:p14="http://schemas.microsoft.com/office/powerpoint/2010/main" val="1393159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FDE8-81EC-AD3E-489E-69750AD5EAED}"/>
              </a:ext>
            </a:extLst>
          </p:cNvPr>
          <p:cNvSpPr>
            <a:spLocks noGrp="1"/>
          </p:cNvSpPr>
          <p:nvPr>
            <p:ph type="title"/>
          </p:nvPr>
        </p:nvSpPr>
        <p:spPr>
          <a:xfrm>
            <a:off x="20960" y="457200"/>
            <a:ext cx="4258816" cy="1143000"/>
          </a:xfrm>
        </p:spPr>
        <p:txBody>
          <a:bodyPr>
            <a:normAutofit fontScale="90000"/>
          </a:bodyPr>
          <a:lstStyle/>
          <a:p>
            <a:pPr algn="l"/>
            <a:r>
              <a:rPr lang="en-US" sz="4400" b="1" dirty="0">
                <a:solidFill>
                  <a:schemeClr val="accent5">
                    <a:lumMod val="50000"/>
                  </a:schemeClr>
                </a:solidFill>
                <a:latin typeface="Times New Roman" panose="02020603050405020304" pitchFamily="18" charset="0"/>
                <a:cs typeface="Times New Roman" panose="02020603050405020304" pitchFamily="18" charset="0"/>
              </a:rPr>
              <a:t>Recommendations </a:t>
            </a:r>
            <a:br>
              <a:rPr lang="en-US" sz="4400" dirty="0">
                <a:solidFill>
                  <a:schemeClr val="accent5">
                    <a:lumMod val="50000"/>
                  </a:schemeClr>
                </a:solidFill>
                <a:latin typeface="Candal" panose="020B0604020202020204" charset="0"/>
              </a:rPr>
            </a:br>
            <a:endParaRPr lang="en-AE" dirty="0"/>
          </a:p>
        </p:txBody>
      </p:sp>
      <p:sp>
        <p:nvSpPr>
          <p:cNvPr id="3" name="Content Placeholder 2">
            <a:extLst>
              <a:ext uri="{FF2B5EF4-FFF2-40B4-BE49-F238E27FC236}">
                <a16:creationId xmlns:a16="http://schemas.microsoft.com/office/drawing/2014/main" id="{7753B9D1-F367-51FE-E2BC-D2C3E46E5651}"/>
              </a:ext>
            </a:extLst>
          </p:cNvPr>
          <p:cNvSpPr>
            <a:spLocks noGrp="1"/>
          </p:cNvSpPr>
          <p:nvPr>
            <p:ph idx="1"/>
          </p:nvPr>
        </p:nvSpPr>
        <p:spPr/>
        <p:txBody>
          <a:bodyPr>
            <a:normAutofit fontScale="70000" lnSpcReduction="20000"/>
          </a:bodyPr>
          <a:lstStyle/>
          <a:p>
            <a:pPr marL="342900" indent="-342900">
              <a:buFont typeface="+mj-lt"/>
              <a:buAutoNum type="arabicPeriod"/>
            </a:pPr>
            <a:r>
              <a:rPr lang="en-US" sz="3200" b="1" dirty="0">
                <a:solidFill>
                  <a:schemeClr val="accent5">
                    <a:lumMod val="50000"/>
                  </a:schemeClr>
                </a:solidFill>
                <a:latin typeface="Times New Roman" panose="02020603050405020304" pitchFamily="18" charset="0"/>
                <a:cs typeface="Times New Roman" panose="02020603050405020304" pitchFamily="18" charset="0"/>
              </a:rPr>
              <a:t>Targeted Education Campaigns: </a:t>
            </a:r>
            <a:r>
              <a:rPr lang="en-US" sz="3200" dirty="0">
                <a:latin typeface="Times New Roman" panose="02020603050405020304" pitchFamily="18" charset="0"/>
                <a:cs typeface="Times New Roman" panose="02020603050405020304" pitchFamily="18" charset="0"/>
              </a:rPr>
              <a:t>Address misconceptions about vaping risks through educational programs.</a:t>
            </a:r>
          </a:p>
          <a:p>
            <a:pPr marL="342900" indent="-342900">
              <a:buFont typeface="+mj-lt"/>
              <a:buAutoNum type="arabicPeriod"/>
            </a:pP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3200" b="1" dirty="0">
                <a:solidFill>
                  <a:schemeClr val="accent5">
                    <a:lumMod val="50000"/>
                  </a:schemeClr>
                </a:solidFill>
                <a:latin typeface="Times New Roman" panose="02020603050405020304" pitchFamily="18" charset="0"/>
                <a:cs typeface="Times New Roman" panose="02020603050405020304" pitchFamily="18" charset="0"/>
              </a:rPr>
              <a:t>Mental Health Support</a:t>
            </a:r>
            <a:r>
              <a:rPr lang="en-US" sz="3200" dirty="0">
                <a:solidFill>
                  <a:schemeClr val="accent5">
                    <a:lumMod val="50000"/>
                  </a:schemeClr>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Integrate mental health services with anti-vaping campaigns.</a:t>
            </a:r>
          </a:p>
          <a:p>
            <a:pPr marL="342900" indent="-342900">
              <a:buFont typeface="+mj-lt"/>
              <a:buAutoNum type="arabicPeriod"/>
            </a:pP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3200" b="1" dirty="0">
                <a:solidFill>
                  <a:schemeClr val="accent5">
                    <a:lumMod val="50000"/>
                  </a:schemeClr>
                </a:solidFill>
                <a:latin typeface="Times New Roman" panose="02020603050405020304" pitchFamily="18" charset="0"/>
                <a:cs typeface="Times New Roman" panose="02020603050405020304" pitchFamily="18" charset="0"/>
              </a:rPr>
              <a:t>Policy &amp; Enforcement: </a:t>
            </a:r>
            <a:r>
              <a:rPr lang="en-US" sz="3200" dirty="0">
                <a:latin typeface="Times New Roman" panose="02020603050405020304" pitchFamily="18" charset="0"/>
                <a:cs typeface="Times New Roman" panose="02020603050405020304" pitchFamily="18" charset="0"/>
              </a:rPr>
              <a:t>Strengthen regulations limiting youth access to vaping products</a:t>
            </a:r>
            <a:r>
              <a:rPr lang="en-US" sz="3200" dirty="0">
                <a:solidFill>
                  <a:schemeClr val="accent5">
                    <a:lumMod val="50000"/>
                  </a:schemeClr>
                </a:solidFill>
                <a:latin typeface="Times New Roman" panose="02020603050405020304" pitchFamily="18" charset="0"/>
                <a:cs typeface="Times New Roman" panose="02020603050405020304" pitchFamily="18" charset="0"/>
              </a:rPr>
              <a:t>.</a:t>
            </a:r>
          </a:p>
          <a:p>
            <a:pPr marL="342900" indent="-342900">
              <a:buFont typeface="+mj-lt"/>
              <a:buAutoNum type="arabicPeriod"/>
            </a:pP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3200" b="1" dirty="0">
                <a:solidFill>
                  <a:schemeClr val="accent5">
                    <a:lumMod val="50000"/>
                  </a:schemeClr>
                </a:solidFill>
                <a:latin typeface="Times New Roman" panose="02020603050405020304" pitchFamily="18" charset="0"/>
                <a:cs typeface="Times New Roman" panose="02020603050405020304" pitchFamily="18" charset="0"/>
              </a:rPr>
              <a:t>Community Engagement: </a:t>
            </a:r>
            <a:r>
              <a:rPr lang="en-US" sz="3200" dirty="0">
                <a:latin typeface="Times New Roman" panose="02020603050405020304" pitchFamily="18" charset="0"/>
                <a:cs typeface="Times New Roman" panose="02020603050405020304" pitchFamily="18" charset="0"/>
              </a:rPr>
              <a:t>Implement peer-led campaigns emphasizing social norms against vaping.</a:t>
            </a:r>
          </a:p>
          <a:p>
            <a:pPr marL="342900" indent="-342900">
              <a:buFont typeface="+mj-lt"/>
              <a:buAutoNum type="arabicPeriod"/>
            </a:pPr>
            <a:endParaRPr lang="en-US" sz="32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3200" b="1" dirty="0">
                <a:solidFill>
                  <a:schemeClr val="accent5">
                    <a:lumMod val="50000"/>
                  </a:schemeClr>
                </a:solidFill>
                <a:latin typeface="Times New Roman" panose="02020603050405020304" pitchFamily="18" charset="0"/>
                <a:cs typeface="Times New Roman" panose="02020603050405020304" pitchFamily="18" charset="0"/>
              </a:rPr>
              <a:t>Further Research : </a:t>
            </a:r>
            <a:r>
              <a:rPr lang="en-US" sz="3200" dirty="0">
                <a:latin typeface="Times New Roman" panose="02020603050405020304" pitchFamily="18" charset="0"/>
                <a:cs typeface="Times New Roman" panose="02020603050405020304" pitchFamily="18" charset="0"/>
              </a:rPr>
              <a:t>Research should investigate cultural and religious influences shaping vaping behaviors in the UAE.</a:t>
            </a:r>
          </a:p>
          <a:p>
            <a:endParaRPr lang="en-AE" dirty="0"/>
          </a:p>
        </p:txBody>
      </p:sp>
    </p:spTree>
    <p:extLst>
      <p:ext uri="{BB962C8B-B14F-4D97-AF65-F5344CB8AC3E}">
        <p14:creationId xmlns:p14="http://schemas.microsoft.com/office/powerpoint/2010/main" val="2080591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FF86-2058-9FD5-AA7C-AC980C24A9A4}"/>
              </a:ext>
            </a:extLst>
          </p:cNvPr>
          <p:cNvSpPr>
            <a:spLocks noGrp="1"/>
          </p:cNvSpPr>
          <p:nvPr>
            <p:ph type="title"/>
          </p:nvPr>
        </p:nvSpPr>
        <p:spPr/>
        <p:txBody>
          <a:bodyPr>
            <a:normAutofit fontScale="90000"/>
          </a:bodyPr>
          <a:lstStyle/>
          <a:p>
            <a:r>
              <a:rPr lang="en-AE" sz="4400" b="1" dirty="0">
                <a:solidFill>
                  <a:schemeClr val="accent5">
                    <a:lumMod val="50000"/>
                  </a:schemeClr>
                </a:solidFill>
                <a:latin typeface="Candal" panose="020B0604020202020204" charset="0"/>
              </a:rPr>
              <a:t>ACKNOWLEDGEMENT</a:t>
            </a:r>
            <a:br>
              <a:rPr lang="en-AE" sz="4400" b="1" dirty="0">
                <a:solidFill>
                  <a:schemeClr val="accent5">
                    <a:lumMod val="50000"/>
                  </a:schemeClr>
                </a:solidFill>
                <a:latin typeface="Candal" panose="020B0604020202020204" charset="0"/>
              </a:rPr>
            </a:br>
            <a:endParaRPr lang="en-AE" dirty="0"/>
          </a:p>
        </p:txBody>
      </p:sp>
      <p:pic>
        <p:nvPicPr>
          <p:cNvPr id="4" name="Content Placeholder 3" descr="A person with brown hair wearing a grey blazer and red shirt&#10;&#10;Description automatically generated">
            <a:extLst>
              <a:ext uri="{FF2B5EF4-FFF2-40B4-BE49-F238E27FC236}">
                <a16:creationId xmlns:a16="http://schemas.microsoft.com/office/drawing/2014/main" id="{7B316519-F7EE-2D21-0920-276245849691}"/>
              </a:ext>
            </a:extLst>
          </p:cNvPr>
          <p:cNvPicPr>
            <a:picLocks noGrp="1" noChangeAspect="1"/>
          </p:cNvPicPr>
          <p:nvPr>
            <p:ph idx="1"/>
          </p:nvPr>
        </p:nvPicPr>
        <p:blipFill>
          <a:blip r:embed="rId2"/>
          <a:stretch>
            <a:fillRect/>
          </a:stretch>
        </p:blipFill>
        <p:spPr>
          <a:xfrm>
            <a:off x="3142723" y="1700808"/>
            <a:ext cx="2858554" cy="2834122"/>
          </a:xfrm>
          <a:prstGeom prst="rect">
            <a:avLst/>
          </a:prstGeom>
        </p:spPr>
      </p:pic>
      <p:sp>
        <p:nvSpPr>
          <p:cNvPr id="6" name="TextBox 5">
            <a:extLst>
              <a:ext uri="{FF2B5EF4-FFF2-40B4-BE49-F238E27FC236}">
                <a16:creationId xmlns:a16="http://schemas.microsoft.com/office/drawing/2014/main" id="{38D8C704-E083-078A-A06B-AAB842345B0E}"/>
              </a:ext>
            </a:extLst>
          </p:cNvPr>
          <p:cNvSpPr txBox="1"/>
          <p:nvPr/>
        </p:nvSpPr>
        <p:spPr>
          <a:xfrm>
            <a:off x="2286000" y="4725144"/>
            <a:ext cx="4572000" cy="1200329"/>
          </a:xfrm>
          <a:prstGeom prst="rect">
            <a:avLst/>
          </a:prstGeom>
          <a:noFill/>
        </p:spPr>
        <p:txBody>
          <a:bodyPr wrap="square">
            <a:spAutoFit/>
          </a:bodyPr>
          <a:lstStyle/>
          <a:p>
            <a:pPr algn="l"/>
            <a:r>
              <a:rPr lang="en-US" sz="1800" b="1" i="0" dirty="0">
                <a:solidFill>
                  <a:schemeClr val="accent5">
                    <a:lumMod val="50000"/>
                  </a:schemeClr>
                </a:solidFill>
                <a:effectLst/>
                <a:latin typeface="Times New Roman" panose="02020603050405020304" pitchFamily="18" charset="0"/>
                <a:cs typeface="Times New Roman" panose="02020603050405020304" pitchFamily="18" charset="0"/>
              </a:rPr>
              <a:t>Dr. </a:t>
            </a:r>
            <a:r>
              <a:rPr lang="en-US" sz="1800" b="1" i="0" dirty="0" err="1">
                <a:solidFill>
                  <a:schemeClr val="accent5">
                    <a:lumMod val="50000"/>
                  </a:schemeClr>
                </a:solidFill>
                <a:effectLst/>
                <a:latin typeface="Times New Roman" panose="02020603050405020304" pitchFamily="18" charset="0"/>
                <a:cs typeface="Times New Roman" panose="02020603050405020304" pitchFamily="18" charset="0"/>
              </a:rPr>
              <a:t>Haleama</a:t>
            </a:r>
            <a:r>
              <a:rPr lang="en-US" sz="1800" b="1" i="0" dirty="0">
                <a:solidFill>
                  <a:schemeClr val="accent5">
                    <a:lumMod val="50000"/>
                  </a:schemeClr>
                </a:solidFill>
                <a:effectLst/>
                <a:latin typeface="Times New Roman" panose="02020603050405020304" pitchFamily="18" charset="0"/>
                <a:cs typeface="Times New Roman" panose="02020603050405020304" pitchFamily="18" charset="0"/>
              </a:rPr>
              <a:t> Al </a:t>
            </a:r>
            <a:r>
              <a:rPr lang="en-US" sz="1800" b="1" i="0" dirty="0" err="1">
                <a:solidFill>
                  <a:schemeClr val="accent5">
                    <a:lumMod val="50000"/>
                  </a:schemeClr>
                </a:solidFill>
                <a:effectLst/>
                <a:latin typeface="Times New Roman" panose="02020603050405020304" pitchFamily="18" charset="0"/>
                <a:cs typeface="Times New Roman" panose="02020603050405020304" pitchFamily="18" charset="0"/>
              </a:rPr>
              <a:t>Sabbah</a:t>
            </a:r>
            <a:endParaRPr lang="en-US" sz="1800" b="1" i="0" dirty="0">
              <a:solidFill>
                <a:schemeClr val="accent5">
                  <a:lumMod val="50000"/>
                </a:schemeClr>
              </a:solidFill>
              <a:effectLst/>
              <a:latin typeface="Times New Roman" panose="02020603050405020304" pitchFamily="18" charset="0"/>
              <a:cs typeface="Times New Roman" panose="02020603050405020304" pitchFamily="18" charset="0"/>
            </a:endParaRPr>
          </a:p>
          <a:p>
            <a:pPr algn="l"/>
            <a:endParaRPr lang="en-US" sz="1800" b="1" i="0" dirty="0">
              <a:solidFill>
                <a:schemeClr val="accent5">
                  <a:lumMod val="50000"/>
                </a:schemeClr>
              </a:solidFill>
              <a:effectLst/>
              <a:latin typeface="Times New Roman" panose="02020603050405020304" pitchFamily="18" charset="0"/>
              <a:cs typeface="Times New Roman" panose="02020603050405020304" pitchFamily="18" charset="0"/>
            </a:endParaRPr>
          </a:p>
          <a:p>
            <a:pPr algn="l"/>
            <a:r>
              <a:rPr lang="en-US" sz="1800" b="0" i="0" dirty="0">
                <a:solidFill>
                  <a:schemeClr val="accent5">
                    <a:lumMod val="50000"/>
                  </a:schemeClr>
                </a:solidFill>
                <a:effectLst/>
                <a:latin typeface="Times New Roman" panose="02020603050405020304" pitchFamily="18" charset="0"/>
                <a:cs typeface="Times New Roman" panose="02020603050405020304" pitchFamily="18" charset="0"/>
              </a:rPr>
              <a:t>Associate Professor of Public Health - College of Health Science</a:t>
            </a:r>
          </a:p>
        </p:txBody>
      </p:sp>
    </p:spTree>
    <p:extLst>
      <p:ext uri="{BB962C8B-B14F-4D97-AF65-F5344CB8AC3E}">
        <p14:creationId xmlns:p14="http://schemas.microsoft.com/office/powerpoint/2010/main" val="367153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1EB1-61DE-976A-2928-8F71042C03BC}"/>
              </a:ext>
            </a:extLst>
          </p:cNvPr>
          <p:cNvSpPr>
            <a:spLocks noGrp="1"/>
          </p:cNvSpPr>
          <p:nvPr>
            <p:ph type="title"/>
          </p:nvPr>
        </p:nvSpPr>
        <p:spPr>
          <a:xfrm>
            <a:off x="107870" y="404664"/>
            <a:ext cx="8229600" cy="1143000"/>
          </a:xfrm>
        </p:spPr>
        <p:txBody>
          <a:bodyPr>
            <a:normAutofit/>
          </a:bodyPr>
          <a:lstStyle/>
          <a:p>
            <a:pPr algn="l"/>
            <a:r>
              <a:rPr lang="en-AE" sz="4000" b="1" dirty="0">
                <a:solidFill>
                  <a:schemeClr val="accent5">
                    <a:lumMod val="50000"/>
                  </a:schemeClr>
                </a:solidFill>
                <a:latin typeface="Times New Roman" panose="02020603050405020304" pitchFamily="18" charset="0"/>
                <a:cs typeface="Times New Roman" panose="02020603050405020304" pitchFamily="18" charset="0"/>
              </a:rPr>
              <a:t>Introduction </a:t>
            </a:r>
            <a:br>
              <a:rPr lang="en-AE" sz="2800" dirty="0"/>
            </a:br>
            <a:endParaRPr lang="en-AE" sz="2800" dirty="0"/>
          </a:p>
        </p:txBody>
      </p:sp>
      <p:sp>
        <p:nvSpPr>
          <p:cNvPr id="3" name="Content Placeholder 2">
            <a:extLst>
              <a:ext uri="{FF2B5EF4-FFF2-40B4-BE49-F238E27FC236}">
                <a16:creationId xmlns:a16="http://schemas.microsoft.com/office/drawing/2014/main" id="{18A6D63F-9728-A5AE-2854-33DB99F985B4}"/>
              </a:ext>
            </a:extLst>
          </p:cNvPr>
          <p:cNvSpPr>
            <a:spLocks noGrp="1"/>
          </p:cNvSpPr>
          <p:nvPr>
            <p:ph idx="1"/>
          </p:nvPr>
        </p:nvSpPr>
        <p:spPr>
          <a:xfrm>
            <a:off x="179512" y="1700808"/>
            <a:ext cx="7517282" cy="4525963"/>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E-cigarettes, often known as vapes, are battery-operated devices that produce vapor by heating e-liquid, which users then inhale. Though they still contain nicotine and other chemicals, these devices are frequently seen as safer substitutes for regular cigarettes (Centers for Disease Control and Prevention).</a:t>
            </a:r>
          </a:p>
          <a:p>
            <a:pPr marL="0" indent="0">
              <a:buNone/>
            </a:pP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This study investigates the frequency of vaping and the variables affecting its use among students at Abu Dhabi University. It looks at how social, psychological, and cultural elements influence vaping habits and seeks to offer guidance for successful public health initiatives.</a:t>
            </a:r>
            <a:endParaRPr lang="en-AE" sz="1800" dirty="0">
              <a:latin typeface="Times New Roman" panose="02020603050405020304" pitchFamily="18" charset="0"/>
              <a:cs typeface="Times New Roman" panose="02020603050405020304" pitchFamily="18" charset="0"/>
            </a:endParaRPr>
          </a:p>
        </p:txBody>
      </p:sp>
      <p:pic>
        <p:nvPicPr>
          <p:cNvPr id="4" name="Google Shape;158;p27">
            <a:extLst>
              <a:ext uri="{FF2B5EF4-FFF2-40B4-BE49-F238E27FC236}">
                <a16:creationId xmlns:a16="http://schemas.microsoft.com/office/drawing/2014/main" id="{28737FBC-6B9C-FB98-9838-01845FFB535F}"/>
              </a:ext>
            </a:extLst>
          </p:cNvPr>
          <p:cNvPicPr preferRelativeResize="0"/>
          <p:nvPr/>
        </p:nvPicPr>
        <p:blipFill>
          <a:blip r:embed="rId2">
            <a:alphaModFix/>
          </a:blip>
          <a:stretch>
            <a:fillRect/>
          </a:stretch>
        </p:blipFill>
        <p:spPr>
          <a:xfrm>
            <a:off x="7696794" y="3852503"/>
            <a:ext cx="1267694" cy="2363724"/>
          </a:xfrm>
          <a:prstGeom prst="rect">
            <a:avLst/>
          </a:prstGeom>
          <a:noFill/>
          <a:ln>
            <a:noFill/>
          </a:ln>
        </p:spPr>
      </p:pic>
    </p:spTree>
    <p:extLst>
      <p:ext uri="{BB962C8B-B14F-4D97-AF65-F5344CB8AC3E}">
        <p14:creationId xmlns:p14="http://schemas.microsoft.com/office/powerpoint/2010/main" val="636487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47;p46">
            <a:extLst>
              <a:ext uri="{FF2B5EF4-FFF2-40B4-BE49-F238E27FC236}">
                <a16:creationId xmlns:a16="http://schemas.microsoft.com/office/drawing/2014/main" id="{59BA4C36-DF55-93DF-74FB-78C66E194B20}"/>
              </a:ext>
            </a:extLst>
          </p:cNvPr>
          <p:cNvSpPr/>
          <p:nvPr/>
        </p:nvSpPr>
        <p:spPr>
          <a:xfrm>
            <a:off x="5534102" y="4246800"/>
            <a:ext cx="3003900" cy="309300"/>
          </a:xfrm>
          <a:prstGeom prst="ellipse">
            <a:avLst/>
          </a:prstGeom>
          <a:solidFill>
            <a:srgbClr val="59AAC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3D1893B3-076D-4C96-DA2D-8EBC7EB03527}"/>
              </a:ext>
            </a:extLst>
          </p:cNvPr>
          <p:cNvSpPr>
            <a:spLocks noGrp="1"/>
          </p:cNvSpPr>
          <p:nvPr>
            <p:ph idx="1"/>
          </p:nvPr>
        </p:nvSpPr>
        <p:spPr/>
        <p:txBody>
          <a:bodyPr/>
          <a:lstStyle/>
          <a:p>
            <a:endParaRPr lang="en-AE" sz="7000" b="1" dirty="0">
              <a:solidFill>
                <a:schemeClr val="accent5">
                  <a:lumMod val="50000"/>
                </a:schemeClr>
              </a:solidFill>
              <a:latin typeface="Candal" panose="020B0604020202020204" charset="0"/>
            </a:endParaRPr>
          </a:p>
          <a:p>
            <a:pPr marL="0" indent="0">
              <a:buNone/>
            </a:pPr>
            <a:r>
              <a:rPr lang="en-AE" sz="7000" b="1" dirty="0">
                <a:solidFill>
                  <a:schemeClr val="accent5">
                    <a:lumMod val="50000"/>
                  </a:schemeClr>
                </a:solidFill>
                <a:latin typeface="Candal" panose="020B0604020202020204" charset="0"/>
              </a:rPr>
              <a:t>THANK YOU! </a:t>
            </a:r>
          </a:p>
          <a:p>
            <a:endParaRPr lang="en-AE" dirty="0"/>
          </a:p>
        </p:txBody>
      </p:sp>
      <p:pic>
        <p:nvPicPr>
          <p:cNvPr id="4" name="Google Shape;451;p46">
            <a:extLst>
              <a:ext uri="{FF2B5EF4-FFF2-40B4-BE49-F238E27FC236}">
                <a16:creationId xmlns:a16="http://schemas.microsoft.com/office/drawing/2014/main" id="{BCCFD3AF-21C4-285D-676E-66011B2FB341}"/>
              </a:ext>
            </a:extLst>
          </p:cNvPr>
          <p:cNvPicPr preferRelativeResize="0"/>
          <p:nvPr/>
        </p:nvPicPr>
        <p:blipFill>
          <a:blip r:embed="rId2">
            <a:alphaModFix/>
          </a:blip>
          <a:stretch>
            <a:fillRect/>
          </a:stretch>
        </p:blipFill>
        <p:spPr>
          <a:xfrm>
            <a:off x="6001896" y="2574336"/>
            <a:ext cx="835600" cy="1933648"/>
          </a:xfrm>
          <a:prstGeom prst="rect">
            <a:avLst/>
          </a:prstGeom>
          <a:noFill/>
          <a:ln>
            <a:noFill/>
          </a:ln>
        </p:spPr>
      </p:pic>
      <p:pic>
        <p:nvPicPr>
          <p:cNvPr id="5" name="Google Shape;448;p46">
            <a:extLst>
              <a:ext uri="{FF2B5EF4-FFF2-40B4-BE49-F238E27FC236}">
                <a16:creationId xmlns:a16="http://schemas.microsoft.com/office/drawing/2014/main" id="{80E60299-61DE-5728-9DD1-76A987BA7477}"/>
              </a:ext>
            </a:extLst>
          </p:cNvPr>
          <p:cNvPicPr preferRelativeResize="0"/>
          <p:nvPr/>
        </p:nvPicPr>
        <p:blipFill>
          <a:blip r:embed="rId3">
            <a:alphaModFix/>
          </a:blip>
          <a:stretch>
            <a:fillRect/>
          </a:stretch>
        </p:blipFill>
        <p:spPr>
          <a:xfrm>
            <a:off x="6565639" y="1531385"/>
            <a:ext cx="567925" cy="2943375"/>
          </a:xfrm>
          <a:prstGeom prst="rect">
            <a:avLst/>
          </a:prstGeom>
          <a:noFill/>
          <a:ln>
            <a:noFill/>
          </a:ln>
        </p:spPr>
      </p:pic>
      <p:pic>
        <p:nvPicPr>
          <p:cNvPr id="6" name="Google Shape;450;p46">
            <a:extLst>
              <a:ext uri="{FF2B5EF4-FFF2-40B4-BE49-F238E27FC236}">
                <a16:creationId xmlns:a16="http://schemas.microsoft.com/office/drawing/2014/main" id="{EF986719-8C64-65E6-BC1B-A034B0287333}"/>
              </a:ext>
            </a:extLst>
          </p:cNvPr>
          <p:cNvPicPr preferRelativeResize="0"/>
          <p:nvPr/>
        </p:nvPicPr>
        <p:blipFill>
          <a:blip r:embed="rId4">
            <a:alphaModFix/>
          </a:blip>
          <a:stretch>
            <a:fillRect/>
          </a:stretch>
        </p:blipFill>
        <p:spPr>
          <a:xfrm>
            <a:off x="6856342" y="1559436"/>
            <a:ext cx="567900" cy="2931936"/>
          </a:xfrm>
          <a:prstGeom prst="rect">
            <a:avLst/>
          </a:prstGeom>
          <a:noFill/>
          <a:ln>
            <a:noFill/>
          </a:ln>
        </p:spPr>
      </p:pic>
      <p:pic>
        <p:nvPicPr>
          <p:cNvPr id="7" name="Google Shape;449;p46">
            <a:extLst>
              <a:ext uri="{FF2B5EF4-FFF2-40B4-BE49-F238E27FC236}">
                <a16:creationId xmlns:a16="http://schemas.microsoft.com/office/drawing/2014/main" id="{AF46F285-D90B-520C-D4AA-AF5913F31D1B}"/>
              </a:ext>
            </a:extLst>
          </p:cNvPr>
          <p:cNvPicPr preferRelativeResize="0"/>
          <p:nvPr/>
        </p:nvPicPr>
        <p:blipFill>
          <a:blip r:embed="rId5">
            <a:alphaModFix/>
          </a:blip>
          <a:stretch>
            <a:fillRect/>
          </a:stretch>
        </p:blipFill>
        <p:spPr>
          <a:xfrm>
            <a:off x="7215409" y="1571321"/>
            <a:ext cx="567900" cy="2908165"/>
          </a:xfrm>
          <a:prstGeom prst="rect">
            <a:avLst/>
          </a:prstGeom>
          <a:noFill/>
          <a:ln>
            <a:noFill/>
          </a:ln>
        </p:spPr>
      </p:pic>
    </p:spTree>
    <p:extLst>
      <p:ext uri="{BB962C8B-B14F-4D97-AF65-F5344CB8AC3E}">
        <p14:creationId xmlns:p14="http://schemas.microsoft.com/office/powerpoint/2010/main" val="2765323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22C2-3BEA-C19D-5F7D-B8593E995BDB}"/>
              </a:ext>
            </a:extLst>
          </p:cNvPr>
          <p:cNvSpPr>
            <a:spLocks noGrp="1"/>
          </p:cNvSpPr>
          <p:nvPr>
            <p:ph type="title"/>
          </p:nvPr>
        </p:nvSpPr>
        <p:spPr/>
        <p:txBody>
          <a:bodyPr/>
          <a:lstStyle/>
          <a:p>
            <a:r>
              <a:rPr lang="en-US" dirty="0">
                <a:solidFill>
                  <a:schemeClr val="accent5">
                    <a:lumMod val="50000"/>
                  </a:schemeClr>
                </a:solidFill>
              </a:rPr>
              <a:t>R</a:t>
            </a:r>
            <a:r>
              <a:rPr lang="en-AE" dirty="0">
                <a:solidFill>
                  <a:schemeClr val="accent5">
                    <a:lumMod val="50000"/>
                  </a:schemeClr>
                </a:solidFill>
              </a:rPr>
              <a:t>efrences </a:t>
            </a:r>
            <a:endParaRPr lang="en-AE" dirty="0"/>
          </a:p>
        </p:txBody>
      </p:sp>
      <p:sp>
        <p:nvSpPr>
          <p:cNvPr id="3" name="Content Placeholder 2">
            <a:extLst>
              <a:ext uri="{FF2B5EF4-FFF2-40B4-BE49-F238E27FC236}">
                <a16:creationId xmlns:a16="http://schemas.microsoft.com/office/drawing/2014/main" id="{5C867E7E-AE90-0438-B5F4-27B61D672287}"/>
              </a:ext>
            </a:extLst>
          </p:cNvPr>
          <p:cNvSpPr>
            <a:spLocks noGrp="1"/>
          </p:cNvSpPr>
          <p:nvPr>
            <p:ph idx="1"/>
          </p:nvPr>
        </p:nvSpPr>
        <p:spPr>
          <a:xfrm>
            <a:off x="444759" y="2057399"/>
            <a:ext cx="8229600" cy="4525963"/>
          </a:xfrm>
        </p:spPr>
        <p:txBody>
          <a:bodyPr>
            <a:normAutofit fontScale="32500" lnSpcReduction="20000"/>
          </a:bodyPr>
          <a:lstStyle/>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Alzahrani, M., Alqahtani, A., Alghamdi, A., Alqahtani, M., &amp; Alqahtani, A. (2023). Awareness, attitude, and practice regarding e-cigarettes among students at King Khalid University, Saudi Arabia. </a:t>
            </a:r>
            <a:r>
              <a:rPr lang="en-AE" sz="3200" i="1" dirty="0">
                <a:latin typeface="Times New Roman" panose="02020603050405020304" pitchFamily="18" charset="0"/>
                <a:ea typeface="Times New Roman" panose="02020603050405020304" pitchFamily="18" charset="0"/>
                <a:cs typeface="Arial" panose="020B0604020202020204" pitchFamily="34" charset="0"/>
              </a:rPr>
              <a:t>World Family Medicine Journal/Middle East Journal of Family Medicine.</a:t>
            </a:r>
            <a:r>
              <a:rPr lang="en-AE" sz="3200" dirty="0">
                <a:latin typeface="Times New Roman" panose="02020603050405020304" pitchFamily="18" charset="0"/>
                <a:ea typeface="Times New Roman" panose="02020603050405020304" pitchFamily="18" charset="0"/>
                <a:cs typeface="Arial" panose="020B0604020202020204" pitchFamily="34" charset="0"/>
              </a:rPr>
              <a:t> DOI:10.5742/MEWFM.2020.93921.</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Centers for Disease Control and Prevention. (2020). E-cigarette or vaping product use-associated lung injury (EVALI) cases. Retrieved from </a:t>
            </a:r>
            <a:r>
              <a:rPr lang="en-AE" sz="3200"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2"/>
              </a:rPr>
              <a:t>https://www.cdc.gov/tobacco/basic_information/e-cigarettes/severe-lung-disease.html</a:t>
            </a:r>
            <a:r>
              <a:rPr lang="en-AE" sz="3200" dirty="0">
                <a:latin typeface="Times New Roman" panose="02020603050405020304" pitchFamily="18" charset="0"/>
                <a:ea typeface="Times New Roman" panose="02020603050405020304" pitchFamily="18" charset="0"/>
                <a:cs typeface="Arial" panose="020B0604020202020204" pitchFamily="34" charset="0"/>
              </a:rPr>
              <a:t>.</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Cleveland Clinic. (2020). Vaping: The new wave of nicotine addiction. Cleveland Clinic Journal of Medicine. Retrieved from </a:t>
            </a:r>
            <a:r>
              <a:rPr lang="en-AE" sz="3200"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3"/>
              </a:rPr>
              <a:t>https://www.ccjm.org/content/86/12/789</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The BMJ. (2020). Impact of vaping on respiratory health. BMJ. Retrieved from https://www.bmj.com/content/369/bmj.m2031</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World Health Organization. (2020). E-cigarettes: A threat to public health. Retrieved from </a:t>
            </a:r>
            <a:r>
              <a:rPr lang="en-AE" sz="3200"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4"/>
              </a:rPr>
              <a:t>https://www.who.int/news-room/q-a-detail/e-cigarettes</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Centers for Disease Control and Prevention. (2020). E-cigarette use among youth and young adults, Retrieved from https://www.cdc.gov/tobacco/basic_information/e-cigarettes/youth/index.htm</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Truth Initiative. (2023). E-cigarette facts, stats, and regulations. Retrieved from https://truthinitiative.org/research-resources/emerging-tobacco-products/e-cigarettes-facts-stats-and-regulations</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The BMJ. (2020). Impact of vaping on respiratory health. Retrieved from https://www.bmj.com/content/369/bmj.m2031</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U.S. Food and Drug Administration. (2020). FDA’s efforts to curb youth vaping. Retrieved from </a:t>
            </a:r>
            <a:r>
              <a:rPr lang="en-AE" sz="3200" u="sng" dirty="0">
                <a:solidFill>
                  <a:srgbClr val="000000"/>
                </a:solidFill>
                <a:latin typeface="Times New Roman" panose="02020603050405020304" pitchFamily="18" charset="0"/>
                <a:ea typeface="Times New Roman" panose="02020603050405020304" pitchFamily="18" charset="0"/>
                <a:cs typeface="Arial" panose="020B0604020202020204" pitchFamily="34" charset="0"/>
                <a:hlinkClick r:id="rId5"/>
              </a:rPr>
              <a:t>https://www.fda.gov/tobacco-products/youth-and-tobacco/fdas-efforts-curb-youth-vaping</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BMJ. (2020). </a:t>
            </a:r>
            <a:r>
              <a:rPr lang="en-AE" sz="3200" dirty="0">
                <a:latin typeface="Times New Roman" panose="02020603050405020304" pitchFamily="18" charset="0"/>
                <a:ea typeface="Times New Roman" panose="02020603050405020304" pitchFamily="18" charset="0"/>
                <a:cs typeface="Arial" panose="020B0604020202020204" pitchFamily="34" charset="0"/>
              </a:rPr>
              <a:t>Impact of vaping on respiratory health. Retrieved from https://www.bmj.com/content/369/bmj.m2031</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Centers for Disease Control and Prevention. (2020). E-cigarette or vaping product use-associated lung injury (EVALI) cases. Retrieved from https://www.cdc.gov/tobacco/basic_information/e-cigarettes/severe-lung-disease.html</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Chan, G. C. K., Gartner, C., Lim, C., Sun, T., Hall, W., Connor, J., Stjepanović, D., &amp; Leung, J. (2022). Association between the implementation of tobacco control policies and adolescent vaping in 44 lower-middle, upper-middle, and high-income countries. New Phytologist. DOI:10.1111/add.15892</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IMARC Group. (2024). GCC E-Cigarette Market Report 2024-2032. Retrieved from https://www.imarcgroup.com/gcc-e-cigarette-market#:~:text=The%20GCC%20e%2Dcigarette%20market,14.9%25%20during%202024%2D2032</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spcAft>
                <a:spcPts val="600"/>
              </a:spcAft>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Truth Initiative. (2023). E-cigarette facts, stats, and regulations. Retrieved from https://truthinitiative.org/research-resources/emerging-tobacco-products/e-cigarettes-facts-stats-and-regulations</a:t>
            </a:r>
            <a:endParaRPr lang="en-AE" sz="3200" dirty="0">
              <a:latin typeface="Aptos" panose="020B0004020202020204" pitchFamily="34" charset="0"/>
              <a:ea typeface="Times New Roman" panose="02020603050405020304" pitchFamily="18" charset="0"/>
              <a:cs typeface="Arial" panose="020B0604020202020204" pitchFamily="34" charset="0"/>
            </a:endParaRPr>
          </a:p>
          <a:p>
            <a:endParaRPr lang="en-AE" dirty="0"/>
          </a:p>
        </p:txBody>
      </p:sp>
    </p:spTree>
    <p:extLst>
      <p:ext uri="{BB962C8B-B14F-4D97-AF65-F5344CB8AC3E}">
        <p14:creationId xmlns:p14="http://schemas.microsoft.com/office/powerpoint/2010/main" val="383356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EED0-374C-9F2F-1CC9-0A28B23397A6}"/>
              </a:ext>
            </a:extLst>
          </p:cNvPr>
          <p:cNvSpPr>
            <a:spLocks noGrp="1"/>
          </p:cNvSpPr>
          <p:nvPr>
            <p:ph type="title"/>
          </p:nvPr>
        </p:nvSpPr>
        <p:spPr/>
        <p:txBody>
          <a:bodyPr/>
          <a:lstStyle/>
          <a:p>
            <a:r>
              <a:rPr lang="en-US" dirty="0">
                <a:solidFill>
                  <a:schemeClr val="accent5">
                    <a:lumMod val="50000"/>
                  </a:schemeClr>
                </a:solidFill>
              </a:rPr>
              <a:t>R</a:t>
            </a:r>
            <a:r>
              <a:rPr lang="en-AE" dirty="0">
                <a:solidFill>
                  <a:schemeClr val="accent5">
                    <a:lumMod val="50000"/>
                  </a:schemeClr>
                </a:solidFill>
              </a:rPr>
              <a:t>efrences </a:t>
            </a:r>
            <a:endParaRPr lang="en-AE" dirty="0"/>
          </a:p>
        </p:txBody>
      </p:sp>
      <p:sp>
        <p:nvSpPr>
          <p:cNvPr id="3" name="Content Placeholder 2">
            <a:extLst>
              <a:ext uri="{FF2B5EF4-FFF2-40B4-BE49-F238E27FC236}">
                <a16:creationId xmlns:a16="http://schemas.microsoft.com/office/drawing/2014/main" id="{FE5ADA0F-D7FF-74B1-EFAB-C9117E04AF58}"/>
              </a:ext>
            </a:extLst>
          </p:cNvPr>
          <p:cNvSpPr>
            <a:spLocks noGrp="1"/>
          </p:cNvSpPr>
          <p:nvPr>
            <p:ph idx="1"/>
          </p:nvPr>
        </p:nvSpPr>
        <p:spPr/>
        <p:txBody>
          <a:bodyPr>
            <a:normAutofit fontScale="40000" lnSpcReduction="20000"/>
          </a:bodyPr>
          <a:lstStyle/>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World Health Organization. (2020). E-cigarettes: A threat to public health. Retrieved from https://www.who.int/news-room/q-a-detail/e-cigarettes</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Zain, A., et al. (2021). Adolescent Vaping in the UAE: Trends and Perceptions. Emirates Public Health Journal. Retrieved from https://ephjournal.ae</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Etter, J. F. (2018). Electronic cigarettes: A survey of users. BMC Public Health, 13(1), 1-11.</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Hammond, D., Reid, J. L., Rynard, V. L., &amp; Fong, G. T. (2017). Prevalence of vaping and smoking among adolescents in Canada, England, and the United States: Repeat national cross-sectional surveys. BMJ, 365(1), 1-10.</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Kennedy, R. D., Awopegba, A., De León, E., &amp; Cohen, J. E. (2019). Global approaches to regulating electronic cigarettes. Tobacco Control, 26(4), 440-445.</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Levy, D. T., Yuan, Z., &amp; Li, Y. (2017). The prevalence and characteristics of e-cigarette users in the US. American Journal of Preventive Medicine, 52(3), 385-390.</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Liu, J., Zhang, X., &amp; Tsung, S. (2020). Influence of peer pressure on adolescent e-cigarette use: A cross-sectional study. Journal of Adolescent Health, 66(1), 45-53.</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McKelvey, K., Baiocchi, M., &amp; Halpern-Felsher, B. (2018). Adolescents' and young adults' use and perceptions of pod-based electronic cigarettes. JAMA Network Open, 1(6), e183535.</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Morean, M. E., Kong, G., Camenga, D. R., Cavallo, D. A., &amp; Krishnan-Sarin, S. (2016). Predictors of adolescent e-cigarette use frequency and dependence. Drug and Alcohol Dependence, 168, 25-31.</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gn="just">
              <a:lnSpc>
                <a:spcPct val="107000"/>
              </a:lnSpc>
              <a:spcAft>
                <a:spcPts val="600"/>
              </a:spcAft>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Soneji, S., Barrington-Trimis, J. L., Wills, T. A., Leventhal, A. M., Unger, J. B., &amp; Primack, B. A. (2019). Association between initial use of e-cigarettes and subsequent cigarette smoking among adolescents and young adults: A systematic review and meta-analysis. JAMA Pediatrics, 171(8), 788-797</a:t>
            </a:r>
            <a:endParaRPr lang="en-AE" sz="3200" dirty="0">
              <a:latin typeface="Aptos" panose="020B0004020202020204" pitchFamily="34" charset="0"/>
              <a:ea typeface="Times New Roman" panose="02020603050405020304" pitchFamily="18" charset="0"/>
              <a:cs typeface="Arial" panose="020B0604020202020204" pitchFamily="34" charset="0"/>
            </a:endParaRPr>
          </a:p>
          <a:p>
            <a:endParaRPr lang="en-AE" dirty="0"/>
          </a:p>
        </p:txBody>
      </p:sp>
    </p:spTree>
    <p:extLst>
      <p:ext uri="{BB962C8B-B14F-4D97-AF65-F5344CB8AC3E}">
        <p14:creationId xmlns:p14="http://schemas.microsoft.com/office/powerpoint/2010/main" val="1780182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9196-032B-CBFE-DE59-F750A229BCBE}"/>
              </a:ext>
            </a:extLst>
          </p:cNvPr>
          <p:cNvSpPr>
            <a:spLocks noGrp="1"/>
          </p:cNvSpPr>
          <p:nvPr>
            <p:ph type="title"/>
          </p:nvPr>
        </p:nvSpPr>
        <p:spPr/>
        <p:txBody>
          <a:bodyPr/>
          <a:lstStyle/>
          <a:p>
            <a:r>
              <a:rPr lang="en-US" dirty="0">
                <a:solidFill>
                  <a:schemeClr val="accent5">
                    <a:lumMod val="50000"/>
                  </a:schemeClr>
                </a:solidFill>
              </a:rPr>
              <a:t>R</a:t>
            </a:r>
            <a:r>
              <a:rPr lang="en-AE" dirty="0">
                <a:solidFill>
                  <a:schemeClr val="accent5">
                    <a:lumMod val="50000"/>
                  </a:schemeClr>
                </a:solidFill>
              </a:rPr>
              <a:t>efrences </a:t>
            </a:r>
            <a:endParaRPr lang="en-AE" dirty="0"/>
          </a:p>
        </p:txBody>
      </p:sp>
      <p:sp>
        <p:nvSpPr>
          <p:cNvPr id="3" name="Content Placeholder 2">
            <a:extLst>
              <a:ext uri="{FF2B5EF4-FFF2-40B4-BE49-F238E27FC236}">
                <a16:creationId xmlns:a16="http://schemas.microsoft.com/office/drawing/2014/main" id="{73F65D81-5F5D-EF64-2402-979C17268B0E}"/>
              </a:ext>
            </a:extLst>
          </p:cNvPr>
          <p:cNvSpPr>
            <a:spLocks noGrp="1"/>
          </p:cNvSpPr>
          <p:nvPr>
            <p:ph idx="1"/>
          </p:nvPr>
        </p:nvSpPr>
        <p:spPr/>
        <p:txBody>
          <a:bodyPr>
            <a:normAutofit fontScale="32500" lnSpcReduction="20000"/>
          </a:bodyPr>
          <a:lstStyle/>
          <a:p>
            <a:pPr marL="257175" indent="-257175">
              <a:lnSpc>
                <a:spcPct val="107000"/>
              </a:lnSpc>
              <a:spcAft>
                <a:spcPts val="750"/>
              </a:spcAft>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Academic.oup.com. (2024). Perceived social norms and smoking behavior: Results from the International Tobacco Control Four Country Smoking and Vaping Survey. </a:t>
            </a:r>
            <a:r>
              <a:rPr lang="en-AE" sz="3200" i="1" dirty="0">
                <a:latin typeface="Times New Roman" panose="02020603050405020304" pitchFamily="18" charset="0"/>
                <a:ea typeface="Times New Roman" panose="02020603050405020304" pitchFamily="18" charset="0"/>
                <a:cs typeface="Arial" panose="020B0604020202020204" pitchFamily="34" charset="0"/>
              </a:rPr>
              <a:t>Nicotine &amp; Tobacco Research, 25</a:t>
            </a:r>
            <a:r>
              <a:rPr lang="en-AE" sz="3200" dirty="0">
                <a:latin typeface="Times New Roman" panose="02020603050405020304" pitchFamily="18" charset="0"/>
                <a:ea typeface="Times New Roman" panose="02020603050405020304" pitchFamily="18" charset="0"/>
                <a:cs typeface="Arial" panose="020B0604020202020204" pitchFamily="34" charset="0"/>
              </a:rPr>
              <a:t>(3), 505-513.</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07000"/>
              </a:lnSpc>
              <a:spcAft>
                <a:spcPts val="750"/>
              </a:spcAft>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BMJ Public Health. (2024). Social network analysis of e-cigarette use among adolescents: Influence mechanisms and predictors. </a:t>
            </a:r>
            <a:r>
              <a:rPr lang="en-AE" sz="3200" i="1" dirty="0">
                <a:latin typeface="Times New Roman" panose="02020603050405020304" pitchFamily="18" charset="0"/>
                <a:ea typeface="Times New Roman" panose="02020603050405020304" pitchFamily="18" charset="0"/>
                <a:cs typeface="Arial" panose="020B0604020202020204" pitchFamily="34" charset="0"/>
              </a:rPr>
              <a:t>BMJ Public Health, 1</a:t>
            </a:r>
            <a:r>
              <a:rPr lang="en-AE" sz="3200" dirty="0">
                <a:latin typeface="Times New Roman" panose="02020603050405020304" pitchFamily="18" charset="0"/>
                <a:ea typeface="Times New Roman" panose="02020603050405020304" pitchFamily="18" charset="0"/>
                <a:cs typeface="Arial" panose="020B0604020202020204" pitchFamily="34" charset="0"/>
              </a:rPr>
              <a:t>(1), e000163.</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07000"/>
              </a:lnSpc>
              <a:spcAft>
                <a:spcPts val="600"/>
              </a:spcAft>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D'Angelo, A. (2021). The role of social influence in youth vaping behavior. </a:t>
            </a:r>
            <a:r>
              <a:rPr lang="en-AE" sz="3200" i="1" dirty="0">
                <a:latin typeface="Times New Roman" panose="02020603050405020304" pitchFamily="18" charset="0"/>
                <a:ea typeface="Times New Roman" panose="02020603050405020304" pitchFamily="18" charset="0"/>
                <a:cs typeface="Arial" panose="020B0604020202020204" pitchFamily="34" charset="0"/>
              </a:rPr>
              <a:t>Journal of Adolescent Health, 68</a:t>
            </a:r>
            <a:r>
              <a:rPr lang="en-AE" sz="3200" dirty="0">
                <a:latin typeface="Times New Roman" panose="02020603050405020304" pitchFamily="18" charset="0"/>
                <a:ea typeface="Times New Roman" panose="02020603050405020304" pitchFamily="18" charset="0"/>
                <a:cs typeface="Arial" panose="020B0604020202020204" pitchFamily="34" charset="0"/>
              </a:rPr>
              <a:t>(4), 603-611.</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15000"/>
              </a:lnSpc>
              <a:spcAft>
                <a:spcPts val="750"/>
              </a:spcAft>
              <a:buSzPts val="1000"/>
              <a:buFont typeface="Symbol" pitchFamily="2" charset="2"/>
              <a:buChar char=""/>
              <a:tabLst>
                <a:tab pos="342900" algn="l"/>
              </a:tabLst>
            </a:pPr>
            <a:r>
              <a:rPr lang="en-US" sz="3200" dirty="0">
                <a:latin typeface="Times New Roman" panose="02020603050405020304" pitchFamily="18" charset="0"/>
                <a:ea typeface="Times New Roman" panose="02020603050405020304" pitchFamily="18" charset="0"/>
                <a:cs typeface="Arial" panose="020B0604020202020204" pitchFamily="34" charset="0"/>
              </a:rPr>
              <a:t>European Commission. (2022). Coordinated efforts to regulate e-cigarettes: Policy implications. </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Tobacco Control Journal, 31</a:t>
            </a:r>
            <a:r>
              <a:rPr lang="en-US" sz="3200" dirty="0">
                <a:latin typeface="Times New Roman" panose="02020603050405020304" pitchFamily="18" charset="0"/>
                <a:ea typeface="Times New Roman" panose="02020603050405020304" pitchFamily="18" charset="0"/>
                <a:cs typeface="Arial" panose="020B0604020202020204" pitchFamily="34" charset="0"/>
              </a:rPr>
              <a:t>(2), 150-162.</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15000"/>
              </a:lnSpc>
              <a:spcAft>
                <a:spcPts val="750"/>
              </a:spcAft>
              <a:buSzPts val="1000"/>
              <a:buFont typeface="Symbol" pitchFamily="2" charset="2"/>
              <a:buChar char=""/>
              <a:tabLst>
                <a:tab pos="342900" algn="l"/>
              </a:tabLst>
            </a:pPr>
            <a:r>
              <a:rPr lang="en-US" sz="3200" dirty="0">
                <a:latin typeface="Times New Roman" panose="02020603050405020304" pitchFamily="18" charset="0"/>
                <a:ea typeface="Times New Roman" panose="02020603050405020304" pitchFamily="18" charset="0"/>
                <a:cs typeface="Arial" panose="020B0604020202020204" pitchFamily="34" charset="0"/>
              </a:rPr>
              <a:t>Marwick, A., &amp; Boyd, D. (2014). Social media and its role in the lives of teens. </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Journal of Social Media Studies, 6</a:t>
            </a:r>
            <a:r>
              <a:rPr lang="en-US" sz="3200" dirty="0">
                <a:latin typeface="Times New Roman" panose="02020603050405020304" pitchFamily="18" charset="0"/>
                <a:ea typeface="Times New Roman" panose="02020603050405020304" pitchFamily="18" charset="0"/>
                <a:cs typeface="Arial" panose="020B0604020202020204" pitchFamily="34" charset="0"/>
              </a:rPr>
              <a:t>(1), 49-70.</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15000"/>
              </a:lnSpc>
              <a:spcAft>
                <a:spcPts val="750"/>
              </a:spcAft>
              <a:buSzPts val="1000"/>
              <a:buFont typeface="Symbol" pitchFamily="2" charset="2"/>
              <a:buChar char=""/>
              <a:tabLst>
                <a:tab pos="342900" algn="l"/>
              </a:tabLst>
            </a:pPr>
            <a:r>
              <a:rPr lang="en-US" sz="3200" dirty="0">
                <a:latin typeface="Times New Roman" panose="02020603050405020304" pitchFamily="18" charset="0"/>
                <a:ea typeface="Times New Roman" panose="02020603050405020304" pitchFamily="18" charset="0"/>
                <a:cs typeface="Arial" panose="020B0604020202020204" pitchFamily="34" charset="0"/>
              </a:rPr>
              <a:t>ScienceDirect. (2022). Use and social meaning of e-cigarettes among Nordic young people. </a:t>
            </a:r>
            <a:r>
              <a:rPr lang="en-US" sz="3200"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2"/>
              </a:rPr>
              <a:t>https://www.sciencedirect.com</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15000"/>
              </a:lnSpc>
              <a:spcAft>
                <a:spcPts val="750"/>
              </a:spcAft>
              <a:buSzPts val="1000"/>
              <a:buFont typeface="Symbol" pitchFamily="2" charset="2"/>
              <a:buChar char=""/>
              <a:tabLst>
                <a:tab pos="342900" algn="l"/>
              </a:tabLst>
            </a:pPr>
            <a:r>
              <a:rPr lang="en-US" sz="3200" dirty="0">
                <a:latin typeface="Times New Roman" panose="02020603050405020304" pitchFamily="18" charset="0"/>
                <a:ea typeface="Times New Roman" panose="02020603050405020304" pitchFamily="18" charset="0"/>
                <a:cs typeface="Arial" panose="020B0604020202020204" pitchFamily="34" charset="0"/>
              </a:rPr>
              <a:t>Tobacco-Free Life. (n.d.). Culture and smoking: Do cultural norms impact smoking rates? </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Tobacco-Free Life Review</a:t>
            </a:r>
            <a:r>
              <a:rPr lang="en-US" sz="3200" dirty="0">
                <a:latin typeface="Times New Roman" panose="02020603050405020304" pitchFamily="18" charset="0"/>
                <a:ea typeface="Times New Roman" panose="02020603050405020304" pitchFamily="18" charset="0"/>
                <a:cs typeface="Arial" panose="020B0604020202020204" pitchFamily="34" charset="0"/>
              </a:rPr>
              <a:t>.</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15000"/>
              </a:lnSpc>
              <a:spcAft>
                <a:spcPts val="750"/>
              </a:spcAft>
              <a:buSzPts val="1000"/>
              <a:buFont typeface="Symbol" pitchFamily="2" charset="2"/>
              <a:buChar char=""/>
              <a:tabLst>
                <a:tab pos="342900" algn="l"/>
              </a:tabLst>
            </a:pPr>
            <a:r>
              <a:rPr lang="en-US" sz="3200" dirty="0">
                <a:latin typeface="Times New Roman" panose="02020603050405020304" pitchFamily="18" charset="0"/>
                <a:ea typeface="Times New Roman" panose="02020603050405020304" pitchFamily="18" charset="0"/>
                <a:cs typeface="Arial" panose="020B0604020202020204" pitchFamily="34" charset="0"/>
              </a:rPr>
              <a:t>World Health Organization. (2021). E-cigarettes and youth: Addressing the regulatory challenges. </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World Health Organization Bulletin, 99</a:t>
            </a:r>
            <a:r>
              <a:rPr lang="en-US" sz="3200" dirty="0">
                <a:latin typeface="Times New Roman" panose="02020603050405020304" pitchFamily="18" charset="0"/>
                <a:ea typeface="Times New Roman" panose="02020603050405020304" pitchFamily="18" charset="0"/>
                <a:cs typeface="Arial" panose="020B0604020202020204" pitchFamily="34" charset="0"/>
              </a:rPr>
              <a:t>(6), 365-375.</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07000"/>
              </a:lnSpc>
              <a:spcAft>
                <a:spcPts val="750"/>
              </a:spcAft>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Czoli, C. D., O'Connor, S., &amp; Fong, G. T. (2023). Regulatory strategies to reduce nicotine vaping among youth: A systematic review. </a:t>
            </a:r>
            <a:r>
              <a:rPr lang="en-AE" sz="3200" i="1" dirty="0">
                <a:latin typeface="Times New Roman" panose="02020603050405020304" pitchFamily="18" charset="0"/>
                <a:ea typeface="Times New Roman" panose="02020603050405020304" pitchFamily="18" charset="0"/>
                <a:cs typeface="Times New Roman" panose="02020603050405020304" pitchFamily="18" charset="0"/>
              </a:rPr>
              <a:t>Preventive Medicine</a:t>
            </a:r>
            <a:r>
              <a:rPr lang="en-AE" sz="3200" dirty="0">
                <a:latin typeface="Times New Roman" panose="02020603050405020304" pitchFamily="18" charset="0"/>
                <a:ea typeface="Times New Roman" panose="02020603050405020304" pitchFamily="18" charset="0"/>
                <a:cs typeface="Arial" panose="020B0604020202020204" pitchFamily="34" charset="0"/>
              </a:rPr>
              <a:t>, 109804. </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07000"/>
              </a:lnSpc>
              <a:spcAft>
                <a:spcPts val="750"/>
              </a:spcAft>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Czoli, C. D., O'Connor, S., &amp; Fong, G. T. (2023). The benefits and harms of electronic cigarettes as a smoking cessation aid in adults: A systematic review. </a:t>
            </a:r>
            <a:r>
              <a:rPr lang="en-AE" sz="3200" i="1" dirty="0">
                <a:latin typeface="Times New Roman" panose="02020603050405020304" pitchFamily="18" charset="0"/>
                <a:ea typeface="Times New Roman" panose="02020603050405020304" pitchFamily="18" charset="0"/>
                <a:cs typeface="Arial" panose="020B0604020202020204" pitchFamily="34" charset="0"/>
              </a:rPr>
              <a:t>Preventive Medicine</a:t>
            </a:r>
            <a:r>
              <a:rPr lang="en-AE" sz="3200" dirty="0">
                <a:latin typeface="Times New Roman" panose="02020603050405020304" pitchFamily="18" charset="0"/>
                <a:ea typeface="Times New Roman" panose="02020603050405020304" pitchFamily="18" charset="0"/>
                <a:cs typeface="Arial" panose="020B0604020202020204" pitchFamily="34" charset="0"/>
              </a:rPr>
              <a:t>, 109804. https://doi.org/10.1016/j.ypmed.2023.109804</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07000"/>
              </a:lnSpc>
              <a:spcAft>
                <a:spcPts val="750"/>
              </a:spcAft>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Czoli, C. D., O'Connor, S., &amp; Fong, G. T. (2023). Recent e-cigarette marketing strategies and themes on social media: A scoping review. </a:t>
            </a:r>
            <a:r>
              <a:rPr lang="en-AE" sz="3200" i="1" dirty="0">
                <a:latin typeface="Times New Roman" panose="02020603050405020304" pitchFamily="18" charset="0"/>
                <a:ea typeface="Times New Roman" panose="02020603050405020304" pitchFamily="18" charset="0"/>
                <a:cs typeface="Arial" panose="020B0604020202020204" pitchFamily="34" charset="0"/>
              </a:rPr>
              <a:t>Preventive Medicine</a:t>
            </a:r>
            <a:r>
              <a:rPr lang="en-AE" sz="3200" dirty="0">
                <a:latin typeface="Times New Roman" panose="02020603050405020304" pitchFamily="18" charset="0"/>
                <a:ea typeface="Times New Roman" panose="02020603050405020304" pitchFamily="18" charset="0"/>
                <a:cs typeface="Arial" panose="020B0604020202020204" pitchFamily="34" charset="0"/>
              </a:rPr>
              <a:t>, 109804. https://doi.org/10.1016/j.ypmed.2023.109804</a:t>
            </a:r>
            <a:endParaRPr lang="en-AE" sz="3200" dirty="0">
              <a:latin typeface="Aptos" panose="020B0004020202020204" pitchFamily="34" charset="0"/>
              <a:ea typeface="Times New Roman" panose="02020603050405020304" pitchFamily="18" charset="0"/>
              <a:cs typeface="Arial" panose="020B0604020202020204" pitchFamily="34" charset="0"/>
            </a:endParaRPr>
          </a:p>
          <a:p>
            <a:pPr marL="257175" indent="-257175">
              <a:lnSpc>
                <a:spcPct val="107000"/>
              </a:lnSpc>
              <a:spcAft>
                <a:spcPts val="600"/>
              </a:spcAft>
              <a:buSzPts val="1000"/>
              <a:buFont typeface="Symbol" pitchFamily="2" charset="2"/>
              <a:buChar char=""/>
              <a:tabLst>
                <a:tab pos="342900" algn="l"/>
              </a:tabLst>
            </a:pPr>
            <a:r>
              <a:rPr lang="en-AE" sz="3200" dirty="0">
                <a:latin typeface="Times New Roman" panose="02020603050405020304" pitchFamily="18" charset="0"/>
                <a:ea typeface="Times New Roman" panose="02020603050405020304" pitchFamily="18" charset="0"/>
                <a:cs typeface="Arial" panose="020B0604020202020204" pitchFamily="34" charset="0"/>
              </a:rPr>
              <a:t>  Czoli, C. D., O'Connor, S., &amp; Fong, G. T. (2020). E-cigarette marketing strategies on social media and television: A review. </a:t>
            </a:r>
            <a:r>
              <a:rPr lang="en-AE" sz="3200" i="1" dirty="0">
                <a:latin typeface="Times New Roman" panose="02020603050405020304" pitchFamily="18" charset="0"/>
                <a:ea typeface="Times New Roman" panose="02020603050405020304" pitchFamily="18" charset="0"/>
                <a:cs typeface="Arial" panose="020B0604020202020204" pitchFamily="34" charset="0"/>
              </a:rPr>
              <a:t>Journal of Medical Internet Research</a:t>
            </a:r>
            <a:r>
              <a:rPr lang="en-AE" sz="3200" dirty="0">
                <a:latin typeface="Times New Roman" panose="02020603050405020304" pitchFamily="18" charset="0"/>
                <a:ea typeface="Times New Roman" panose="02020603050405020304" pitchFamily="18" charset="0"/>
                <a:cs typeface="Arial" panose="020B0604020202020204" pitchFamily="34" charset="0"/>
              </a:rPr>
              <a:t>, 22(8), e18943. https://doi.org/10.2196/18943</a:t>
            </a:r>
            <a:endParaRPr lang="en-AE" sz="3200" dirty="0">
              <a:latin typeface="Aptos" panose="020B0004020202020204" pitchFamily="34" charset="0"/>
              <a:ea typeface="Times New Roman" panose="02020603050405020304" pitchFamily="18" charset="0"/>
              <a:cs typeface="Arial" panose="020B0604020202020204" pitchFamily="34" charset="0"/>
            </a:endParaRPr>
          </a:p>
          <a:p>
            <a:endParaRPr lang="en-AE" dirty="0"/>
          </a:p>
        </p:txBody>
      </p:sp>
    </p:spTree>
    <p:extLst>
      <p:ext uri="{BB962C8B-B14F-4D97-AF65-F5344CB8AC3E}">
        <p14:creationId xmlns:p14="http://schemas.microsoft.com/office/powerpoint/2010/main" val="272239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44DC-B629-7637-3C81-F53690BD88F1}"/>
              </a:ext>
            </a:extLst>
          </p:cNvPr>
          <p:cNvSpPr>
            <a:spLocks noGrp="1"/>
          </p:cNvSpPr>
          <p:nvPr>
            <p:ph type="title"/>
          </p:nvPr>
        </p:nvSpPr>
        <p:spPr>
          <a:xfrm>
            <a:off x="107504" y="260648"/>
            <a:ext cx="8229600" cy="1143000"/>
          </a:xfrm>
        </p:spPr>
        <p:txBody>
          <a:bodyPr>
            <a:normAutofit fontScale="90000"/>
          </a:bodyPr>
          <a:lstStyle/>
          <a:p>
            <a:pPr algn="l"/>
            <a:br>
              <a:rPr lang="en-AE" dirty="0">
                <a:solidFill>
                  <a:schemeClr val="accent5">
                    <a:lumMod val="50000"/>
                  </a:schemeClr>
                </a:solidFill>
              </a:rPr>
            </a:br>
            <a:br>
              <a:rPr lang="en-AE" dirty="0">
                <a:solidFill>
                  <a:schemeClr val="accent5">
                    <a:lumMod val="50000"/>
                  </a:schemeClr>
                </a:solidFill>
              </a:rPr>
            </a:br>
            <a:r>
              <a:rPr lang="en-AE" b="1" dirty="0">
                <a:solidFill>
                  <a:schemeClr val="accent5">
                    <a:lumMod val="50000"/>
                  </a:schemeClr>
                </a:solidFill>
                <a:latin typeface="Times New Roman" panose="02020603050405020304" pitchFamily="18" charset="0"/>
                <a:cs typeface="Times New Roman" panose="02020603050405020304" pitchFamily="18" charset="0"/>
              </a:rPr>
              <a:t>Objectives </a:t>
            </a:r>
            <a:br>
              <a:rPr lang="en-AE" sz="3100" b="1" dirty="0">
                <a:latin typeface="Times New Roman" panose="02020603050405020304" pitchFamily="18" charset="0"/>
                <a:cs typeface="Times New Roman" panose="02020603050405020304" pitchFamily="18" charset="0"/>
              </a:rPr>
            </a:br>
            <a:br>
              <a:rPr lang="en-AE" dirty="0"/>
            </a:br>
            <a:endParaRPr lang="en-AE" dirty="0"/>
          </a:p>
        </p:txBody>
      </p:sp>
      <p:sp>
        <p:nvSpPr>
          <p:cNvPr id="3" name="Content Placeholder 2">
            <a:extLst>
              <a:ext uri="{FF2B5EF4-FFF2-40B4-BE49-F238E27FC236}">
                <a16:creationId xmlns:a16="http://schemas.microsoft.com/office/drawing/2014/main" id="{E321C8A8-06D5-395D-B8FC-1C867FC7ECF7}"/>
              </a:ext>
            </a:extLst>
          </p:cNvPr>
          <p:cNvSpPr>
            <a:spLocks noGrp="1"/>
          </p:cNvSpPr>
          <p:nvPr>
            <p:ph idx="1"/>
          </p:nvPr>
        </p:nvSpPr>
        <p:spPr/>
        <p:txBody>
          <a:bodyPr>
            <a:normAutofit fontScale="47500" lnSpcReduction="20000"/>
          </a:bodyPr>
          <a:lstStyle/>
          <a:p>
            <a:pPr marL="0" indent="0">
              <a:buNone/>
            </a:pPr>
            <a:r>
              <a:rPr lang="en-US" sz="3800" b="1" dirty="0">
                <a:solidFill>
                  <a:schemeClr val="accent5">
                    <a:lumMod val="50000"/>
                  </a:schemeClr>
                </a:solidFill>
                <a:latin typeface="Times New Roman" panose="02020603050405020304" pitchFamily="18" charset="0"/>
                <a:cs typeface="Times New Roman" panose="02020603050405020304" pitchFamily="18" charset="0"/>
              </a:rPr>
              <a:t>1. M</a:t>
            </a:r>
            <a:r>
              <a:rPr lang="en-AE" sz="3800" b="1" dirty="0">
                <a:solidFill>
                  <a:schemeClr val="accent5">
                    <a:lumMod val="50000"/>
                  </a:schemeClr>
                </a:solidFill>
                <a:latin typeface="Times New Roman" panose="02020603050405020304" pitchFamily="18" charset="0"/>
                <a:cs typeface="Times New Roman" panose="02020603050405020304" pitchFamily="18" charset="0"/>
              </a:rPr>
              <a:t>ain Objective</a:t>
            </a:r>
          </a:p>
          <a:p>
            <a:endParaRPr lang="en-AE" sz="3200" dirty="0">
              <a:solidFill>
                <a:schemeClr val="accent5">
                  <a:lumMod val="50000"/>
                </a:schemeClr>
              </a:solidFill>
              <a:latin typeface="Times New Roman" panose="02020603050405020304" pitchFamily="18" charset="0"/>
              <a:cs typeface="Times New Roman" panose="02020603050405020304" pitchFamily="18" charset="0"/>
            </a:endParaRPr>
          </a:p>
          <a:p>
            <a:pPr marL="9525"/>
            <a:r>
              <a:rPr lang="en-AE" sz="3400" b="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AE" sz="3400" b="1" dirty="0">
                <a:latin typeface="Times New Roman" panose="02020603050405020304" pitchFamily="18" charset="0"/>
                <a:ea typeface="Times New Roman" panose="02020603050405020304" pitchFamily="18" charset="0"/>
                <a:cs typeface="Times New Roman" panose="02020603050405020304" pitchFamily="18" charset="0"/>
              </a:rPr>
              <a:t>To determine</a:t>
            </a:r>
            <a:r>
              <a:rPr lang="en-AE" sz="3400" b="0" dirty="0">
                <a:latin typeface="Times New Roman" panose="02020603050405020304" pitchFamily="18" charset="0"/>
                <a:ea typeface="Times New Roman" panose="02020603050405020304" pitchFamily="18" charset="0"/>
                <a:cs typeface="Times New Roman" panose="02020603050405020304" pitchFamily="18" charset="0"/>
              </a:rPr>
              <a:t> the prevalence and contributing factors of vaping within the ADU community.</a:t>
            </a:r>
          </a:p>
          <a:p>
            <a:endParaRPr lang="en-AE" sz="4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AE" sz="3800" b="1" dirty="0">
                <a:solidFill>
                  <a:schemeClr val="accent5">
                    <a:lumMod val="50000"/>
                  </a:schemeClr>
                </a:solidFill>
                <a:latin typeface="Times New Roman" panose="02020603050405020304" pitchFamily="18" charset="0"/>
                <a:cs typeface="Times New Roman" panose="02020603050405020304" pitchFamily="18" charset="0"/>
              </a:rPr>
              <a:t>2. Specific Objectives </a:t>
            </a:r>
          </a:p>
          <a:p>
            <a:endParaRPr lang="en-AE" sz="3400" dirty="0">
              <a:solidFill>
                <a:schemeClr val="accent5">
                  <a:lumMod val="50000"/>
                </a:schemeClr>
              </a:solidFill>
              <a:latin typeface="Times New Roman" panose="02020603050405020304" pitchFamily="18" charset="0"/>
              <a:cs typeface="Times New Roman" panose="02020603050405020304" pitchFamily="18" charset="0"/>
            </a:endParaRPr>
          </a:p>
          <a:p>
            <a:pPr lvl="0" algn="just" rtl="0">
              <a:lnSpc>
                <a:spcPct val="107000"/>
              </a:lnSpc>
              <a:spcAft>
                <a:spcPts val="800"/>
              </a:spcAft>
            </a:pPr>
            <a:r>
              <a:rPr lang="en-AE" sz="3400" b="0" kern="100" dirty="0">
                <a:solidFill>
                  <a:schemeClr val="accent5">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en-AE" sz="3800" b="1" kern="100" dirty="0">
                <a:solidFill>
                  <a:schemeClr val="accent5">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To assess</a:t>
            </a:r>
            <a:r>
              <a:rPr lang="en-AE" sz="3800" b="0" kern="100" dirty="0">
                <a:solidFill>
                  <a:schemeClr val="accent5">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en-AE" sz="3400" b="0" kern="100" dirty="0">
                <a:effectLst/>
                <a:latin typeface="Times New Roman" panose="02020603050405020304" pitchFamily="18" charset="0"/>
                <a:ea typeface="Aptos" panose="020B0004020202020204" pitchFamily="34" charset="0"/>
                <a:cs typeface="Times New Roman" panose="02020603050405020304" pitchFamily="18" charset="0"/>
              </a:rPr>
              <a:t>the association between age, gender, socioeconomic status, cultural background, perception of harm, and access to e-cigarettes on the prevalence of vaping in the Abu Dhabi University community</a:t>
            </a:r>
            <a:r>
              <a:rPr lang="en-AE" sz="3400" b="0" kern="100" dirty="0">
                <a:solidFill>
                  <a:schemeClr val="accent5">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a:t>
            </a:r>
            <a:endParaRPr lang="en-AE" sz="3400" b="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pPr>
            <a:r>
              <a:rPr lang="en-AE" sz="3800" b="1" kern="100" dirty="0">
                <a:solidFill>
                  <a:schemeClr val="accent5">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To assess </a:t>
            </a:r>
            <a:r>
              <a:rPr lang="en-AE" sz="3400" b="0" kern="100" dirty="0">
                <a:effectLst/>
                <a:latin typeface="Times New Roman" panose="02020603050405020304" pitchFamily="18" charset="0"/>
                <a:ea typeface="Aptos" panose="020B0004020202020204" pitchFamily="34" charset="0"/>
                <a:cs typeface="Times New Roman" panose="02020603050405020304" pitchFamily="18" charset="0"/>
              </a:rPr>
              <a:t>the influence of students' knowledge and perceptions regarding the health risks of vaping on their vaping behaviour’s within the ADU community.</a:t>
            </a:r>
          </a:p>
          <a:p>
            <a:pPr marL="0" lvl="0" indent="0" algn="just">
              <a:lnSpc>
                <a:spcPct val="107000"/>
              </a:lnSpc>
            </a:pPr>
            <a:endParaRPr lang="en-AE" sz="3400" b="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0" algn="just">
              <a:lnSpc>
                <a:spcPct val="107000"/>
              </a:lnSpc>
            </a:pPr>
            <a:r>
              <a:rPr lang="en-AE" sz="3800" b="0" kern="100" dirty="0">
                <a:solidFill>
                  <a:schemeClr val="accent5">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en-AE" sz="3800" b="1" kern="100" dirty="0">
                <a:solidFill>
                  <a:schemeClr val="accent5">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To idenntify </a:t>
            </a:r>
            <a:r>
              <a:rPr lang="en-AE" sz="3400" b="0" kern="100" dirty="0">
                <a:effectLst/>
                <a:latin typeface="Times New Roman" panose="02020603050405020304" pitchFamily="18" charset="0"/>
                <a:ea typeface="Aptos" panose="020B0004020202020204" pitchFamily="34" charset="0"/>
                <a:cs typeface="Times New Roman" panose="02020603050405020304" pitchFamily="18" charset="0"/>
              </a:rPr>
              <a:t>the psychological and behavioral aspects, including stress, mental health issues, and prior smoking behaviors, that promote vaping among ADU students.</a:t>
            </a:r>
            <a:endParaRPr lang="en-AE" sz="3400" b="0" kern="100" dirty="0">
              <a:latin typeface="Times New Roman" panose="02020603050405020304" pitchFamily="18" charset="0"/>
              <a:ea typeface="Aptos" panose="020B0004020202020204" pitchFamily="34" charset="0"/>
              <a:cs typeface="Times New Roman" panose="02020603050405020304" pitchFamily="18" charset="0"/>
            </a:endParaRPr>
          </a:p>
          <a:p>
            <a:pPr marL="0" lvl="0" indent="0" algn="just">
              <a:lnSpc>
                <a:spcPct val="107000"/>
              </a:lnSpc>
            </a:pPr>
            <a:endParaRPr lang="en-AE" sz="3400" b="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0" algn="just">
              <a:lnSpc>
                <a:spcPct val="107000"/>
              </a:lnSpc>
              <a:spcAft>
                <a:spcPts val="800"/>
              </a:spcAft>
            </a:pPr>
            <a:r>
              <a:rPr lang="en-AE" sz="3800" b="1" kern="100" dirty="0">
                <a:solidFill>
                  <a:schemeClr val="accent5">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To examine </a:t>
            </a:r>
            <a:r>
              <a:rPr lang="en-AE" sz="3400" b="0" kern="100" dirty="0">
                <a:effectLst/>
                <a:latin typeface="Times New Roman" panose="02020603050405020304" pitchFamily="18" charset="0"/>
                <a:ea typeface="Aptos" panose="020B0004020202020204" pitchFamily="34" charset="0"/>
                <a:cs typeface="Times New Roman" panose="02020603050405020304" pitchFamily="18" charset="0"/>
              </a:rPr>
              <a:t>the association of social media and peer networks on e-cigarette use among teenagers and non-smokers amongst ADU community. </a:t>
            </a:r>
            <a:endParaRPr lang="en-AE"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4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04;p31">
            <a:extLst>
              <a:ext uri="{FF2B5EF4-FFF2-40B4-BE49-F238E27FC236}">
                <a16:creationId xmlns:a16="http://schemas.microsoft.com/office/drawing/2014/main" id="{DC2EB460-6696-B8EB-B309-DB7B21B0BED5}"/>
              </a:ext>
            </a:extLst>
          </p:cNvPr>
          <p:cNvPicPr preferRelativeResize="0"/>
          <p:nvPr/>
        </p:nvPicPr>
        <p:blipFill>
          <a:blip r:embed="rId2">
            <a:alphaModFix/>
          </a:blip>
          <a:stretch>
            <a:fillRect/>
          </a:stretch>
        </p:blipFill>
        <p:spPr>
          <a:xfrm>
            <a:off x="8336984" y="4322462"/>
            <a:ext cx="807016" cy="1870676"/>
          </a:xfrm>
          <a:prstGeom prst="rect">
            <a:avLst/>
          </a:prstGeom>
          <a:noFill/>
          <a:ln>
            <a:noFill/>
          </a:ln>
        </p:spPr>
      </p:pic>
      <p:sp>
        <p:nvSpPr>
          <p:cNvPr id="2" name="Title 1">
            <a:extLst>
              <a:ext uri="{FF2B5EF4-FFF2-40B4-BE49-F238E27FC236}">
                <a16:creationId xmlns:a16="http://schemas.microsoft.com/office/drawing/2014/main" id="{8450898E-9402-4DBA-6810-77F7334328C7}"/>
              </a:ext>
            </a:extLst>
          </p:cNvPr>
          <p:cNvSpPr>
            <a:spLocks noGrp="1"/>
          </p:cNvSpPr>
          <p:nvPr>
            <p:ph type="title"/>
          </p:nvPr>
        </p:nvSpPr>
        <p:spPr>
          <a:xfrm>
            <a:off x="29277" y="404664"/>
            <a:ext cx="8229600" cy="1143000"/>
          </a:xfrm>
        </p:spPr>
        <p:txBody>
          <a:bodyPr>
            <a:normAutofit fontScale="90000"/>
          </a:bodyPr>
          <a:lstStyle/>
          <a:p>
            <a:pPr algn="l"/>
            <a:br>
              <a:rPr lang="en-AE" dirty="0">
                <a:solidFill>
                  <a:schemeClr val="accent5">
                    <a:lumMod val="50000"/>
                  </a:schemeClr>
                </a:solidFill>
              </a:rPr>
            </a:br>
            <a:r>
              <a:rPr lang="en-AE" b="1" dirty="0">
                <a:solidFill>
                  <a:schemeClr val="accent5">
                    <a:lumMod val="50000"/>
                  </a:schemeClr>
                </a:solidFill>
                <a:latin typeface="Times New Roman" panose="02020603050405020304" pitchFamily="18" charset="0"/>
                <a:cs typeface="Times New Roman" panose="02020603050405020304" pitchFamily="18" charset="0"/>
              </a:rPr>
              <a:t>Literature Review </a:t>
            </a:r>
            <a:br>
              <a:rPr lang="en-AE" dirty="0"/>
            </a:br>
            <a:br>
              <a:rPr lang="en-AE" dirty="0"/>
            </a:br>
            <a:endParaRPr lang="en-AE" dirty="0"/>
          </a:p>
        </p:txBody>
      </p:sp>
      <p:sp>
        <p:nvSpPr>
          <p:cNvPr id="3" name="Content Placeholder 2">
            <a:extLst>
              <a:ext uri="{FF2B5EF4-FFF2-40B4-BE49-F238E27FC236}">
                <a16:creationId xmlns:a16="http://schemas.microsoft.com/office/drawing/2014/main" id="{0550DDFA-643E-8B44-6100-58C0BA3C5F5D}"/>
              </a:ext>
            </a:extLst>
          </p:cNvPr>
          <p:cNvSpPr>
            <a:spLocks noGrp="1"/>
          </p:cNvSpPr>
          <p:nvPr>
            <p:ph idx="1"/>
          </p:nvPr>
        </p:nvSpPr>
        <p:spPr>
          <a:xfrm>
            <a:off x="251520" y="1667175"/>
            <a:ext cx="7776864" cy="4525963"/>
          </a:xfrm>
        </p:spPr>
        <p:txBody>
          <a:bodyPr>
            <a:normAutofit fontScale="70000" lnSpcReduction="20000"/>
          </a:bodyPr>
          <a:lstStyle/>
          <a:p>
            <a:r>
              <a:rPr lang="en-US" b="1" dirty="0">
                <a:solidFill>
                  <a:schemeClr val="accent5">
                    <a:lumMod val="50000"/>
                  </a:schemeClr>
                </a:solidFill>
                <a:latin typeface="Times New Roman" panose="02020603050405020304" pitchFamily="18" charset="0"/>
                <a:cs typeface="Times New Roman" panose="02020603050405020304" pitchFamily="18" charset="0"/>
              </a:rPr>
              <a:t>Social Factors: </a:t>
            </a:r>
            <a:r>
              <a:rPr lang="en-US" dirty="0">
                <a:latin typeface="Times New Roman" panose="02020603050405020304" pitchFamily="18" charset="0"/>
                <a:cs typeface="Times New Roman" panose="02020603050405020304" pitchFamily="18" charset="0"/>
              </a:rPr>
              <a:t>Peer acceptance and social media significantly influence vaping, with platforms both spreading misinformation and offering opportunities for health campaigns (Truth Initiative, 2021; Hill et al., 2024).</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a:p>
            <a:endParaRPr lang="en-US" b="1" dirty="0">
              <a:solidFill>
                <a:schemeClr val="accent5">
                  <a:lumMod val="50000"/>
                </a:schemeClr>
              </a:solidFill>
              <a:latin typeface="Times New Roman" panose="02020603050405020304" pitchFamily="18" charset="0"/>
              <a:cs typeface="Times New Roman" panose="02020603050405020304" pitchFamily="18" charset="0"/>
            </a:endParaRPr>
          </a:p>
          <a:p>
            <a:r>
              <a:rPr lang="en-US" b="1" dirty="0">
                <a:solidFill>
                  <a:schemeClr val="accent5">
                    <a:lumMod val="50000"/>
                  </a:schemeClr>
                </a:solidFill>
                <a:latin typeface="Times New Roman" panose="02020603050405020304" pitchFamily="18" charset="0"/>
                <a:cs typeface="Times New Roman" panose="02020603050405020304" pitchFamily="18" charset="0"/>
              </a:rPr>
              <a:t> Psychological Factors</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Stress, anxiety, and low-risk perceptions drive vaping, often used as a coping mechanism among students (Truth Initiative, 2021; Hill et al., 2024).</a:t>
            </a:r>
          </a:p>
          <a:p>
            <a:pPr marL="342900" indent="-342900">
              <a:buFont typeface="Arial" panose="020B0604020202020204" pitchFamily="34" charset="0"/>
              <a:buChar char="•"/>
            </a:pPr>
            <a:endParaRPr lang="en-US" dirty="0">
              <a:solidFill>
                <a:schemeClr val="accent5">
                  <a:lumMod val="50000"/>
                </a:schemeClr>
              </a:solidFill>
              <a:latin typeface="Times New Roman" panose="02020603050405020304" pitchFamily="18" charset="0"/>
              <a:cs typeface="Times New Roman" panose="02020603050405020304" pitchFamily="18" charset="0"/>
            </a:endParaRPr>
          </a:p>
          <a:p>
            <a:r>
              <a:rPr lang="en-US" b="1" dirty="0">
                <a:solidFill>
                  <a:schemeClr val="accent5">
                    <a:lumMod val="50000"/>
                  </a:schemeClr>
                </a:solidFill>
                <a:latin typeface="Times New Roman" panose="02020603050405020304" pitchFamily="18" charset="0"/>
                <a:cs typeface="Times New Roman" panose="02020603050405020304" pitchFamily="18" charset="0"/>
              </a:rPr>
              <a:t>Behavioral Factors: </a:t>
            </a:r>
            <a:r>
              <a:rPr lang="en-US" dirty="0">
                <a:latin typeface="Times New Roman" panose="02020603050405020304" pitchFamily="18" charset="0"/>
                <a:cs typeface="Times New Roman" panose="02020603050405020304" pitchFamily="18" charset="0"/>
              </a:rPr>
              <a:t>Curiosity, stress relief, and prior smoking habits are key motivators, making e-cigarettes both a smoking alternative and a gateway to nicotine use (Truth Initiative, 2021; Hill et al., 2024).</a:t>
            </a:r>
          </a:p>
          <a:p>
            <a:endParaRPr lang="en-AE" dirty="0"/>
          </a:p>
        </p:txBody>
      </p:sp>
    </p:spTree>
    <p:extLst>
      <p:ext uri="{BB962C8B-B14F-4D97-AF65-F5344CB8AC3E}">
        <p14:creationId xmlns:p14="http://schemas.microsoft.com/office/powerpoint/2010/main" val="99600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CCA6-738F-4EC6-8EC4-E88C0CCC8694}"/>
              </a:ext>
            </a:extLst>
          </p:cNvPr>
          <p:cNvSpPr>
            <a:spLocks noGrp="1"/>
          </p:cNvSpPr>
          <p:nvPr>
            <p:ph type="title"/>
          </p:nvPr>
        </p:nvSpPr>
        <p:spPr/>
        <p:txBody>
          <a:bodyPr>
            <a:normAutofit/>
          </a:bodyPr>
          <a:lstStyle/>
          <a:p>
            <a:pPr algn="l"/>
            <a:r>
              <a:rPr lang="en-US" sz="4000" b="1" dirty="0">
                <a:solidFill>
                  <a:schemeClr val="accent5">
                    <a:lumMod val="50000"/>
                  </a:schemeClr>
                </a:solidFill>
                <a:latin typeface="Times New Roman" panose="02020603050405020304" pitchFamily="18" charset="0"/>
                <a:cs typeface="Times New Roman" panose="02020603050405020304" pitchFamily="18" charset="0"/>
              </a:rPr>
              <a:t>Methodology</a:t>
            </a:r>
            <a:endParaRPr lang="en-AE"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CBB13F-C486-EEC0-DC1B-FC5EC3027D8F}"/>
              </a:ext>
            </a:extLst>
          </p:cNvPr>
          <p:cNvSpPr>
            <a:spLocks noGrp="1"/>
          </p:cNvSpPr>
          <p:nvPr>
            <p:ph idx="1"/>
          </p:nvPr>
        </p:nvSpPr>
        <p:spPr/>
        <p:txBody>
          <a:bodyPr>
            <a:normAutofit fontScale="70000" lnSpcReduction="20000"/>
          </a:bodyPr>
          <a:lstStyle/>
          <a:p>
            <a:pPr marL="514350" indent="-514350">
              <a:buFont typeface="+mj-lt"/>
              <a:buAutoNum type="arabicPeriod"/>
            </a:pPr>
            <a:r>
              <a:rPr lang="en-US" b="1" dirty="0">
                <a:solidFill>
                  <a:schemeClr val="accent5">
                    <a:lumMod val="50000"/>
                  </a:schemeClr>
                </a:solidFill>
                <a:latin typeface="Times New Roman" panose="02020603050405020304" pitchFamily="18" charset="0"/>
                <a:cs typeface="Times New Roman" panose="02020603050405020304" pitchFamily="18" charset="0"/>
              </a:rPr>
              <a:t>Study Design &amp; settings:</a:t>
            </a:r>
          </a:p>
          <a:p>
            <a:endParaRPr lang="en-US"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Descriptive cross-sectional study conducted at ADU university.</a:t>
            </a:r>
          </a:p>
          <a:p>
            <a:pPr marL="0" indent="0">
              <a:buNone/>
            </a:pPr>
            <a:endParaRPr lang="en-US"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5">
                    <a:lumMod val="50000"/>
                  </a:schemeClr>
                </a:solidFill>
                <a:latin typeface="Times New Roman" panose="02020603050405020304" pitchFamily="18" charset="0"/>
                <a:cs typeface="Times New Roman" panose="02020603050405020304" pitchFamily="18" charset="0"/>
              </a:rPr>
              <a:t>2.      Population and Sampling:</a:t>
            </a:r>
          </a:p>
          <a:p>
            <a:endParaRPr lang="en-US" b="1"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ADU students, instructors, and administrative staff aged 18 years and older.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Convenience sampling  was  employed to recruit participants from the ADU population.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Participants were recruited via university communication platforms (emails, direct messages). </a:t>
            </a:r>
          </a:p>
          <a:p>
            <a:endParaRPr lang="en-AE" dirty="0"/>
          </a:p>
        </p:txBody>
      </p:sp>
    </p:spTree>
    <p:extLst>
      <p:ext uri="{BB962C8B-B14F-4D97-AF65-F5344CB8AC3E}">
        <p14:creationId xmlns:p14="http://schemas.microsoft.com/office/powerpoint/2010/main" val="227916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5D07-2080-9C80-EC36-F1CAF69A4471}"/>
              </a:ext>
            </a:extLst>
          </p:cNvPr>
          <p:cNvSpPr>
            <a:spLocks noGrp="1"/>
          </p:cNvSpPr>
          <p:nvPr>
            <p:ph type="title"/>
          </p:nvPr>
        </p:nvSpPr>
        <p:spPr/>
        <p:txBody>
          <a:bodyPr>
            <a:normAutofit/>
          </a:bodyPr>
          <a:lstStyle/>
          <a:p>
            <a:pPr algn="l"/>
            <a:r>
              <a:rPr lang="en-US" sz="4000" b="1" dirty="0">
                <a:solidFill>
                  <a:schemeClr val="accent5">
                    <a:lumMod val="50000"/>
                  </a:schemeClr>
                </a:solidFill>
                <a:latin typeface="Times New Roman" panose="02020603050405020304" pitchFamily="18" charset="0"/>
                <a:cs typeface="Times New Roman" panose="02020603050405020304" pitchFamily="18" charset="0"/>
              </a:rPr>
              <a:t>Methodology</a:t>
            </a:r>
            <a:endParaRPr lang="en-AE"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14F8F2D-830E-2EEA-4ED3-7788D48219BE}"/>
              </a:ext>
            </a:extLst>
          </p:cNvPr>
          <p:cNvSpPr>
            <a:spLocks noGrp="1"/>
          </p:cNvSpPr>
          <p:nvPr>
            <p:ph idx="1"/>
          </p:nvPr>
        </p:nvSpPr>
        <p:spPr/>
        <p:txBody>
          <a:bodyPr>
            <a:normAutofit/>
          </a:bodyPr>
          <a:lstStyle/>
          <a:p>
            <a:pPr marL="0" indent="0">
              <a:buNone/>
            </a:pPr>
            <a:r>
              <a:rPr lang="en-US" sz="2200" b="1" dirty="0">
                <a:solidFill>
                  <a:schemeClr val="accent5">
                    <a:lumMod val="50000"/>
                  </a:schemeClr>
                </a:solidFill>
                <a:latin typeface="Times New Roman" panose="02020603050405020304" pitchFamily="18" charset="0"/>
                <a:cs typeface="Times New Roman" panose="02020603050405020304" pitchFamily="18" charset="0"/>
              </a:rPr>
              <a:t>3.  Sample size: </a:t>
            </a:r>
            <a:endParaRPr lang="en-US" sz="2200"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a:solidFill>
                  <a:schemeClr val="accent5">
                    <a:lumMod val="50000"/>
                  </a:schemeClr>
                </a:solidFill>
                <a:latin typeface="Times New Roman" panose="02020603050405020304" pitchFamily="18" charset="0"/>
                <a:cs typeface="Times New Roman" panose="02020603050405020304" pitchFamily="18" charset="0"/>
              </a:rPr>
              <a:t>450 participants </a:t>
            </a:r>
            <a:r>
              <a:rPr lang="en-US" sz="2200" dirty="0">
                <a:latin typeface="Times New Roman" panose="02020603050405020304" pitchFamily="18" charset="0"/>
                <a:cs typeface="Times New Roman" panose="02020603050405020304" pitchFamily="18" charset="0"/>
              </a:rPr>
              <a:t>were targeted to achieve statistical power and account for resource constraints, ensuring sufficient data within the two-week collection period. </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sz="2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sz="2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sz="2200"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r>
              <a:rPr lang="en-US" sz="2200" dirty="0">
                <a:latin typeface="Times New Roman" panose="02020603050405020304" pitchFamily="18" charset="0"/>
                <a:cs typeface="Times New Roman" panose="02020603050405020304" pitchFamily="18" charset="0"/>
              </a:rPr>
              <a:t>After cleaning, </a:t>
            </a:r>
            <a:r>
              <a:rPr lang="en-US" sz="2200" b="1" dirty="0">
                <a:solidFill>
                  <a:schemeClr val="accent5">
                    <a:lumMod val="50000"/>
                  </a:schemeClr>
                </a:solidFill>
                <a:latin typeface="Times New Roman" panose="02020603050405020304" pitchFamily="18" charset="0"/>
                <a:cs typeface="Times New Roman" panose="02020603050405020304" pitchFamily="18" charset="0"/>
              </a:rPr>
              <a:t>450 valid responses remained </a:t>
            </a:r>
            <a:r>
              <a:rPr lang="en-US" sz="2200" dirty="0">
                <a:latin typeface="Times New Roman" panose="02020603050405020304" pitchFamily="18" charset="0"/>
                <a:cs typeface="Times New Roman" panose="02020603050405020304" pitchFamily="18" charset="0"/>
              </a:rPr>
              <a:t>from total  470 ; 20 incomplete ones were excluded due to incomplete answers</a:t>
            </a:r>
          </a:p>
          <a:p>
            <a:pPr marL="285750" indent="-285750">
              <a:buFont typeface="Arial" panose="020B0604020202020204" pitchFamily="34" charset="0"/>
              <a:buChar char="•"/>
            </a:pPr>
            <a:endParaRPr lang="en-US" dirty="0">
              <a:latin typeface="Times" panose="02020603050405020304" pitchFamily="18" charset="0"/>
              <a:cs typeface="Times" panose="02020603050405020304" pitchFamily="18" charset="0"/>
            </a:endParaRPr>
          </a:p>
          <a:p>
            <a:endParaRPr lang="en-AE" dirty="0"/>
          </a:p>
        </p:txBody>
      </p:sp>
      <p:pic>
        <p:nvPicPr>
          <p:cNvPr id="4" name="Picture 3">
            <a:extLst>
              <a:ext uri="{FF2B5EF4-FFF2-40B4-BE49-F238E27FC236}">
                <a16:creationId xmlns:a16="http://schemas.microsoft.com/office/drawing/2014/main" id="{3E905B61-51EC-C230-01B6-11ECD3C8E7B2}"/>
              </a:ext>
            </a:extLst>
          </p:cNvPr>
          <p:cNvPicPr>
            <a:picLocks noChangeAspect="1"/>
          </p:cNvPicPr>
          <p:nvPr/>
        </p:nvPicPr>
        <p:blipFill>
          <a:blip r:embed="rId2"/>
          <a:stretch>
            <a:fillRect/>
          </a:stretch>
        </p:blipFill>
        <p:spPr>
          <a:xfrm>
            <a:off x="2771799" y="3179514"/>
            <a:ext cx="3850916" cy="1015569"/>
          </a:xfrm>
          <a:prstGeom prst="rect">
            <a:avLst/>
          </a:prstGeom>
        </p:spPr>
      </p:pic>
      <p:pic>
        <p:nvPicPr>
          <p:cNvPr id="5" name="Picture 4">
            <a:extLst>
              <a:ext uri="{FF2B5EF4-FFF2-40B4-BE49-F238E27FC236}">
                <a16:creationId xmlns:a16="http://schemas.microsoft.com/office/drawing/2014/main" id="{D2E96F46-7C16-53BA-3D5E-274AAE88409B}"/>
              </a:ext>
            </a:extLst>
          </p:cNvPr>
          <p:cNvPicPr>
            <a:picLocks noChangeAspect="1"/>
          </p:cNvPicPr>
          <p:nvPr/>
        </p:nvPicPr>
        <p:blipFill>
          <a:blip r:embed="rId3"/>
          <a:stretch>
            <a:fillRect/>
          </a:stretch>
        </p:blipFill>
        <p:spPr>
          <a:xfrm>
            <a:off x="3615123" y="4195083"/>
            <a:ext cx="2164268" cy="786452"/>
          </a:xfrm>
          <a:prstGeom prst="rect">
            <a:avLst/>
          </a:prstGeom>
        </p:spPr>
      </p:pic>
    </p:spTree>
    <p:extLst>
      <p:ext uri="{BB962C8B-B14F-4D97-AF65-F5344CB8AC3E}">
        <p14:creationId xmlns:p14="http://schemas.microsoft.com/office/powerpoint/2010/main" val="294079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CCAB-1E62-96E7-9818-DA36549742C9}"/>
              </a:ext>
            </a:extLst>
          </p:cNvPr>
          <p:cNvSpPr>
            <a:spLocks noGrp="1"/>
          </p:cNvSpPr>
          <p:nvPr>
            <p:ph type="title"/>
          </p:nvPr>
        </p:nvSpPr>
        <p:spPr/>
        <p:txBody>
          <a:bodyPr>
            <a:normAutofit/>
          </a:bodyPr>
          <a:lstStyle/>
          <a:p>
            <a:pPr algn="l"/>
            <a:r>
              <a:rPr lang="en-US" sz="4000" b="1" dirty="0">
                <a:solidFill>
                  <a:schemeClr val="accent5">
                    <a:lumMod val="50000"/>
                  </a:schemeClr>
                </a:solidFill>
                <a:latin typeface="Times New Roman" panose="02020603050405020304" pitchFamily="18" charset="0"/>
                <a:cs typeface="Times New Roman" panose="02020603050405020304" pitchFamily="18" charset="0"/>
              </a:rPr>
              <a:t>Methodology</a:t>
            </a:r>
            <a:endParaRPr lang="en-AE"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F40A77-1541-56EA-40F0-0D5CAC2775DE}"/>
              </a:ext>
            </a:extLst>
          </p:cNvPr>
          <p:cNvSpPr>
            <a:spLocks noGrp="1"/>
          </p:cNvSpPr>
          <p:nvPr>
            <p:ph idx="1"/>
          </p:nvPr>
        </p:nvSpPr>
        <p:spPr>
          <a:xfrm>
            <a:off x="457200" y="1600200"/>
            <a:ext cx="4690864" cy="4525963"/>
          </a:xfrm>
        </p:spPr>
        <p:txBody>
          <a:bodyPr>
            <a:normAutofit fontScale="70000" lnSpcReduction="20000"/>
          </a:bodyPr>
          <a:lstStyle/>
          <a:p>
            <a:pPr marL="0" indent="0">
              <a:buNone/>
            </a:pPr>
            <a:r>
              <a:rPr lang="en-US" sz="3600" b="1" dirty="0">
                <a:solidFill>
                  <a:schemeClr val="accent5">
                    <a:lumMod val="50000"/>
                  </a:schemeClr>
                </a:solidFill>
                <a:latin typeface="Times New Roman" panose="02020603050405020304" pitchFamily="18" charset="0"/>
                <a:cs typeface="Times New Roman" panose="02020603050405020304" pitchFamily="18" charset="0"/>
              </a:rPr>
              <a:t>4.  Ethical Considerations   </a:t>
            </a:r>
          </a:p>
          <a:p>
            <a:endParaRPr lang="en-US"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solidFill>
                  <a:schemeClr val="accent5">
                    <a:lumMod val="50000"/>
                  </a:schemeClr>
                </a:solidFill>
                <a:latin typeface="Times New Roman" panose="02020603050405020304" pitchFamily="18" charset="0"/>
                <a:cs typeface="Times New Roman" panose="02020603050405020304" pitchFamily="18" charset="0"/>
              </a:rPr>
              <a:t>Approval: </a:t>
            </a:r>
            <a:r>
              <a:rPr lang="en-US" dirty="0">
                <a:latin typeface="Times New Roman" panose="02020603050405020304" pitchFamily="18" charset="0"/>
                <a:cs typeface="Times New Roman" panose="02020603050405020304" pitchFamily="18" charset="0"/>
              </a:rPr>
              <a:t>Ethical clearance was obtained from the Abu Dhabi University institution research board Committee(CHS-0000029).</a:t>
            </a:r>
          </a:p>
          <a:p>
            <a:pPr marL="0" indent="0">
              <a:buNone/>
            </a:pPr>
            <a:endParaRPr lang="en-US"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solidFill>
                  <a:schemeClr val="accent5">
                    <a:lumMod val="50000"/>
                  </a:schemeClr>
                </a:solidFill>
                <a:latin typeface="Times New Roman" panose="02020603050405020304" pitchFamily="18" charset="0"/>
                <a:cs typeface="Times New Roman" panose="02020603050405020304" pitchFamily="18" charset="0"/>
              </a:rPr>
              <a:t>Consent: </a:t>
            </a:r>
            <a:r>
              <a:rPr lang="en-US" dirty="0">
                <a:latin typeface="Times New Roman" panose="02020603050405020304" pitchFamily="18" charset="0"/>
                <a:cs typeface="Times New Roman" panose="02020603050405020304" pitchFamily="18" charset="0"/>
              </a:rPr>
              <a:t>Informed consent was secured from all participants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solidFill>
                  <a:schemeClr val="accent5">
                    <a:lumMod val="50000"/>
                  </a:schemeClr>
                </a:solidFill>
                <a:latin typeface="Times New Roman" panose="02020603050405020304" pitchFamily="18" charset="0"/>
                <a:cs typeface="Times New Roman" panose="02020603050405020304" pitchFamily="18" charset="0"/>
              </a:rPr>
              <a:t>Confidentiality: </a:t>
            </a:r>
            <a:r>
              <a:rPr lang="en-US" dirty="0">
                <a:latin typeface="Times New Roman" panose="02020603050405020304" pitchFamily="18" charset="0"/>
                <a:cs typeface="Times New Roman" panose="02020603050405020304" pitchFamily="18" charset="0"/>
              </a:rPr>
              <a:t>Anonymity and data protection protocols were rigorously applied.</a:t>
            </a:r>
          </a:p>
          <a:p>
            <a:endParaRPr lang="en-AE" dirty="0"/>
          </a:p>
        </p:txBody>
      </p:sp>
      <p:pic>
        <p:nvPicPr>
          <p:cNvPr id="4" name="Picture 3">
            <a:extLst>
              <a:ext uri="{FF2B5EF4-FFF2-40B4-BE49-F238E27FC236}">
                <a16:creationId xmlns:a16="http://schemas.microsoft.com/office/drawing/2014/main" id="{5C3E9B94-3B02-3FFA-81E4-862252C59413}"/>
              </a:ext>
            </a:extLst>
          </p:cNvPr>
          <p:cNvPicPr>
            <a:picLocks noChangeAspect="1"/>
          </p:cNvPicPr>
          <p:nvPr/>
        </p:nvPicPr>
        <p:blipFill>
          <a:blip r:embed="rId2"/>
          <a:stretch>
            <a:fillRect/>
          </a:stretch>
        </p:blipFill>
        <p:spPr>
          <a:xfrm>
            <a:off x="5180773" y="2492896"/>
            <a:ext cx="3528392" cy="2051784"/>
          </a:xfrm>
          <a:prstGeom prst="rect">
            <a:avLst/>
          </a:prstGeom>
        </p:spPr>
      </p:pic>
      <p:pic>
        <p:nvPicPr>
          <p:cNvPr id="5" name="Picture 4">
            <a:extLst>
              <a:ext uri="{FF2B5EF4-FFF2-40B4-BE49-F238E27FC236}">
                <a16:creationId xmlns:a16="http://schemas.microsoft.com/office/drawing/2014/main" id="{7C06C008-42B4-AED5-F303-A8C5DDA97B13}"/>
              </a:ext>
            </a:extLst>
          </p:cNvPr>
          <p:cNvPicPr>
            <a:picLocks noChangeAspect="1"/>
          </p:cNvPicPr>
          <p:nvPr/>
        </p:nvPicPr>
        <p:blipFill>
          <a:blip r:embed="rId3"/>
          <a:stretch>
            <a:fillRect/>
          </a:stretch>
        </p:blipFill>
        <p:spPr>
          <a:xfrm>
            <a:off x="5180773" y="4653136"/>
            <a:ext cx="3528392" cy="1219794"/>
          </a:xfrm>
          <a:prstGeom prst="rect">
            <a:avLst/>
          </a:prstGeom>
        </p:spPr>
      </p:pic>
    </p:spTree>
    <p:extLst>
      <p:ext uri="{BB962C8B-B14F-4D97-AF65-F5344CB8AC3E}">
        <p14:creationId xmlns:p14="http://schemas.microsoft.com/office/powerpoint/2010/main" val="62313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B238-DF24-26FF-2776-85250BEEBBFC}"/>
              </a:ext>
            </a:extLst>
          </p:cNvPr>
          <p:cNvSpPr>
            <a:spLocks noGrp="1"/>
          </p:cNvSpPr>
          <p:nvPr>
            <p:ph type="title"/>
          </p:nvPr>
        </p:nvSpPr>
        <p:spPr/>
        <p:txBody>
          <a:bodyPr>
            <a:normAutofit/>
          </a:bodyPr>
          <a:lstStyle/>
          <a:p>
            <a:pPr algn="l"/>
            <a:r>
              <a:rPr lang="en-US" sz="4000" b="1" dirty="0">
                <a:solidFill>
                  <a:schemeClr val="accent5">
                    <a:lumMod val="50000"/>
                  </a:schemeClr>
                </a:solidFill>
                <a:latin typeface="Times New Roman" panose="02020603050405020304" pitchFamily="18" charset="0"/>
                <a:cs typeface="Times New Roman" panose="02020603050405020304" pitchFamily="18" charset="0"/>
              </a:rPr>
              <a:t>Methodology</a:t>
            </a:r>
            <a:endParaRPr lang="en-AE"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D865E3D-268D-80E1-D11C-EEC1D13532CA}"/>
              </a:ext>
            </a:extLst>
          </p:cNvPr>
          <p:cNvSpPr>
            <a:spLocks noGrp="1"/>
          </p:cNvSpPr>
          <p:nvPr>
            <p:ph idx="1"/>
          </p:nvPr>
        </p:nvSpPr>
        <p:spPr>
          <a:xfrm>
            <a:off x="348480" y="1870895"/>
            <a:ext cx="5087616" cy="4709400"/>
          </a:xfrm>
        </p:spPr>
        <p:txBody>
          <a:bodyPr>
            <a:normAutofit fontScale="25000" lnSpcReduction="20000"/>
          </a:bodyPr>
          <a:lstStyle/>
          <a:p>
            <a:pPr marL="0" indent="0">
              <a:buNone/>
            </a:pPr>
            <a:r>
              <a:rPr lang="en-US" sz="7200" b="1" dirty="0">
                <a:solidFill>
                  <a:schemeClr val="accent5">
                    <a:lumMod val="50000"/>
                  </a:schemeClr>
                </a:solidFill>
                <a:latin typeface="Times New Roman" panose="02020603050405020304" pitchFamily="18" charset="0"/>
                <a:cs typeface="Times New Roman" panose="02020603050405020304" pitchFamily="18" charset="0"/>
              </a:rPr>
              <a:t>5. Validity &amp; Reliability:</a:t>
            </a:r>
          </a:p>
          <a:p>
            <a:endParaRPr lang="en-US" sz="7200" dirty="0">
              <a:solidFill>
                <a:schemeClr val="accent5">
                  <a:lumMod val="50000"/>
                </a:schemeClr>
              </a:solidFill>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Ensures that the questionnaire accurately measures the intended variables. Some questions were adapted from existing research and properly referenced.</a:t>
            </a:r>
          </a:p>
          <a:p>
            <a:endParaRPr lang="en-US" sz="72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The questionnaire underwent expert review and pilot testing to further ensure its validity</a:t>
            </a:r>
          </a:p>
          <a:p>
            <a:pPr marL="0" indent="0">
              <a:buNone/>
            </a:pPr>
            <a:endParaRPr lang="en-US" sz="7200"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sz="7200" b="1" dirty="0">
                <a:solidFill>
                  <a:schemeClr val="accent5">
                    <a:lumMod val="50000"/>
                  </a:schemeClr>
                </a:solidFill>
                <a:latin typeface="Times New Roman" panose="02020603050405020304" pitchFamily="18" charset="0"/>
                <a:cs typeface="Times New Roman" panose="02020603050405020304" pitchFamily="18" charset="0"/>
              </a:rPr>
              <a:t>6. Pilot study:</a:t>
            </a:r>
          </a:p>
          <a:p>
            <a:endParaRPr lang="en-US" sz="7200" dirty="0">
              <a:solidFill>
                <a:schemeClr val="accent5">
                  <a:lumMod val="50000"/>
                </a:schemeClr>
              </a:solidFill>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A pilot study was conducted with five members to test the clarity and effectiveness of the questionnaire, ensuring its suitability for the main study.</a:t>
            </a:r>
          </a:p>
          <a:p>
            <a:endParaRPr lang="en-AE" dirty="0"/>
          </a:p>
        </p:txBody>
      </p:sp>
      <p:pic>
        <p:nvPicPr>
          <p:cNvPr id="4" name="Picture 3">
            <a:extLst>
              <a:ext uri="{FF2B5EF4-FFF2-40B4-BE49-F238E27FC236}">
                <a16:creationId xmlns:a16="http://schemas.microsoft.com/office/drawing/2014/main" id="{60EAB079-B309-04C5-AF11-A3B99C3848C8}"/>
              </a:ext>
            </a:extLst>
          </p:cNvPr>
          <p:cNvPicPr>
            <a:picLocks noChangeAspect="1"/>
          </p:cNvPicPr>
          <p:nvPr/>
        </p:nvPicPr>
        <p:blipFill>
          <a:blip r:embed="rId2"/>
          <a:stretch>
            <a:fillRect/>
          </a:stretch>
        </p:blipFill>
        <p:spPr>
          <a:xfrm>
            <a:off x="5805936" y="1964969"/>
            <a:ext cx="2989584" cy="205644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C7BB52E-9C41-90D4-5268-09DDD07ED26F}"/>
              </a:ext>
            </a:extLst>
          </p:cNvPr>
          <p:cNvPicPr>
            <a:picLocks noChangeAspect="1"/>
          </p:cNvPicPr>
          <p:nvPr/>
        </p:nvPicPr>
        <p:blipFill>
          <a:blip r:embed="rId3"/>
          <a:stretch>
            <a:fillRect/>
          </a:stretch>
        </p:blipFill>
        <p:spPr>
          <a:xfrm>
            <a:off x="5436096" y="4568746"/>
            <a:ext cx="3359424" cy="1612316"/>
          </a:xfrm>
          <a:prstGeom prst="rect">
            <a:avLst/>
          </a:prstGeom>
        </p:spPr>
      </p:pic>
    </p:spTree>
    <p:extLst>
      <p:ext uri="{BB962C8B-B14F-4D97-AF65-F5344CB8AC3E}">
        <p14:creationId xmlns:p14="http://schemas.microsoft.com/office/powerpoint/2010/main" val="370012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TotalTime>
  <Words>4701</Words>
  <Application>Microsoft Office PowerPoint</Application>
  <PresentationFormat>On-screen Show (4:3)</PresentationFormat>
  <Paragraphs>314</Paragraphs>
  <Slides>33</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Aptos</vt:lpstr>
      <vt:lpstr>Arial</vt:lpstr>
      <vt:lpstr>Assistant</vt:lpstr>
      <vt:lpstr>Calibri</vt:lpstr>
      <vt:lpstr>Cambria</vt:lpstr>
      <vt:lpstr>Candal</vt:lpstr>
      <vt:lpstr>Symbol</vt:lpstr>
      <vt:lpstr>Times</vt:lpstr>
      <vt:lpstr>Times New Roman</vt:lpstr>
      <vt:lpstr>Wingdings</vt:lpstr>
      <vt:lpstr>Office Theme</vt:lpstr>
      <vt:lpstr>Acrobat Document</vt:lpstr>
      <vt:lpstr>PowerPoint Presentation</vt:lpstr>
      <vt:lpstr>TABLE OF CONTENTS</vt:lpstr>
      <vt:lpstr>Introduction  </vt:lpstr>
      <vt:lpstr>  Objectives   </vt:lpstr>
      <vt:lpstr> Literature Review   </vt:lpstr>
      <vt:lpstr>Methodology</vt:lpstr>
      <vt:lpstr>Methodology</vt:lpstr>
      <vt:lpstr>Methodology</vt:lpstr>
      <vt:lpstr>Methodology</vt:lpstr>
      <vt:lpstr>Methodology</vt:lpstr>
      <vt:lpstr>Methodology</vt:lpstr>
      <vt:lpstr>Results &amp; Findings</vt:lpstr>
      <vt:lpstr>Sociodemographic Information </vt:lpstr>
      <vt:lpstr>Sociodemographic Information </vt:lpstr>
      <vt:lpstr>Sociodemographic  Information </vt:lpstr>
      <vt:lpstr>Prevelance Rate Of Vaping By Gender  </vt:lpstr>
      <vt:lpstr>Perception And Awareness Of Health Warnings And Harm Reduction In Vaping </vt:lpstr>
      <vt:lpstr>Perception And Awareness Of Health Warnings And Harm Reduction In Vaping </vt:lpstr>
      <vt:lpstr>Percentage Distribution Of Reasons For Starting Vaping</vt:lpstr>
      <vt:lpstr> Significant Results </vt:lpstr>
      <vt:lpstr>Psychological Traits And Their Influence On Vaping Behavior</vt:lpstr>
      <vt:lpstr>Summarized Findings </vt:lpstr>
      <vt:lpstr>Discussion </vt:lpstr>
      <vt:lpstr>Discussion </vt:lpstr>
      <vt:lpstr>Strength and implications </vt:lpstr>
      <vt:lpstr>Limitations of the Research  </vt:lpstr>
      <vt:lpstr>PowerPoint Presentation</vt:lpstr>
      <vt:lpstr>Recommendations  </vt:lpstr>
      <vt:lpstr>ACKNOWLEDGEMENT </vt:lpstr>
      <vt:lpstr>PowerPoint Presentation</vt:lpstr>
      <vt:lpstr>Refrences </vt:lpstr>
      <vt:lpstr>Refrences </vt:lpstr>
      <vt:lpstr>Refrences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Haleama Al Sabbah</cp:lastModifiedBy>
  <cp:revision>23</cp:revision>
  <dcterms:created xsi:type="dcterms:W3CDTF">2006-08-16T00:00:00Z</dcterms:created>
  <dcterms:modified xsi:type="dcterms:W3CDTF">2025-02-16T17:12:06Z</dcterms:modified>
</cp:coreProperties>
</file>