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0"/>
  </p:notesMasterIdLst>
  <p:sldIdLst>
    <p:sldId id="256" r:id="rId2"/>
    <p:sldId id="257" r:id="rId3"/>
    <p:sldId id="258" r:id="rId4"/>
    <p:sldId id="263" r:id="rId5"/>
    <p:sldId id="264" r:id="rId6"/>
    <p:sldId id="277" r:id="rId7"/>
    <p:sldId id="265" r:id="rId8"/>
    <p:sldId id="273" r:id="rId9"/>
    <p:sldId id="266" r:id="rId10"/>
    <p:sldId id="267" r:id="rId11"/>
    <p:sldId id="268" r:id="rId12"/>
    <p:sldId id="274" r:id="rId13"/>
    <p:sldId id="269" r:id="rId14"/>
    <p:sldId id="275" r:id="rId15"/>
    <p:sldId id="270" r:id="rId16"/>
    <p:sldId id="276"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F57EB-31BB-474C-94BE-1275CC344C8E}" type="datetimeFigureOut">
              <a:rPr lang="en-US" smtClean="0"/>
              <a:t>2/19/2025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9B9F0-4B53-41AF-A7EF-12FFACA2C955}" type="slidenum">
              <a:rPr lang="en-US" smtClean="0"/>
              <a:t>‹#›</a:t>
            </a:fld>
            <a:endParaRPr lang="en-US"/>
          </a:p>
        </p:txBody>
      </p:sp>
    </p:spTree>
    <p:extLst>
      <p:ext uri="{BB962C8B-B14F-4D97-AF65-F5344CB8AC3E}">
        <p14:creationId xmlns:p14="http://schemas.microsoft.com/office/powerpoint/2010/main" val="300557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42760E-C218-4D6C-9A95-0DA55B576C69}"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BF245-4FF8-4897-BED7-D845F856E1CB}"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37397-76D8-4EF9-96AD-13FEDB9B02DA}"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4DC5B7-107B-4277-AB7E-A462A72E4255}"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E1CCD-50CA-43BE-B46B-A556D0E77A6F}" type="datetime1">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304A10-792D-4E6E-9D65-B95957AFEE62}" type="datetime1">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94C14-E48A-4DE3-A5BF-37C003CED68E}" type="datetime1">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EAA69-6C3C-49A9-8C4C-A12924D4E9B0}" type="datetime1">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A6144-6236-45BD-9D0C-F213AC848B77}" type="datetime1">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CD13B-FC13-40DE-A4C2-1AE8E1CC94A2}" type="datetime1">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BF9C9-0EBE-4921-B761-770B6D08D4B3}" type="datetime1">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B0E5F-EEEA-410A-A4A6-F74267D5C529}" type="datetime1">
              <a:rPr lang="en-US" smtClean="0"/>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tilhashim@gmail.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251520" y="836712"/>
            <a:ext cx="8759111" cy="1656184"/>
          </a:xfrm>
          <a:prstGeom prst="rect">
            <a:avLst/>
          </a:prstGeom>
        </p:spPr>
        <p:txBody>
          <a:bodyPr vert="horz" lIns="91440" tIns="45720" rIns="91440" bIns="45720" rtlCol="0" anchor="ctr">
            <a:noAutofit/>
          </a:bodyPr>
          <a:lstStyle/>
          <a:p>
            <a:pPr lvl="0" algn="ctr">
              <a:spcBef>
                <a:spcPts val="125"/>
              </a:spcBef>
              <a:spcAft>
                <a:spcPts val="125"/>
              </a:spcAft>
              <a:defRPr/>
            </a:pPr>
            <a:r>
              <a:rPr kumimoji="0" lang="en-US" sz="2600" b="1" i="0" u="none" strike="noStrike" kern="1200" cap="none" spc="0" normalizeH="0" baseline="0" noProof="0" dirty="0" smtClean="0">
                <a:ln>
                  <a:noFill/>
                </a:ln>
                <a:effectLst/>
                <a:uLnTx/>
                <a:uFillTx/>
                <a:latin typeface="Cambria" pitchFamily="18" charset="0"/>
                <a:ea typeface="+mj-ea"/>
                <a:cs typeface="+mj-cs"/>
              </a:rPr>
              <a:t> </a:t>
            </a:r>
            <a:br>
              <a:rPr kumimoji="0" lang="en-US" sz="2600" b="1" i="0" u="none" strike="noStrike" kern="1200" cap="none" spc="0" normalizeH="0" baseline="0" noProof="0" dirty="0" smtClean="0">
                <a:ln>
                  <a:noFill/>
                </a:ln>
                <a:effectLst/>
                <a:uLnTx/>
                <a:uFillTx/>
                <a:latin typeface="Cambria" pitchFamily="18" charset="0"/>
                <a:ea typeface="+mj-ea"/>
                <a:cs typeface="+mj-cs"/>
              </a:rPr>
            </a:br>
            <a:r>
              <a:rPr lang="en-US" sz="2600" b="1" dirty="0" err="1">
                <a:latin typeface="Times" panose="02020603060405020304" pitchFamily="18" charset="0"/>
                <a:ea typeface="+mj-ea"/>
                <a:cs typeface="+mj-cs"/>
              </a:rPr>
              <a:t>Hepatoprotective</a:t>
            </a:r>
            <a:r>
              <a:rPr lang="en-US" sz="2600" b="1" dirty="0">
                <a:latin typeface="Times" panose="02020603060405020304" pitchFamily="18" charset="0"/>
                <a:ea typeface="+mj-ea"/>
                <a:cs typeface="+mj-cs"/>
              </a:rPr>
              <a:t> </a:t>
            </a:r>
            <a:r>
              <a:rPr lang="en-US" sz="2400" b="1" dirty="0" smtClean="0">
                <a:solidFill>
                  <a:prstClr val="black"/>
                </a:solidFill>
                <a:latin typeface="Times New Roman" panose="02020603050405020304" pitchFamily="18" charset="0"/>
                <a:ea typeface="+mj-ea"/>
              </a:rPr>
              <a:t>, R</a:t>
            </a:r>
            <a:r>
              <a:rPr lang="en-US" sz="2400" b="1" dirty="0" smtClean="0">
                <a:solidFill>
                  <a:prstClr val="black"/>
                </a:solidFill>
                <a:latin typeface="Times New Roman" panose="02020603050405020304" pitchFamily="18" charset="0"/>
                <a:ea typeface="Times New Roman" panose="02020603050405020304" pitchFamily="18" charset="0"/>
              </a:rPr>
              <a:t>enoprotective</a:t>
            </a:r>
            <a:r>
              <a:rPr lang="en-US" sz="2400" b="1" dirty="0">
                <a:solidFill>
                  <a:prstClr val="black"/>
                </a:solidFill>
                <a:latin typeface="Times New Roman" panose="02020603050405020304" pitchFamily="18" charset="0"/>
                <a:ea typeface="Times New Roman" panose="02020603050405020304" pitchFamily="18" charset="0"/>
              </a:rPr>
              <a:t>, antioxidant properties  and effects of lipid and glucose metabolism  of </a:t>
            </a:r>
            <a:r>
              <a:rPr lang="en-US" sz="2400" b="1" i="1" dirty="0">
                <a:solidFill>
                  <a:prstClr val="black"/>
                </a:solidFill>
                <a:latin typeface="Times New Roman" panose="02020603050405020304" pitchFamily="18" charset="0"/>
                <a:ea typeface="Times New Roman" panose="02020603050405020304" pitchFamily="18" charset="0"/>
              </a:rPr>
              <a:t>Azanza </a:t>
            </a:r>
            <a:r>
              <a:rPr lang="en-US" sz="2400" b="1" i="1" dirty="0" err="1">
                <a:solidFill>
                  <a:prstClr val="black"/>
                </a:solidFill>
                <a:latin typeface="Times New Roman" panose="02020603050405020304" pitchFamily="18" charset="0"/>
                <a:ea typeface="Times New Roman" panose="02020603050405020304" pitchFamily="18" charset="0"/>
              </a:rPr>
              <a:t>garckeana</a:t>
            </a:r>
            <a:r>
              <a:rPr lang="en-US" sz="2400" b="1" dirty="0">
                <a:solidFill>
                  <a:prstClr val="black"/>
                </a:solidFill>
                <a:latin typeface="Times New Roman" panose="02020603050405020304" pitchFamily="18" charset="0"/>
                <a:ea typeface="Times New Roman" panose="02020603050405020304" pitchFamily="18" charset="0"/>
              </a:rPr>
              <a:t> seed oil  in male albino </a:t>
            </a:r>
            <a:r>
              <a:rPr lang="en-US" sz="2400" b="1" dirty="0" smtClean="0">
                <a:solidFill>
                  <a:prstClr val="black"/>
                </a:solidFill>
                <a:latin typeface="Times New Roman" panose="02020603050405020304" pitchFamily="18" charset="0"/>
                <a:ea typeface="Times New Roman" panose="02020603050405020304" pitchFamily="18" charset="0"/>
              </a:rPr>
              <a:t>rats</a:t>
            </a:r>
            <a:endParaRPr kumimoji="0" lang="en-US" sz="2000" b="1" i="0" u="none" strike="noStrike" kern="1200" cap="none" spc="0" normalizeH="0" baseline="0" noProof="0" dirty="0" smtClean="0">
              <a:ln>
                <a:noFill/>
              </a:ln>
              <a:effectLst/>
              <a:uLnTx/>
              <a:uFillTx/>
              <a:latin typeface="Times" panose="02020603060405020304" pitchFamily="18" charset="0"/>
              <a:ea typeface="+mj-ea"/>
              <a:cs typeface="+mj-cs"/>
            </a:endParaRPr>
          </a:p>
        </p:txBody>
      </p:sp>
      <p:sp>
        <p:nvSpPr>
          <p:cNvPr id="10" name="Subtitle 2"/>
          <p:cNvSpPr txBox="1">
            <a:spLocks/>
          </p:cNvSpPr>
          <p:nvPr/>
        </p:nvSpPr>
        <p:spPr>
          <a:xfrm>
            <a:off x="1259632" y="3284984"/>
            <a:ext cx="7056784" cy="2832720"/>
          </a:xfrm>
          <a:prstGeom prst="rect">
            <a:avLst/>
          </a:prstGeom>
        </p:spPr>
        <p:txBody>
          <a:bodyPr vert="horz" lIns="91440" tIns="45720" rIns="91440" bIns="45720" rtlCol="0">
            <a:normAutofit/>
          </a:bodyPr>
          <a:lstStyle/>
          <a:p>
            <a:pPr lvl="0" algn="ctr">
              <a:spcBef>
                <a:spcPct val="20000"/>
              </a:spcBef>
              <a:defRPr/>
            </a:pPr>
            <a:r>
              <a:rPr lang="en-US" sz="2400" b="1" dirty="0" err="1">
                <a:latin typeface="Times" panose="02020603060405020304" pitchFamily="18" charset="0"/>
              </a:rPr>
              <a:t>Hatil</a:t>
            </a:r>
            <a:r>
              <a:rPr lang="en-US" sz="2400" b="1" dirty="0">
                <a:latin typeface="Times" panose="02020603060405020304" pitchFamily="18" charset="0"/>
              </a:rPr>
              <a:t> </a:t>
            </a:r>
            <a:r>
              <a:rPr lang="en-US" sz="2400" b="1" dirty="0" err="1">
                <a:latin typeface="Times" panose="02020603060405020304" pitchFamily="18" charset="0"/>
              </a:rPr>
              <a:t>Hashim</a:t>
            </a:r>
            <a:r>
              <a:rPr lang="en-US" sz="2400" b="1" dirty="0">
                <a:latin typeface="Times" panose="02020603060405020304" pitchFamily="18" charset="0"/>
              </a:rPr>
              <a:t> </a:t>
            </a:r>
            <a:r>
              <a:rPr lang="en-US" sz="2400" b="1" dirty="0" smtClean="0">
                <a:latin typeface="Times" panose="02020603060405020304" pitchFamily="18" charset="0"/>
              </a:rPr>
              <a:t>EL-</a:t>
            </a:r>
            <a:r>
              <a:rPr lang="en-US" sz="2400" b="1" dirty="0" err="1" smtClean="0">
                <a:latin typeface="Times" panose="02020603060405020304" pitchFamily="18" charset="0"/>
              </a:rPr>
              <a:t>Kamali</a:t>
            </a:r>
            <a:r>
              <a:rPr lang="en-US" sz="2400" b="1" dirty="0" smtClean="0">
                <a:latin typeface="Times" panose="02020603060405020304" pitchFamily="18" charset="0"/>
              </a:rPr>
              <a:t> </a:t>
            </a:r>
          </a:p>
          <a:p>
            <a:pPr lvl="0" algn="ctr">
              <a:spcBef>
                <a:spcPct val="20000"/>
              </a:spcBef>
              <a:defRPr/>
            </a:pPr>
            <a:r>
              <a:rPr lang="en-US" dirty="0">
                <a:latin typeface="Times" panose="02020603060405020304" pitchFamily="18" charset="0"/>
              </a:rPr>
              <a:t>Department of Botany, Faculty of Science and Technology, Omdurman Islamic University, Omdurman, Sudan</a:t>
            </a:r>
            <a:r>
              <a:rPr lang="en-US" dirty="0" smtClean="0">
                <a:latin typeface="Cambria" pitchFamily="18" charset="0"/>
              </a:rPr>
              <a:t>.</a:t>
            </a:r>
          </a:p>
          <a:p>
            <a:pPr lvl="0" algn="ctr">
              <a:spcBef>
                <a:spcPct val="20000"/>
              </a:spcBef>
              <a:defRPr/>
            </a:pPr>
            <a:r>
              <a:rPr lang="en-US" dirty="0" smtClean="0">
                <a:latin typeface="Cambria" pitchFamily="18" charset="0"/>
                <a:hlinkClick r:id="rId3"/>
              </a:rPr>
              <a:t>hatilhashim@gmail.com</a:t>
            </a:r>
            <a:r>
              <a:rPr lang="en-US" dirty="0" smtClean="0">
                <a:latin typeface="Cambria" pitchFamily="18" charset="0"/>
              </a:rPr>
              <a:t> </a:t>
            </a:r>
          </a:p>
          <a:p>
            <a:pPr lvl="0" algn="ctr">
              <a:spcBef>
                <a:spcPct val="20000"/>
              </a:spcBef>
              <a:defRPr/>
            </a:pPr>
            <a:r>
              <a:rPr lang="en-US" sz="2400" b="1" dirty="0" err="1" smtClean="0">
                <a:latin typeface="Cambria" pitchFamily="18" charset="0"/>
              </a:rPr>
              <a:t>Rafiah</a:t>
            </a:r>
            <a:r>
              <a:rPr lang="en-US" sz="2400" b="1" dirty="0" smtClean="0">
                <a:latin typeface="Cambria" pitchFamily="18" charset="0"/>
              </a:rPr>
              <a:t> </a:t>
            </a:r>
            <a:r>
              <a:rPr lang="en-US" sz="2400" b="1" dirty="0" err="1" smtClean="0">
                <a:latin typeface="Cambria" pitchFamily="18" charset="0"/>
              </a:rPr>
              <a:t>Awad</a:t>
            </a:r>
            <a:r>
              <a:rPr lang="en-US" sz="2400" b="1" dirty="0" smtClean="0">
                <a:latin typeface="Cambria" pitchFamily="18" charset="0"/>
              </a:rPr>
              <a:t> Mohamed Adam</a:t>
            </a:r>
          </a:p>
          <a:p>
            <a:pPr lvl="0" algn="ctr">
              <a:spcBef>
                <a:spcPct val="20000"/>
              </a:spcBef>
              <a:defRPr/>
            </a:pPr>
            <a:r>
              <a:rPr lang="en-US" dirty="0" smtClean="0">
                <a:latin typeface="Cambria" pitchFamily="18" charset="0"/>
              </a:rPr>
              <a:t>Department of Nutrition and Food Technology</a:t>
            </a:r>
          </a:p>
          <a:p>
            <a:pPr lvl="0" algn="ctr">
              <a:spcBef>
                <a:spcPct val="20000"/>
              </a:spcBef>
              <a:defRPr/>
            </a:pPr>
            <a:r>
              <a:rPr lang="en-US" dirty="0" smtClean="0">
                <a:latin typeface="Cambria" pitchFamily="18" charset="0"/>
              </a:rPr>
              <a:t>Faculty of Sciences and Technology, Omdurman Islamic University, Omdurman, Sudan</a:t>
            </a:r>
            <a:endParaRPr lang="en-US" dirty="0">
              <a:latin typeface="Cambria" pitchFamily="18" charset="0"/>
            </a:endParaRPr>
          </a:p>
          <a:p>
            <a:pPr lvl="0">
              <a:spcBef>
                <a:spcPct val="20000"/>
              </a:spcBef>
              <a:defRPr/>
            </a:pPr>
            <a:endParaRPr lang="en-US" b="1" dirty="0" smtClean="0">
              <a:solidFill>
                <a:schemeClr val="bg1">
                  <a:lumMod val="75000"/>
                </a:schemeClr>
              </a:solidFill>
              <a:latin typeface="Cambria"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
        <p:nvSpPr>
          <p:cNvPr id="3" name="Footer Placeholder 2"/>
          <p:cNvSpPr>
            <a:spLocks noGrp="1"/>
          </p:cNvSpPr>
          <p:nvPr>
            <p:ph type="ftr" sz="quarter" idx="11"/>
          </p:nvPr>
        </p:nvSpPr>
        <p:spPr/>
        <p:txBody>
          <a:bodyPr/>
          <a:lstStyle/>
          <a:p>
            <a:r>
              <a:rPr lang="en-US" dirty="0" smtClean="0"/>
              <a: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A.garkeana</a:t>
            </a:r>
            <a:r>
              <a:rPr lang="en-US" dirty="0" smtClean="0"/>
              <a:t> </a:t>
            </a:r>
            <a:r>
              <a:rPr lang="en-US" dirty="0" err="1" smtClean="0"/>
              <a:t>hepatoprotective</a:t>
            </a:r>
            <a:r>
              <a:rPr lang="en-US" dirty="0" smtClean="0"/>
              <a:t> and renoprotective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fr-FR" sz="2800" dirty="0">
                <a:solidFill>
                  <a:srgbClr val="0E101A"/>
                </a:solidFill>
                <a:latin typeface="Times New Roman" panose="02020603050405020304" pitchFamily="18" charset="0"/>
                <a:ea typeface="Times New Roman" panose="02020603050405020304" pitchFamily="18" charset="0"/>
              </a:rPr>
              <a:t>The </a:t>
            </a:r>
            <a:r>
              <a:rPr lang="fr-FR" sz="2800" dirty="0" err="1">
                <a:solidFill>
                  <a:srgbClr val="0E101A"/>
                </a:solidFill>
                <a:latin typeface="Times New Roman" panose="02020603050405020304" pitchFamily="18" charset="0"/>
                <a:ea typeface="Times New Roman" panose="02020603050405020304" pitchFamily="18" charset="0"/>
              </a:rPr>
              <a:t>oil</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appears</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safe</a:t>
            </a:r>
            <a:r>
              <a:rPr lang="fr-FR" sz="2800" dirty="0">
                <a:solidFill>
                  <a:srgbClr val="0E101A"/>
                </a:solidFill>
                <a:latin typeface="Times New Roman" panose="02020603050405020304" pitchFamily="18" charset="0"/>
                <a:ea typeface="Times New Roman" panose="02020603050405020304" pitchFamily="18" charset="0"/>
              </a:rPr>
              <a:t> for the </a:t>
            </a:r>
            <a:r>
              <a:rPr lang="fr-FR" sz="2800" dirty="0" err="1">
                <a:solidFill>
                  <a:srgbClr val="0E101A"/>
                </a:solidFill>
                <a:latin typeface="Times New Roman" panose="02020603050405020304" pitchFamily="18" charset="0"/>
                <a:ea typeface="Times New Roman" panose="02020603050405020304" pitchFamily="18" charset="0"/>
              </a:rPr>
              <a:t>liver</a:t>
            </a:r>
            <a:r>
              <a:rPr lang="fr-FR" sz="2800" dirty="0">
                <a:solidFill>
                  <a:srgbClr val="0E101A"/>
                </a:solidFill>
                <a:latin typeface="Times New Roman" panose="02020603050405020304" pitchFamily="18" charset="0"/>
                <a:ea typeface="Times New Roman" panose="02020603050405020304" pitchFamily="18" charset="0"/>
              </a:rPr>
              <a:t> at </a:t>
            </a:r>
            <a:r>
              <a:rPr lang="fr-FR" sz="2800" dirty="0" err="1">
                <a:solidFill>
                  <a:srgbClr val="0E101A"/>
                </a:solidFill>
                <a:latin typeface="Times New Roman" panose="02020603050405020304" pitchFamily="18" charset="0"/>
                <a:ea typeface="Times New Roman" panose="02020603050405020304" pitchFamily="18" charset="0"/>
              </a:rPr>
              <a:t>both</a:t>
            </a:r>
            <a:r>
              <a:rPr lang="fr-FR" sz="2800" dirty="0">
                <a:solidFill>
                  <a:srgbClr val="0E101A"/>
                </a:solidFill>
                <a:latin typeface="Times New Roman" panose="02020603050405020304" pitchFamily="18" charset="0"/>
                <a:ea typeface="Times New Roman" panose="02020603050405020304" pitchFamily="18" charset="0"/>
              </a:rPr>
              <a:t> doses </a:t>
            </a:r>
            <a:r>
              <a:rPr lang="fr-FR" sz="2800" dirty="0" err="1">
                <a:solidFill>
                  <a:srgbClr val="0E101A"/>
                </a:solidFill>
                <a:latin typeface="Times New Roman" panose="02020603050405020304" pitchFamily="18" charset="0"/>
                <a:ea typeface="Times New Roman" panose="02020603050405020304" pitchFamily="18" charset="0"/>
              </a:rPr>
              <a:t>studied</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smtClean="0">
                <a:solidFill>
                  <a:srgbClr val="0E101A"/>
                </a:solidFill>
                <a:latin typeface="Times New Roman" panose="02020603050405020304" pitchFamily="18" charset="0"/>
                <a:ea typeface="Times New Roman" panose="02020603050405020304" pitchFamily="18" charset="0"/>
              </a:rPr>
              <a:t>(</a:t>
            </a:r>
          </a:p>
          <a:p>
            <a:pPr marL="0" indent="0">
              <a:buNone/>
            </a:pPr>
            <a:r>
              <a:rPr lang="fr-FR" sz="2800" dirty="0" smtClean="0">
                <a:solidFill>
                  <a:srgbClr val="0E101A"/>
                </a:solidFill>
                <a:latin typeface="Times New Roman" panose="02020603050405020304" pitchFamily="18" charset="0"/>
                <a:ea typeface="Times New Roman" panose="02020603050405020304" pitchFamily="18" charset="0"/>
              </a:rPr>
              <a:t>1 </a:t>
            </a:r>
            <a:r>
              <a:rPr lang="fr-FR" sz="2800" dirty="0">
                <a:solidFill>
                  <a:srgbClr val="0E101A"/>
                </a:solidFill>
                <a:latin typeface="Times New Roman" panose="02020603050405020304" pitchFamily="18" charset="0"/>
                <a:ea typeface="Times New Roman" panose="02020603050405020304" pitchFamily="18" charset="0"/>
              </a:rPr>
              <a:t>ml/kg and 2 ml/kg), </a:t>
            </a:r>
            <a:r>
              <a:rPr lang="fr-FR" sz="2800" dirty="0" err="1">
                <a:solidFill>
                  <a:srgbClr val="0E101A"/>
                </a:solidFill>
                <a:latin typeface="Times New Roman" panose="02020603050405020304" pitchFamily="18" charset="0"/>
                <a:ea typeface="Times New Roman" panose="02020603050405020304" pitchFamily="18" charset="0"/>
              </a:rPr>
              <a:t>with</a:t>
            </a:r>
            <a:r>
              <a:rPr lang="fr-FR" sz="2800" dirty="0">
                <a:solidFill>
                  <a:srgbClr val="0E101A"/>
                </a:solidFill>
                <a:latin typeface="Times New Roman" panose="02020603050405020304" pitchFamily="18" charset="0"/>
                <a:ea typeface="Times New Roman" panose="02020603050405020304" pitchFamily="18" charset="0"/>
              </a:rPr>
              <a:t> no </a:t>
            </a:r>
            <a:r>
              <a:rPr lang="fr-FR" sz="2800" dirty="0" err="1">
                <a:solidFill>
                  <a:srgbClr val="0E101A"/>
                </a:solidFill>
                <a:latin typeface="Times New Roman" panose="02020603050405020304" pitchFamily="18" charset="0"/>
                <a:ea typeface="Times New Roman" panose="02020603050405020304" pitchFamily="18" charset="0"/>
              </a:rPr>
              <a:t>signs</a:t>
            </a:r>
            <a:r>
              <a:rPr lang="fr-FR" sz="2800" dirty="0">
                <a:solidFill>
                  <a:srgbClr val="0E101A"/>
                </a:solidFill>
                <a:latin typeface="Times New Roman" panose="02020603050405020304" pitchFamily="18" charset="0"/>
                <a:ea typeface="Times New Roman" panose="02020603050405020304" pitchFamily="18" charset="0"/>
              </a:rPr>
              <a:t> of </a:t>
            </a:r>
            <a:r>
              <a:rPr lang="fr-FR" sz="2800" dirty="0" err="1">
                <a:solidFill>
                  <a:srgbClr val="0E101A"/>
                </a:solidFill>
                <a:latin typeface="Times New Roman" panose="02020603050405020304" pitchFamily="18" charset="0"/>
                <a:ea typeface="Times New Roman" panose="02020603050405020304" pitchFamily="18" charset="0"/>
              </a:rPr>
              <a:t>hepatotoxicity</a:t>
            </a:r>
            <a:r>
              <a:rPr lang="fr-FR" sz="2800" dirty="0" smtClean="0">
                <a:solidFill>
                  <a:srgbClr val="0E101A"/>
                </a:solidFill>
                <a:latin typeface="Times New Roman" panose="02020603050405020304" pitchFamily="18" charset="0"/>
                <a:ea typeface="Times New Roman" panose="02020603050405020304" pitchFamily="18" charset="0"/>
              </a:rPr>
              <a:t>.</a:t>
            </a:r>
          </a:p>
          <a:p>
            <a:pPr marL="0" lvl="0" indent="0" algn="just" defTabSz="457200">
              <a:lnSpc>
                <a:spcPct val="150000"/>
              </a:lnSpc>
              <a:spcBef>
                <a:spcPts val="0"/>
              </a:spcBef>
              <a:spcAft>
                <a:spcPts val="800"/>
              </a:spcAft>
              <a:buNone/>
            </a:pPr>
            <a:r>
              <a:rPr lang="en-US" sz="2000" b="1" dirty="0">
                <a:solidFill>
                  <a:prstClr val="black"/>
                </a:solidFill>
                <a:latin typeface="Times New Roman" panose="02020603050405020304" pitchFamily="18" charset="0"/>
                <a:ea typeface="Calibri" panose="020F0502020204030204" pitchFamily="34" charset="0"/>
                <a:cs typeface="Arial" panose="020B0604020202020204" pitchFamily="34" charset="0"/>
              </a:rPr>
              <a:t>Renal function markers</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(creatinine, urea) were significantly improved in the </a:t>
            </a:r>
            <a:r>
              <a:rPr lang="en-US" sz="2400" i="1" dirty="0">
                <a:solidFill>
                  <a:prstClr val="black"/>
                </a:solidFill>
                <a:latin typeface="Times New Roman" panose="02020603050405020304" pitchFamily="18" charset="0"/>
                <a:ea typeface="Calibri" panose="020F0502020204030204" pitchFamily="34" charset="0"/>
                <a:cs typeface="Arial" panose="020B0604020202020204" pitchFamily="34" charset="0"/>
              </a:rPr>
              <a:t>Azanza </a:t>
            </a:r>
            <a:r>
              <a:rPr lang="en-US" sz="2400" i="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garckeana</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groups, reflecting its renoprotective effects.</a:t>
            </a:r>
          </a:p>
          <a:p>
            <a:pPr marL="0" lvl="0" indent="0" algn="just" defTabSz="457200">
              <a:lnSpc>
                <a:spcPct val="150000"/>
              </a:lnSpc>
              <a:spcBef>
                <a:spcPts val="0"/>
              </a:spcBef>
              <a:spcAft>
                <a:spcPts val="800"/>
              </a:spcAft>
              <a:buNone/>
            </a:pP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findings indicate that </a:t>
            </a:r>
            <a:r>
              <a:rPr lang="en-US" sz="24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Azanza </a:t>
            </a:r>
            <a:r>
              <a:rPr lang="en-US" sz="2400" i="1"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garckeana</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possesses significant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hepatoprotective</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and renoprotective properties in the context of paracetamol-induced injury. The protective effects can be attributed to its antioxidant and anti-inflammatory actions, which mitigate oxidative stress and inflammation associated with liver and kidney damage. </a:t>
            </a:r>
            <a:endParaRPr lang="en-US" sz="18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p:txBody>
          <a:bodyPr/>
          <a:lstStyle/>
          <a:p>
            <a:r>
              <a:rPr lang="en-US" dirty="0" smtClean="0"/>
              <a:t>9</a:t>
            </a:r>
            <a:endParaRPr lang="en-US" dirty="0"/>
          </a:p>
        </p:txBody>
      </p:sp>
    </p:spTree>
    <p:extLst>
      <p:ext uri="{BB962C8B-B14F-4D97-AF65-F5344CB8AC3E}">
        <p14:creationId xmlns:p14="http://schemas.microsoft.com/office/powerpoint/2010/main" val="4167561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Function </a:t>
            </a:r>
            <a:endParaRPr lang="en-US" dirty="0"/>
          </a:p>
        </p:txBody>
      </p:sp>
      <p:sp>
        <p:nvSpPr>
          <p:cNvPr id="3" name="Content Placeholder 2"/>
          <p:cNvSpPr>
            <a:spLocks noGrp="1"/>
          </p:cNvSpPr>
          <p:nvPr>
            <p:ph idx="1"/>
          </p:nvPr>
        </p:nvSpPr>
        <p:spPr/>
        <p:txBody>
          <a:bodyPr>
            <a:normAutofit fontScale="85000" lnSpcReduction="10000"/>
          </a:bodyPr>
          <a:lstStyle/>
          <a:p>
            <a:pPr marL="0" lvl="0" indent="0" algn="just" defTabSz="457200">
              <a:lnSpc>
                <a:spcPct val="200000"/>
              </a:lnSpc>
              <a:spcBef>
                <a:spcPts val="0"/>
              </a:spcBef>
              <a:buNone/>
            </a:pPr>
            <a:r>
              <a:rPr lang="fr-FR" sz="2400" dirty="0">
                <a:solidFill>
                  <a:srgbClr val="0E101A"/>
                </a:solidFill>
                <a:latin typeface="Times New Roman" panose="02020603050405020304" pitchFamily="18" charset="0"/>
                <a:ea typeface="Times New Roman" panose="02020603050405020304" pitchFamily="18" charset="0"/>
              </a:rPr>
              <a:t>Paracetamol </a:t>
            </a:r>
            <a:r>
              <a:rPr lang="fr-FR" sz="2400" dirty="0" err="1">
                <a:solidFill>
                  <a:srgbClr val="0E101A"/>
                </a:solidFill>
                <a:latin typeface="Times New Roman" panose="02020603050405020304" pitchFamily="18" charset="0"/>
                <a:ea typeface="Times New Roman" panose="02020603050405020304" pitchFamily="18" charset="0"/>
              </a:rPr>
              <a:t>did</a:t>
            </a:r>
            <a:r>
              <a:rPr lang="fr-FR" sz="2400" dirty="0">
                <a:solidFill>
                  <a:srgbClr val="0E101A"/>
                </a:solidFill>
                <a:latin typeface="Times New Roman" panose="02020603050405020304" pitchFamily="18" charset="0"/>
                <a:ea typeface="Times New Roman" panose="02020603050405020304" pitchFamily="18" charset="0"/>
              </a:rPr>
              <a:t> not cause </a:t>
            </a:r>
            <a:r>
              <a:rPr lang="fr-FR" sz="2400" dirty="0" err="1">
                <a:solidFill>
                  <a:srgbClr val="0E101A"/>
                </a:solidFill>
                <a:latin typeface="Times New Roman" panose="02020603050405020304" pitchFamily="18" charset="0"/>
                <a:ea typeface="Times New Roman" panose="02020603050405020304" pitchFamily="18" charset="0"/>
              </a:rPr>
              <a:t>significant</a:t>
            </a:r>
            <a:r>
              <a:rPr lang="fr-FR" sz="2400" dirty="0">
                <a:solidFill>
                  <a:srgbClr val="0E101A"/>
                </a:solidFill>
                <a:latin typeface="Times New Roman" panose="02020603050405020304" pitchFamily="18" charset="0"/>
                <a:ea typeface="Times New Roman" panose="02020603050405020304" pitchFamily="18" charset="0"/>
              </a:rPr>
              <a:t> damage to </a:t>
            </a:r>
            <a:r>
              <a:rPr lang="fr-FR" sz="2400" dirty="0" err="1">
                <a:solidFill>
                  <a:srgbClr val="0E101A"/>
                </a:solidFill>
                <a:latin typeface="Times New Roman" panose="02020603050405020304" pitchFamily="18" charset="0"/>
                <a:ea typeface="Times New Roman" panose="02020603050405020304" pitchFamily="18" charset="0"/>
              </a:rPr>
              <a:t>kidney</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function</a:t>
            </a:r>
            <a:r>
              <a:rPr lang="fr-FR" sz="2400" dirty="0">
                <a:solidFill>
                  <a:srgbClr val="0E101A"/>
                </a:solidFill>
                <a:latin typeface="Times New Roman" panose="02020603050405020304" pitchFamily="18" charset="0"/>
                <a:ea typeface="Times New Roman" panose="02020603050405020304" pitchFamily="18" charset="0"/>
              </a:rPr>
              <a:t>, as </a:t>
            </a:r>
            <a:r>
              <a:rPr lang="fr-FR" sz="2400" dirty="0" err="1">
                <a:solidFill>
                  <a:srgbClr val="0E101A"/>
                </a:solidFill>
                <a:latin typeface="Times New Roman" panose="02020603050405020304" pitchFamily="18" charset="0"/>
                <a:ea typeface="Times New Roman" panose="02020603050405020304" pitchFamily="18" charset="0"/>
              </a:rPr>
              <a:t>seen</a:t>
            </a:r>
            <a:r>
              <a:rPr lang="fr-FR" sz="2400" dirty="0">
                <a:solidFill>
                  <a:srgbClr val="0E101A"/>
                </a:solidFill>
                <a:latin typeface="Times New Roman" panose="02020603050405020304" pitchFamily="18" charset="0"/>
                <a:ea typeface="Times New Roman" panose="02020603050405020304" pitchFamily="18" charset="0"/>
              </a:rPr>
              <a:t> in the normal </a:t>
            </a:r>
            <a:r>
              <a:rPr lang="fr-FR" sz="2400" dirty="0" err="1">
                <a:solidFill>
                  <a:srgbClr val="0E101A"/>
                </a:solidFill>
                <a:latin typeface="Times New Roman" panose="02020603050405020304" pitchFamily="18" charset="0"/>
                <a:ea typeface="Times New Roman" panose="02020603050405020304" pitchFamily="18" charset="0"/>
              </a:rPr>
              <a:t>creatinine</a:t>
            </a:r>
            <a:r>
              <a:rPr lang="fr-FR" sz="2400" dirty="0">
                <a:solidFill>
                  <a:srgbClr val="0E101A"/>
                </a:solidFill>
                <a:latin typeface="Times New Roman" panose="02020603050405020304" pitchFamily="18" charset="0"/>
                <a:ea typeface="Times New Roman" panose="02020603050405020304" pitchFamily="18" charset="0"/>
              </a:rPr>
              <a:t> and </a:t>
            </a:r>
            <a:r>
              <a:rPr lang="fr-FR" sz="2400" dirty="0" err="1">
                <a:solidFill>
                  <a:srgbClr val="0E101A"/>
                </a:solidFill>
                <a:latin typeface="Times New Roman" panose="02020603050405020304" pitchFamily="18" charset="0"/>
                <a:ea typeface="Times New Roman" panose="02020603050405020304" pitchFamily="18" charset="0"/>
              </a:rPr>
              <a:t>urea</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Both</a:t>
            </a:r>
            <a:r>
              <a:rPr lang="fr-FR" sz="2400" dirty="0">
                <a:solidFill>
                  <a:srgbClr val="0E101A"/>
                </a:solidFill>
                <a:latin typeface="Times New Roman" panose="02020603050405020304" pitchFamily="18" charset="0"/>
                <a:ea typeface="Times New Roman" panose="02020603050405020304" pitchFamily="18" charset="0"/>
              </a:rPr>
              <a:t> 1 ml/kg and 2 ml/kg doses </a:t>
            </a:r>
            <a:r>
              <a:rPr lang="fr-FR" sz="2400" dirty="0" err="1">
                <a:solidFill>
                  <a:srgbClr val="0E101A"/>
                </a:solidFill>
                <a:latin typeface="Times New Roman" panose="02020603050405020304" pitchFamily="18" charset="0"/>
                <a:ea typeface="Times New Roman" panose="02020603050405020304" pitchFamily="18" charset="0"/>
              </a:rPr>
              <a:t>did</a:t>
            </a:r>
            <a:r>
              <a:rPr lang="fr-FR" sz="2400" dirty="0">
                <a:solidFill>
                  <a:srgbClr val="0E101A"/>
                </a:solidFill>
                <a:latin typeface="Times New Roman" panose="02020603050405020304" pitchFamily="18" charset="0"/>
                <a:ea typeface="Times New Roman" panose="02020603050405020304" pitchFamily="18" charset="0"/>
              </a:rPr>
              <a:t> not show </a:t>
            </a:r>
            <a:r>
              <a:rPr lang="fr-FR" sz="2400" dirty="0" err="1">
                <a:solidFill>
                  <a:srgbClr val="0E101A"/>
                </a:solidFill>
                <a:latin typeface="Times New Roman" panose="02020603050405020304" pitchFamily="18" charset="0"/>
                <a:ea typeface="Times New Roman" panose="02020603050405020304" pitchFamily="18" charset="0"/>
              </a:rPr>
              <a:t>any</a:t>
            </a:r>
            <a:r>
              <a:rPr lang="fr-FR" sz="2400" dirty="0">
                <a:solidFill>
                  <a:srgbClr val="0E101A"/>
                </a:solidFill>
                <a:latin typeface="Times New Roman" panose="02020603050405020304" pitchFamily="18" charset="0"/>
                <a:ea typeface="Times New Roman" panose="02020603050405020304" pitchFamily="18" charset="0"/>
              </a:rPr>
              <a:t> adverse </a:t>
            </a:r>
            <a:r>
              <a:rPr lang="fr-FR" sz="2400" dirty="0" err="1">
                <a:solidFill>
                  <a:srgbClr val="0E101A"/>
                </a:solidFill>
                <a:latin typeface="Times New Roman" panose="02020603050405020304" pitchFamily="18" charset="0"/>
                <a:ea typeface="Times New Roman" panose="02020603050405020304" pitchFamily="18" charset="0"/>
              </a:rPr>
              <a:t>effects</a:t>
            </a:r>
            <a:r>
              <a:rPr lang="fr-FR" sz="2400" dirty="0">
                <a:solidFill>
                  <a:srgbClr val="0E101A"/>
                </a:solidFill>
                <a:latin typeface="Times New Roman" panose="02020603050405020304" pitchFamily="18" charset="0"/>
                <a:ea typeface="Times New Roman" panose="02020603050405020304" pitchFamily="18" charset="0"/>
              </a:rPr>
              <a:t> on </a:t>
            </a:r>
            <a:r>
              <a:rPr lang="fr-FR" sz="2400" dirty="0" err="1">
                <a:solidFill>
                  <a:srgbClr val="0E101A"/>
                </a:solidFill>
                <a:latin typeface="Times New Roman" panose="02020603050405020304" pitchFamily="18" charset="0"/>
                <a:ea typeface="Times New Roman" panose="02020603050405020304" pitchFamily="18" charset="0"/>
              </a:rPr>
              <a:t>kidney</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function</a:t>
            </a:r>
            <a:r>
              <a:rPr lang="fr-FR" sz="2400" dirty="0">
                <a:solidFill>
                  <a:srgbClr val="0E101A"/>
                </a:solidFill>
                <a:latin typeface="Times New Roman" panose="02020603050405020304" pitchFamily="18" charset="0"/>
                <a:ea typeface="Times New Roman" panose="02020603050405020304" pitchFamily="18" charset="0"/>
              </a:rPr>
              <a:t>. In </a:t>
            </a:r>
            <a:r>
              <a:rPr lang="fr-FR" sz="2400" dirty="0" err="1">
                <a:solidFill>
                  <a:srgbClr val="0E101A"/>
                </a:solidFill>
                <a:latin typeface="Times New Roman" panose="02020603050405020304" pitchFamily="18" charset="0"/>
                <a:ea typeface="Times New Roman" panose="02020603050405020304" pitchFamily="18" charset="0"/>
              </a:rPr>
              <a:t>fact</a:t>
            </a:r>
            <a:r>
              <a:rPr lang="fr-FR" sz="2400" dirty="0">
                <a:solidFill>
                  <a:srgbClr val="0E101A"/>
                </a:solidFill>
                <a:latin typeface="Times New Roman" panose="02020603050405020304" pitchFamily="18" charset="0"/>
                <a:ea typeface="Times New Roman" panose="02020603050405020304" pitchFamily="18" charset="0"/>
              </a:rPr>
              <a:t>, the </a:t>
            </a:r>
            <a:r>
              <a:rPr lang="fr-FR" sz="2400" dirty="0" err="1">
                <a:solidFill>
                  <a:srgbClr val="0E101A"/>
                </a:solidFill>
                <a:latin typeface="Times New Roman" panose="02020603050405020304" pitchFamily="18" charset="0"/>
                <a:ea typeface="Times New Roman" panose="02020603050405020304" pitchFamily="18" charset="0"/>
              </a:rPr>
              <a:t>creatinine</a:t>
            </a:r>
            <a:r>
              <a:rPr lang="fr-FR" sz="2400" dirty="0">
                <a:solidFill>
                  <a:srgbClr val="0E101A"/>
                </a:solidFill>
                <a:latin typeface="Times New Roman" panose="02020603050405020304" pitchFamily="18" charset="0"/>
                <a:ea typeface="Times New Roman" panose="02020603050405020304" pitchFamily="18" charset="0"/>
              </a:rPr>
              <a:t> and </a:t>
            </a:r>
            <a:r>
              <a:rPr lang="fr-FR" sz="2400" dirty="0" err="1">
                <a:solidFill>
                  <a:srgbClr val="0E101A"/>
                </a:solidFill>
                <a:latin typeface="Times New Roman" panose="02020603050405020304" pitchFamily="18" charset="0"/>
                <a:ea typeface="Times New Roman" panose="02020603050405020304" pitchFamily="18" charset="0"/>
              </a:rPr>
              <a:t>urea</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in the </a:t>
            </a:r>
            <a:r>
              <a:rPr lang="fr-FR" sz="2400" dirty="0" err="1">
                <a:solidFill>
                  <a:srgbClr val="0E101A"/>
                </a:solidFill>
                <a:latin typeface="Times New Roman" panose="02020603050405020304" pitchFamily="18" charset="0"/>
                <a:ea typeface="Times New Roman" panose="02020603050405020304" pitchFamily="18" charset="0"/>
              </a:rPr>
              <a:t>oil-treated</a:t>
            </a:r>
            <a:r>
              <a:rPr lang="fr-FR" sz="2400" dirty="0">
                <a:solidFill>
                  <a:srgbClr val="0E101A"/>
                </a:solidFill>
                <a:latin typeface="Times New Roman" panose="02020603050405020304" pitchFamily="18" charset="0"/>
                <a:ea typeface="Times New Roman" panose="02020603050405020304" pitchFamily="18" charset="0"/>
              </a:rPr>
              <a:t> groups </a:t>
            </a:r>
            <a:r>
              <a:rPr lang="fr-FR" sz="2400" dirty="0" err="1">
                <a:solidFill>
                  <a:srgbClr val="0E101A"/>
                </a:solidFill>
                <a:latin typeface="Times New Roman" panose="02020603050405020304" pitchFamily="18" charset="0"/>
                <a:ea typeface="Times New Roman" panose="02020603050405020304" pitchFamily="18" charset="0"/>
              </a:rPr>
              <a:t>were</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similar</a:t>
            </a:r>
            <a:r>
              <a:rPr lang="fr-FR" sz="2400" dirty="0">
                <a:solidFill>
                  <a:srgbClr val="0E101A"/>
                </a:solidFill>
                <a:latin typeface="Times New Roman" panose="02020603050405020304" pitchFamily="18" charset="0"/>
                <a:ea typeface="Times New Roman" panose="02020603050405020304" pitchFamily="18" charset="0"/>
              </a:rPr>
              <a:t> to or </a:t>
            </a:r>
            <a:r>
              <a:rPr lang="fr-FR" sz="2400" dirty="0" err="1">
                <a:solidFill>
                  <a:srgbClr val="0E101A"/>
                </a:solidFill>
                <a:latin typeface="Times New Roman" panose="02020603050405020304" pitchFamily="18" charset="0"/>
                <a:ea typeface="Times New Roman" panose="02020603050405020304" pitchFamily="18" charset="0"/>
              </a:rPr>
              <a:t>slightly</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better</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than</a:t>
            </a:r>
            <a:r>
              <a:rPr lang="fr-FR" sz="2400" dirty="0">
                <a:solidFill>
                  <a:srgbClr val="0E101A"/>
                </a:solidFill>
                <a:latin typeface="Times New Roman" panose="02020603050405020304" pitchFamily="18" charset="0"/>
                <a:ea typeface="Times New Roman" panose="02020603050405020304" pitchFamily="18" charset="0"/>
              </a:rPr>
              <a:t> the control group. </a:t>
            </a:r>
            <a:r>
              <a:rPr lang="fr-FR" sz="2400" i="1" dirty="0">
                <a:solidFill>
                  <a:srgbClr val="0E101A"/>
                </a:solidFill>
                <a:latin typeface="Times New Roman" panose="02020603050405020304" pitchFamily="18" charset="0"/>
                <a:ea typeface="Times New Roman" panose="02020603050405020304" pitchFamily="18" charset="0"/>
              </a:rPr>
              <a:t>A. </a:t>
            </a:r>
            <a:r>
              <a:rPr lang="fr-FR" sz="2400" i="1" dirty="0" err="1">
                <a:solidFill>
                  <a:srgbClr val="0E101A"/>
                </a:solidFill>
                <a:latin typeface="Times New Roman" panose="02020603050405020304" pitchFamily="18" charset="0"/>
                <a:ea typeface="Times New Roman" panose="02020603050405020304" pitchFamily="18" charset="0"/>
              </a:rPr>
              <a:t>garckeana</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seed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oil</a:t>
            </a:r>
            <a:r>
              <a:rPr lang="fr-FR" sz="2400" dirty="0">
                <a:solidFill>
                  <a:srgbClr val="0E101A"/>
                </a:solidFill>
                <a:latin typeface="Times New Roman" panose="02020603050405020304" pitchFamily="18" charset="0"/>
                <a:ea typeface="Times New Roman" panose="02020603050405020304" pitchFamily="18" charset="0"/>
              </a:rPr>
              <a:t> shows no </a:t>
            </a:r>
            <a:r>
              <a:rPr lang="fr-FR" sz="2400" dirty="0" err="1">
                <a:solidFill>
                  <a:srgbClr val="0E101A"/>
                </a:solidFill>
                <a:latin typeface="Times New Roman" panose="02020603050405020304" pitchFamily="18" charset="0"/>
                <a:ea typeface="Times New Roman" panose="02020603050405020304" pitchFamily="18" charset="0"/>
              </a:rPr>
              <a:t>signs</a:t>
            </a:r>
            <a:r>
              <a:rPr lang="fr-FR" sz="2400" dirty="0">
                <a:solidFill>
                  <a:srgbClr val="0E101A"/>
                </a:solidFill>
                <a:latin typeface="Times New Roman" panose="02020603050405020304" pitchFamily="18" charset="0"/>
                <a:ea typeface="Times New Roman" panose="02020603050405020304" pitchFamily="18" charset="0"/>
              </a:rPr>
              <a:t> of </a:t>
            </a:r>
            <a:r>
              <a:rPr lang="fr-FR" sz="2400" dirty="0" err="1">
                <a:solidFill>
                  <a:srgbClr val="0E101A"/>
                </a:solidFill>
                <a:latin typeface="Times New Roman" panose="02020603050405020304" pitchFamily="18" charset="0"/>
                <a:ea typeface="Times New Roman" panose="02020603050405020304" pitchFamily="18" charset="0"/>
              </a:rPr>
              <a:t>renal</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toxicity</a:t>
            </a:r>
            <a:r>
              <a:rPr lang="fr-FR" sz="2400" dirty="0">
                <a:solidFill>
                  <a:srgbClr val="0E101A"/>
                </a:solidFill>
                <a:latin typeface="Times New Roman" panose="02020603050405020304" pitchFamily="18" charset="0"/>
                <a:ea typeface="Times New Roman" panose="02020603050405020304" pitchFamily="18" charset="0"/>
              </a:rPr>
              <a:t> at the doses </a:t>
            </a:r>
            <a:r>
              <a:rPr lang="fr-FR" sz="2400" dirty="0" err="1">
                <a:solidFill>
                  <a:srgbClr val="0E101A"/>
                </a:solidFill>
                <a:latin typeface="Times New Roman" panose="02020603050405020304" pitchFamily="18" charset="0"/>
                <a:ea typeface="Times New Roman" panose="02020603050405020304" pitchFamily="18" charset="0"/>
              </a:rPr>
              <a:t>tested</a:t>
            </a:r>
            <a:r>
              <a:rPr lang="fr-FR" sz="2400" dirty="0">
                <a:solidFill>
                  <a:srgbClr val="0E101A"/>
                </a:solidFill>
                <a:latin typeface="Times New Roman" panose="02020603050405020304" pitchFamily="18" charset="0"/>
                <a:ea typeface="Times New Roman" panose="02020603050405020304" pitchFamily="18" charset="0"/>
              </a:rPr>
              <a:t>. </a:t>
            </a:r>
            <a:r>
              <a:rPr lang="fr-FR" sz="2200" dirty="0">
                <a:solidFill>
                  <a:srgbClr val="0070C0"/>
                </a:solidFill>
                <a:latin typeface="Times New Roman" panose="02020603050405020304" pitchFamily="18" charset="0"/>
                <a:ea typeface="Times New Roman" panose="02020603050405020304" pitchFamily="18" charset="0"/>
              </a:rPr>
              <a:t>The data </a:t>
            </a:r>
            <a:r>
              <a:rPr lang="fr-FR" sz="2200" dirty="0" err="1">
                <a:solidFill>
                  <a:srgbClr val="0070C0"/>
                </a:solidFill>
                <a:latin typeface="Times New Roman" panose="02020603050405020304" pitchFamily="18" charset="0"/>
                <a:ea typeface="Times New Roman" panose="02020603050405020304" pitchFamily="18" charset="0"/>
              </a:rPr>
              <a:t>suggest</a:t>
            </a:r>
            <a:r>
              <a:rPr lang="fr-FR" sz="2200" dirty="0">
                <a:solidFill>
                  <a:srgbClr val="0070C0"/>
                </a:solidFill>
                <a:latin typeface="Times New Roman" panose="02020603050405020304" pitchFamily="18" charset="0"/>
                <a:ea typeface="Times New Roman" panose="02020603050405020304" pitchFamily="18" charset="0"/>
              </a:rPr>
              <a:t> </a:t>
            </a:r>
            <a:r>
              <a:rPr lang="fr-FR" sz="2200" dirty="0" err="1">
                <a:solidFill>
                  <a:srgbClr val="0070C0"/>
                </a:solidFill>
                <a:latin typeface="Times New Roman" panose="02020603050405020304" pitchFamily="18" charset="0"/>
                <a:ea typeface="Times New Roman" panose="02020603050405020304" pitchFamily="18" charset="0"/>
              </a:rPr>
              <a:t>that</a:t>
            </a:r>
            <a:r>
              <a:rPr lang="fr-FR" sz="2200" dirty="0">
                <a:solidFill>
                  <a:srgbClr val="0070C0"/>
                </a:solidFill>
                <a:latin typeface="Times New Roman" panose="02020603050405020304" pitchFamily="18" charset="0"/>
                <a:ea typeface="Times New Roman" panose="02020603050405020304" pitchFamily="18" charset="0"/>
              </a:rPr>
              <a:t> the </a:t>
            </a:r>
            <a:r>
              <a:rPr lang="fr-FR" sz="2200" dirty="0" err="1">
                <a:solidFill>
                  <a:srgbClr val="0070C0"/>
                </a:solidFill>
                <a:latin typeface="Times New Roman" panose="02020603050405020304" pitchFamily="18" charset="0"/>
                <a:ea typeface="Times New Roman" panose="02020603050405020304" pitchFamily="18" charset="0"/>
              </a:rPr>
              <a:t>oil</a:t>
            </a:r>
            <a:r>
              <a:rPr lang="fr-FR" sz="2200" dirty="0">
                <a:solidFill>
                  <a:srgbClr val="0070C0"/>
                </a:solidFill>
                <a:latin typeface="Times New Roman" panose="02020603050405020304" pitchFamily="18" charset="0"/>
                <a:ea typeface="Times New Roman" panose="02020603050405020304" pitchFamily="18" charset="0"/>
              </a:rPr>
              <a:t> </a:t>
            </a:r>
            <a:r>
              <a:rPr lang="fr-FR" sz="2200" dirty="0" err="1">
                <a:solidFill>
                  <a:srgbClr val="0070C0"/>
                </a:solidFill>
                <a:latin typeface="Times New Roman" panose="02020603050405020304" pitchFamily="18" charset="0"/>
                <a:ea typeface="Times New Roman" panose="02020603050405020304" pitchFamily="18" charset="0"/>
              </a:rPr>
              <a:t>is</a:t>
            </a:r>
            <a:r>
              <a:rPr lang="fr-FR" sz="2200" dirty="0">
                <a:solidFill>
                  <a:srgbClr val="0070C0"/>
                </a:solidFill>
                <a:latin typeface="Times New Roman" panose="02020603050405020304" pitchFamily="18" charset="0"/>
                <a:ea typeface="Times New Roman" panose="02020603050405020304" pitchFamily="18" charset="0"/>
              </a:rPr>
              <a:t> </a:t>
            </a:r>
            <a:r>
              <a:rPr lang="fr-FR" sz="2200" dirty="0" err="1">
                <a:solidFill>
                  <a:srgbClr val="0070C0"/>
                </a:solidFill>
                <a:latin typeface="Times New Roman" panose="02020603050405020304" pitchFamily="18" charset="0"/>
                <a:ea typeface="Times New Roman" panose="02020603050405020304" pitchFamily="18" charset="0"/>
              </a:rPr>
              <a:t>safe</a:t>
            </a:r>
            <a:r>
              <a:rPr lang="fr-FR" sz="2200" dirty="0">
                <a:solidFill>
                  <a:srgbClr val="0070C0"/>
                </a:solidFill>
                <a:latin typeface="Times New Roman" panose="02020603050405020304" pitchFamily="18" charset="0"/>
                <a:ea typeface="Times New Roman" panose="02020603050405020304" pitchFamily="18" charset="0"/>
              </a:rPr>
              <a:t> for the </a:t>
            </a:r>
            <a:r>
              <a:rPr lang="fr-FR" sz="2200" dirty="0" err="1">
                <a:solidFill>
                  <a:srgbClr val="0070C0"/>
                </a:solidFill>
                <a:latin typeface="Times New Roman" panose="02020603050405020304" pitchFamily="18" charset="0"/>
                <a:ea typeface="Times New Roman" panose="02020603050405020304" pitchFamily="18" charset="0"/>
              </a:rPr>
              <a:t>kidneys</a:t>
            </a:r>
            <a:r>
              <a:rPr lang="fr-FR" sz="2200" dirty="0">
                <a:solidFill>
                  <a:srgbClr val="0070C0"/>
                </a:solidFill>
                <a:latin typeface="Times New Roman" panose="02020603050405020304" pitchFamily="18" charset="0"/>
                <a:ea typeface="Times New Roman" panose="02020603050405020304" pitchFamily="18" charset="0"/>
              </a:rPr>
              <a:t>, </a:t>
            </a:r>
            <a:r>
              <a:rPr lang="fr-FR" sz="2200" dirty="0" err="1">
                <a:solidFill>
                  <a:srgbClr val="0070C0"/>
                </a:solidFill>
                <a:latin typeface="Times New Roman" panose="02020603050405020304" pitchFamily="18" charset="0"/>
                <a:ea typeface="Times New Roman" panose="02020603050405020304" pitchFamily="18" charset="0"/>
              </a:rPr>
              <a:t>with</a:t>
            </a:r>
            <a:r>
              <a:rPr lang="fr-FR" sz="2200" dirty="0">
                <a:solidFill>
                  <a:srgbClr val="0070C0"/>
                </a:solidFill>
                <a:latin typeface="Times New Roman" panose="02020603050405020304" pitchFamily="18" charset="0"/>
                <a:ea typeface="Times New Roman" panose="02020603050405020304" pitchFamily="18" charset="0"/>
              </a:rPr>
              <a:t> no </a:t>
            </a:r>
            <a:r>
              <a:rPr lang="fr-FR" sz="2200" dirty="0" err="1">
                <a:solidFill>
                  <a:srgbClr val="0070C0"/>
                </a:solidFill>
                <a:latin typeface="Times New Roman" panose="02020603050405020304" pitchFamily="18" charset="0"/>
                <a:ea typeface="Times New Roman" panose="02020603050405020304" pitchFamily="18" charset="0"/>
              </a:rPr>
              <a:t>observed</a:t>
            </a:r>
            <a:r>
              <a:rPr lang="fr-FR" sz="2200" dirty="0">
                <a:solidFill>
                  <a:srgbClr val="0070C0"/>
                </a:solidFill>
                <a:latin typeface="Times New Roman" panose="02020603050405020304" pitchFamily="18" charset="0"/>
                <a:ea typeface="Times New Roman" panose="02020603050405020304" pitchFamily="18" charset="0"/>
              </a:rPr>
              <a:t> </a:t>
            </a:r>
            <a:r>
              <a:rPr lang="fr-FR" sz="2200" dirty="0" err="1">
                <a:solidFill>
                  <a:srgbClr val="0070C0"/>
                </a:solidFill>
                <a:latin typeface="Times New Roman" panose="02020603050405020304" pitchFamily="18" charset="0"/>
                <a:ea typeface="Times New Roman" panose="02020603050405020304" pitchFamily="18" charset="0"/>
              </a:rPr>
              <a:t>negative</a:t>
            </a:r>
            <a:r>
              <a:rPr lang="fr-FR" sz="2200" dirty="0">
                <a:solidFill>
                  <a:srgbClr val="0070C0"/>
                </a:solidFill>
                <a:latin typeface="Times New Roman" panose="02020603050405020304" pitchFamily="18" charset="0"/>
                <a:ea typeface="Times New Roman" panose="02020603050405020304" pitchFamily="18" charset="0"/>
              </a:rPr>
              <a:t> impact on </a:t>
            </a:r>
            <a:r>
              <a:rPr lang="fr-FR" sz="2200" dirty="0" err="1">
                <a:solidFill>
                  <a:srgbClr val="0070C0"/>
                </a:solidFill>
                <a:latin typeface="Times New Roman" panose="02020603050405020304" pitchFamily="18" charset="0"/>
                <a:ea typeface="Times New Roman" panose="02020603050405020304" pitchFamily="18" charset="0"/>
              </a:rPr>
              <a:t>renal</a:t>
            </a:r>
            <a:r>
              <a:rPr lang="fr-FR" sz="2200" dirty="0">
                <a:solidFill>
                  <a:srgbClr val="0070C0"/>
                </a:solidFill>
                <a:latin typeface="Times New Roman" panose="02020603050405020304" pitchFamily="18" charset="0"/>
                <a:ea typeface="Times New Roman" panose="02020603050405020304" pitchFamily="18" charset="0"/>
              </a:rPr>
              <a:t> markers.</a:t>
            </a:r>
            <a:endParaRPr lang="en-US" dirty="0">
              <a:solidFill>
                <a:prstClr val="black"/>
              </a:solidFill>
              <a:latin typeface="Century Gothic" panose="020B0502020202020204"/>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p:txBody>
          <a:bodyPr/>
          <a:lstStyle/>
          <a:p>
            <a:r>
              <a:rPr lang="en-US" dirty="0" smtClean="0"/>
              <a:t>10</a:t>
            </a:r>
            <a:endParaRPr lang="en-US" dirty="0"/>
          </a:p>
        </p:txBody>
      </p:sp>
    </p:spTree>
    <p:extLst>
      <p:ext uri="{BB962C8B-B14F-4D97-AF65-F5344CB8AC3E}">
        <p14:creationId xmlns:p14="http://schemas.microsoft.com/office/powerpoint/2010/main" val="360143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60648"/>
            <a:ext cx="6102424" cy="878895"/>
          </a:xfrm>
          <a:prstGeom prst="rect">
            <a:avLst/>
          </a:prstGeom>
        </p:spPr>
        <p:txBody>
          <a:bodyPr wrap="square">
            <a:spAutoFit/>
          </a:bodyPr>
          <a:lstStyle/>
          <a:p>
            <a:pPr>
              <a:lnSpc>
                <a:spcPct val="150000"/>
              </a:lnSpc>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2.  </a:t>
            </a:r>
            <a:r>
              <a:rPr lang="en-US" b="1" dirty="0">
                <a:latin typeface="Times New Roman" panose="02020603050405020304" pitchFamily="18" charset="0"/>
                <a:ea typeface="Calibri" panose="020F0502020204030204" pitchFamily="34" charset="0"/>
                <a:cs typeface="Arial" panose="020B0604020202020204" pitchFamily="34" charset="0"/>
              </a:rPr>
              <a:t>Effect of </a:t>
            </a:r>
            <a:r>
              <a:rPr lang="en-US" b="1" i="1" dirty="0" err="1">
                <a:latin typeface="Times New Roman" panose="02020603050405020304" pitchFamily="18" charset="0"/>
                <a:ea typeface="E-BX"/>
                <a:cs typeface="Arial" panose="020B0604020202020204" pitchFamily="34" charset="0"/>
              </a:rPr>
              <a:t>Azanza</a:t>
            </a:r>
            <a:r>
              <a:rPr lang="en-US" b="1" i="1" dirty="0">
                <a:latin typeface="Times New Roman" panose="02020603050405020304" pitchFamily="18" charset="0"/>
                <a:ea typeface="E-BX"/>
                <a:cs typeface="Arial" panose="020B0604020202020204" pitchFamily="34" charset="0"/>
              </a:rPr>
              <a:t> </a:t>
            </a:r>
            <a:r>
              <a:rPr lang="en-US" b="1" i="1" dirty="0" err="1">
                <a:latin typeface="Times New Roman" panose="02020603050405020304" pitchFamily="18" charset="0"/>
                <a:ea typeface="E-BX"/>
                <a:cs typeface="Arial" panose="020B0604020202020204" pitchFamily="34" charset="0"/>
              </a:rPr>
              <a:t>garckeana</a:t>
            </a:r>
            <a:r>
              <a:rPr lang="en-US" b="1" i="1" dirty="0">
                <a:latin typeface="Times New Roman" panose="02020603050405020304" pitchFamily="18" charset="0"/>
                <a:ea typeface="E-BX"/>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oil on renal damage induced by Paracetamol</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77219936"/>
              </p:ext>
            </p:extLst>
          </p:nvPr>
        </p:nvGraphicFramePr>
        <p:xfrm>
          <a:off x="1043609" y="1844822"/>
          <a:ext cx="6962154" cy="3466794"/>
        </p:xfrm>
        <a:graphic>
          <a:graphicData uri="http://schemas.openxmlformats.org/drawingml/2006/table">
            <a:tbl>
              <a:tblPr firstRow="1" firstCol="1" bandRow="1"/>
              <a:tblGrid>
                <a:gridCol w="752978">
                  <a:extLst>
                    <a:ext uri="{9D8B030D-6E8A-4147-A177-3AD203B41FA5}">
                      <a16:colId xmlns:a16="http://schemas.microsoft.com/office/drawing/2014/main" val="2273713710"/>
                    </a:ext>
                  </a:extLst>
                </a:gridCol>
                <a:gridCol w="2316857">
                  <a:extLst>
                    <a:ext uri="{9D8B030D-6E8A-4147-A177-3AD203B41FA5}">
                      <a16:colId xmlns:a16="http://schemas.microsoft.com/office/drawing/2014/main" val="3689475734"/>
                    </a:ext>
                  </a:extLst>
                </a:gridCol>
                <a:gridCol w="2096755">
                  <a:extLst>
                    <a:ext uri="{9D8B030D-6E8A-4147-A177-3AD203B41FA5}">
                      <a16:colId xmlns:a16="http://schemas.microsoft.com/office/drawing/2014/main" val="3098292963"/>
                    </a:ext>
                  </a:extLst>
                </a:gridCol>
                <a:gridCol w="1795564">
                  <a:extLst>
                    <a:ext uri="{9D8B030D-6E8A-4147-A177-3AD203B41FA5}">
                      <a16:colId xmlns:a16="http://schemas.microsoft.com/office/drawing/2014/main" val="3567774949"/>
                    </a:ext>
                  </a:extLst>
                </a:gridCol>
              </a:tblGrid>
              <a:tr h="785766">
                <a:tc>
                  <a:txBody>
                    <a:bodyPr/>
                    <a:lstStyle/>
                    <a:p>
                      <a:pPr marL="0" marR="0" algn="l" rtl="0">
                        <a:lnSpc>
                          <a:spcPct val="15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Group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no.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Group name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Serum creatinine (mg/dl)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Blood urea (mg/dl)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890841"/>
                  </a:ext>
                </a:extLst>
              </a:tr>
              <a:tr h="383004">
                <a:tc>
                  <a:txBody>
                    <a:bodyPr/>
                    <a:lstStyle/>
                    <a:p>
                      <a:pPr marL="342900" marR="0" lvl="0" indent="-342900" algn="l" rtl="0">
                        <a:lnSpc>
                          <a:spcPct val="150000"/>
                        </a:lnSpc>
                        <a:spcBef>
                          <a:spcPts val="0"/>
                        </a:spcBef>
                        <a:spcAft>
                          <a:spcPts val="0"/>
                        </a:spcAft>
                        <a:buFont typeface="+mj-lt"/>
                        <a:buAutoNum type="romanUcPeriod"/>
                      </a:pPr>
                      <a:r>
                        <a:rPr lang="en-US" sz="1400">
                          <a:effectLst/>
                          <a:latin typeface="Times New Roman" panose="02020603050405020304" pitchFamily="18" charset="0"/>
                          <a:cs typeface="Arial" panose="020B0604020202020204" pitchFamily="34" charset="0"/>
                        </a:rPr>
                        <a:t> </a:t>
                      </a:r>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Normal  control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0.65±0.072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42±2.27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547490"/>
                  </a:ext>
                </a:extLst>
              </a:tr>
              <a:tr h="766008">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II</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Negative control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0.67±0.06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43.67±3.21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805790"/>
                  </a:ext>
                </a:extLst>
              </a:tr>
              <a:tr h="766008">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III</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 garckeana oil (1 ml/kg) +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0.65±0.05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40.83±1.87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914091"/>
                  </a:ext>
                </a:extLst>
              </a:tr>
              <a:tr h="766008">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IV</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 garckeana oil (2 ml/kg) +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0.62±0.048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Arial" panose="020B0604020202020204" pitchFamily="34" charset="0"/>
                        </a:rPr>
                        <a:t>41.5±2.39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31784"/>
                  </a:ext>
                </a:extLst>
              </a:tr>
            </a:tbl>
          </a:graphicData>
        </a:graphic>
      </p:graphicFrame>
      <p:sp>
        <p:nvSpPr>
          <p:cNvPr id="4" name="Rectangle 3"/>
          <p:cNvSpPr/>
          <p:nvPr/>
        </p:nvSpPr>
        <p:spPr>
          <a:xfrm>
            <a:off x="1259632" y="5354584"/>
            <a:ext cx="5598368" cy="1364476"/>
          </a:xfrm>
          <a:prstGeom prst="rect">
            <a:avLst/>
          </a:prstGeom>
        </p:spPr>
        <p:txBody>
          <a:bodyPr wrap="square">
            <a:spAutoFit/>
          </a:bodyPr>
          <a:lstStyle/>
          <a:p>
            <a:pPr>
              <a:lnSpc>
                <a:spcPct val="150000"/>
              </a:lnSpc>
              <a:spcAft>
                <a:spcPts val="1000"/>
              </a:spcAft>
            </a:pPr>
            <a:r>
              <a:rPr lang="en-US" sz="1200" b="1" dirty="0">
                <a:latin typeface="Times New Roman" panose="02020603050405020304" pitchFamily="18" charset="0"/>
                <a:ea typeface="Calibri" panose="020F0502020204030204" pitchFamily="34" charset="0"/>
                <a:cs typeface="Arial" panose="020B0604020202020204" pitchFamily="34" charset="0"/>
              </a:rPr>
              <a:t>Results were expressed as mean ± S.E.M, n = 6. </a:t>
            </a:r>
            <a:r>
              <a:rPr lang="fr-FR" sz="1200" b="1" dirty="0">
                <a:latin typeface="Times New Roman" panose="02020603050405020304" pitchFamily="18" charset="0"/>
                <a:ea typeface="Calibri" panose="020F0502020204030204" pitchFamily="34" charset="0"/>
                <a:cs typeface="Arial" panose="020B0604020202020204" pitchFamily="34" charset="0"/>
              </a:rPr>
              <a:t>*</a:t>
            </a:r>
            <a:r>
              <a:rPr lang="fr-FR" sz="1200" b="1" i="1" dirty="0">
                <a:latin typeface="Times New Roman" panose="02020603050405020304" pitchFamily="18" charset="0"/>
                <a:ea typeface="Calibri" panose="020F0502020204030204" pitchFamily="34" charset="0"/>
                <a:cs typeface="Arial" panose="020B0604020202020204" pitchFamily="34" charset="0"/>
              </a:rPr>
              <a:t>p </a:t>
            </a:r>
            <a:r>
              <a:rPr lang="fr-FR" sz="1200" b="1" dirty="0">
                <a:latin typeface="Times New Roman" panose="02020603050405020304" pitchFamily="18" charset="0"/>
                <a:ea typeface="Calibri" panose="020F0502020204030204" pitchFamily="34" charset="0"/>
                <a:cs typeface="Arial" panose="020B0604020202020204" pitchFamily="34" charset="0"/>
              </a:rPr>
              <a:t>&lt; 0.05 vs. control, </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1000"/>
              </a:spcAft>
            </a:pPr>
            <a:r>
              <a:rPr lang="fr-FR" sz="1200" b="1" dirty="0">
                <a:latin typeface="Times New Roman" panose="02020603050405020304" pitchFamily="18" charset="0"/>
                <a:ea typeface="Calibri" panose="020F0502020204030204" pitchFamily="34" charset="0"/>
                <a:cs typeface="Arial" panose="020B0604020202020204" pitchFamily="34" charset="0"/>
              </a:rPr>
              <a:t>**</a:t>
            </a:r>
            <a:r>
              <a:rPr lang="fr-FR" sz="1200" b="1" i="1" dirty="0">
                <a:latin typeface="Times New Roman" panose="02020603050405020304" pitchFamily="18" charset="0"/>
                <a:ea typeface="Calibri" panose="020F0502020204030204" pitchFamily="34" charset="0"/>
                <a:cs typeface="Arial" panose="020B0604020202020204" pitchFamily="34" charset="0"/>
              </a:rPr>
              <a:t>p </a:t>
            </a:r>
            <a:r>
              <a:rPr lang="fr-FR" sz="1200" b="1" dirty="0">
                <a:latin typeface="Times New Roman" panose="02020603050405020304" pitchFamily="18" charset="0"/>
                <a:ea typeface="Calibri" panose="020F0502020204030204" pitchFamily="34" charset="0"/>
                <a:cs typeface="Arial" panose="020B0604020202020204" pitchFamily="34" charset="0"/>
              </a:rPr>
              <a:t>&lt; 0.01 vs. control, </a:t>
            </a:r>
            <a:r>
              <a:rPr lang="fr-FR" sz="1200" b="1" baseline="30000" dirty="0">
                <a:latin typeface="Times New Roman" panose="02020603050405020304" pitchFamily="18" charset="0"/>
                <a:ea typeface="Calibri" panose="020F0502020204030204" pitchFamily="34" charset="0"/>
                <a:cs typeface="Arial" panose="020B0604020202020204" pitchFamily="34" charset="0"/>
              </a:rPr>
              <a:t>#</a:t>
            </a:r>
            <a:r>
              <a:rPr lang="fr-FR" sz="1200" b="1" i="1" dirty="0">
                <a:latin typeface="Times New Roman" panose="02020603050405020304" pitchFamily="18" charset="0"/>
                <a:ea typeface="Calibri" panose="020F0502020204030204" pitchFamily="34" charset="0"/>
                <a:cs typeface="Arial" panose="020B0604020202020204" pitchFamily="34" charset="0"/>
              </a:rPr>
              <a:t>p </a:t>
            </a:r>
            <a:r>
              <a:rPr lang="fr-FR" sz="1200" b="1" dirty="0">
                <a:latin typeface="Times New Roman" panose="02020603050405020304" pitchFamily="18" charset="0"/>
                <a:ea typeface="Calibri" panose="020F0502020204030204" pitchFamily="34" charset="0"/>
                <a:cs typeface="Arial" panose="020B0604020202020204" pitchFamily="34" charset="0"/>
              </a:rPr>
              <a:t>&lt; 0.5 vs. </a:t>
            </a:r>
            <a:r>
              <a:rPr lang="fr-FR" sz="1200" b="1" dirty="0" err="1">
                <a:latin typeface="Times New Roman" panose="02020603050405020304" pitchFamily="18" charset="0"/>
                <a:ea typeface="Calibri" panose="020F0502020204030204" pitchFamily="34" charset="0"/>
                <a:cs typeface="Arial" panose="020B0604020202020204" pitchFamily="34" charset="0"/>
              </a:rPr>
              <a:t>paracetamol</a:t>
            </a:r>
            <a:r>
              <a:rPr lang="fr-FR" sz="1200" b="1" dirty="0">
                <a:latin typeface="Times New Roman" panose="02020603050405020304" pitchFamily="18" charset="0"/>
                <a:ea typeface="Calibri" panose="020F0502020204030204" pitchFamily="34" charset="0"/>
                <a:cs typeface="Arial" panose="020B0604020202020204" pitchFamily="34" charset="0"/>
              </a:rPr>
              <a:t>,</a:t>
            </a:r>
            <a:r>
              <a:rPr lang="fr-FR" sz="1200" b="1" baseline="30000" dirty="0">
                <a:latin typeface="Times New Roman" panose="02020603050405020304" pitchFamily="18" charset="0"/>
                <a:ea typeface="Calibri" panose="020F0502020204030204" pitchFamily="34" charset="0"/>
                <a:cs typeface="Arial" panose="020B0604020202020204" pitchFamily="34" charset="0"/>
              </a:rPr>
              <a:t> ##</a:t>
            </a:r>
            <a:r>
              <a:rPr lang="fr-FR" sz="1200" b="1" i="1" dirty="0">
                <a:latin typeface="Times New Roman" panose="02020603050405020304" pitchFamily="18" charset="0"/>
                <a:ea typeface="Calibri" panose="020F0502020204030204" pitchFamily="34" charset="0"/>
                <a:cs typeface="Arial" panose="020B0604020202020204" pitchFamily="34" charset="0"/>
              </a:rPr>
              <a:t>p </a:t>
            </a:r>
            <a:r>
              <a:rPr lang="fr-FR" sz="1200" b="1" dirty="0">
                <a:latin typeface="Times New Roman" panose="02020603050405020304" pitchFamily="18" charset="0"/>
                <a:ea typeface="Calibri" panose="020F0502020204030204" pitchFamily="34" charset="0"/>
                <a:cs typeface="Arial" panose="020B0604020202020204" pitchFamily="34" charset="0"/>
              </a:rPr>
              <a:t>&lt; 0.01vs. </a:t>
            </a:r>
            <a:r>
              <a:rPr lang="fr-FR" sz="1200" b="1" dirty="0" err="1">
                <a:latin typeface="Times New Roman" panose="02020603050405020304" pitchFamily="18" charset="0"/>
                <a:ea typeface="Calibri" panose="020F0502020204030204" pitchFamily="34" charset="0"/>
                <a:cs typeface="Arial" panose="020B0604020202020204" pitchFamily="34" charset="0"/>
              </a:rPr>
              <a:t>paracetamol</a:t>
            </a:r>
            <a:endParaRPr lang="en-US" sz="1100" b="1" dirty="0">
              <a:latin typeface="Calibri" panose="020F0502020204030204" pitchFamily="34" charset="0"/>
              <a:ea typeface="Calibri" panose="020F0502020204030204" pitchFamily="34" charset="0"/>
              <a:cs typeface="Arial" panose="020B0604020202020204" pitchFamily="34" charset="0"/>
            </a:endParaRPr>
          </a:p>
          <a:p>
            <a:r>
              <a:rPr lang="fr-FR" sz="1200" dirty="0">
                <a:latin typeface="Times New Roman" panose="02020603050405020304" pitchFamily="18" charset="0"/>
                <a:ea typeface="Calibri" panose="020F0502020204030204" pitchFamily="34" charset="0"/>
              </a:rPr>
              <a:t/>
            </a:r>
            <a:br>
              <a:rPr lang="fr-FR" sz="1200" dirty="0">
                <a:latin typeface="Times New Roman" panose="02020603050405020304" pitchFamily="18" charset="0"/>
                <a:ea typeface="Calibri" panose="020F0502020204030204" pitchFamily="34" charset="0"/>
              </a:rPr>
            </a:b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5"/>
          <p:cNvSpPr>
            <a:spLocks noGrp="1"/>
          </p:cNvSpPr>
          <p:nvPr>
            <p:ph type="ftr" sz="quarter" idx="11"/>
          </p:nvPr>
        </p:nvSpPr>
        <p:spPr/>
        <p:txBody>
          <a:bodyPr/>
          <a:lstStyle/>
          <a:p>
            <a:r>
              <a:rPr lang="en-US" dirty="0" smtClean="0"/>
              <a:t>11</a:t>
            </a:r>
            <a:endParaRPr lang="en-US" dirty="0"/>
          </a:p>
        </p:txBody>
      </p:sp>
    </p:spTree>
    <p:extLst>
      <p:ext uri="{BB962C8B-B14F-4D97-AF65-F5344CB8AC3E}">
        <p14:creationId xmlns:p14="http://schemas.microsoft.com/office/powerpoint/2010/main" val="24266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Health Markers </a:t>
            </a:r>
            <a:endParaRPr lang="en-US" dirty="0"/>
          </a:p>
        </p:txBody>
      </p:sp>
      <p:sp>
        <p:nvSpPr>
          <p:cNvPr id="3" name="Content Placeholder 2"/>
          <p:cNvSpPr>
            <a:spLocks noGrp="1"/>
          </p:cNvSpPr>
          <p:nvPr>
            <p:ph idx="1"/>
          </p:nvPr>
        </p:nvSpPr>
        <p:spPr/>
        <p:txBody>
          <a:bodyPr>
            <a:normAutofit fontScale="92500" lnSpcReduction="20000"/>
          </a:bodyPr>
          <a:lstStyle/>
          <a:p>
            <a:pPr marL="0" lvl="0" indent="0" algn="just" defTabSz="457200">
              <a:lnSpc>
                <a:spcPct val="200000"/>
              </a:lnSpc>
              <a:spcBef>
                <a:spcPts val="0"/>
              </a:spcBef>
              <a:buNone/>
            </a:pPr>
            <a:r>
              <a:rPr lang="fr-FR" sz="2400" dirty="0" err="1" smtClean="0">
                <a:solidFill>
                  <a:srgbClr val="0E101A"/>
                </a:solidFill>
                <a:latin typeface="Times New Roman" panose="02020603050405020304" pitchFamily="18" charset="0"/>
                <a:ea typeface="Times New Roman" panose="02020603050405020304" pitchFamily="18" charset="0"/>
              </a:rPr>
              <a:t>Cholesterol</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triglycerides</a:t>
            </a:r>
            <a:r>
              <a:rPr lang="fr-FR" sz="2400" dirty="0">
                <a:solidFill>
                  <a:srgbClr val="0E101A"/>
                </a:solidFill>
                <a:latin typeface="Times New Roman" panose="02020603050405020304" pitchFamily="18" charset="0"/>
                <a:ea typeface="Times New Roman" panose="02020603050405020304" pitchFamily="18" charset="0"/>
              </a:rPr>
              <a:t>, and glucose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are vital </a:t>
            </a:r>
            <a:r>
              <a:rPr lang="fr-FR" sz="2400" dirty="0" err="1">
                <a:solidFill>
                  <a:srgbClr val="0E101A"/>
                </a:solidFill>
                <a:latin typeface="Times New Roman" panose="02020603050405020304" pitchFamily="18" charset="0"/>
                <a:ea typeface="Times New Roman" panose="02020603050405020304" pitchFamily="18" charset="0"/>
              </a:rPr>
              <a:t>indicators</a:t>
            </a:r>
            <a:r>
              <a:rPr lang="fr-FR" sz="2400" dirty="0">
                <a:solidFill>
                  <a:srgbClr val="0E101A"/>
                </a:solidFill>
                <a:latin typeface="Times New Roman" panose="02020603050405020304" pitchFamily="18" charset="0"/>
                <a:ea typeface="Times New Roman" panose="02020603050405020304" pitchFamily="18" charset="0"/>
              </a:rPr>
              <a:t> of </a:t>
            </a:r>
            <a:r>
              <a:rPr lang="fr-FR" sz="2400" dirty="0" err="1">
                <a:solidFill>
                  <a:srgbClr val="0E101A"/>
                </a:solidFill>
                <a:latin typeface="Times New Roman" panose="02020603050405020304" pitchFamily="18" charset="0"/>
                <a:ea typeface="Times New Roman" panose="02020603050405020304" pitchFamily="18" charset="0"/>
              </a:rPr>
              <a:t>metabolic</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health</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Abnormalities</a:t>
            </a:r>
            <a:r>
              <a:rPr lang="fr-FR" sz="2400" dirty="0">
                <a:solidFill>
                  <a:srgbClr val="0E101A"/>
                </a:solidFill>
                <a:latin typeface="Times New Roman" panose="02020603050405020304" pitchFamily="18" charset="0"/>
                <a:ea typeface="Times New Roman" panose="02020603050405020304" pitchFamily="18" charset="0"/>
              </a:rPr>
              <a:t> in </a:t>
            </a:r>
            <a:r>
              <a:rPr lang="fr-FR" sz="2400" dirty="0" err="1">
                <a:solidFill>
                  <a:srgbClr val="0E101A"/>
                </a:solidFill>
                <a:latin typeface="Times New Roman" panose="02020603050405020304" pitchFamily="18" charset="0"/>
                <a:ea typeface="Times New Roman" panose="02020603050405020304" pitchFamily="18" charset="0"/>
              </a:rPr>
              <a:t>these</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parameters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could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suggest</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metabolic</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disturbances</a:t>
            </a:r>
            <a:r>
              <a:rPr lang="fr-FR" sz="2400" dirty="0">
                <a:solidFill>
                  <a:srgbClr val="0E101A"/>
                </a:solidFill>
                <a:latin typeface="Times New Roman" panose="02020603050405020304" pitchFamily="18" charset="0"/>
                <a:ea typeface="Times New Roman" panose="02020603050405020304" pitchFamily="18" charset="0"/>
              </a:rPr>
              <a:t> or </a:t>
            </a:r>
            <a:r>
              <a:rPr lang="fr-FR" sz="2400" dirty="0" err="1">
                <a:solidFill>
                  <a:srgbClr val="0E101A"/>
                </a:solidFill>
                <a:latin typeface="Times New Roman" panose="02020603050405020304" pitchFamily="18" charset="0"/>
                <a:ea typeface="Times New Roman" panose="02020603050405020304" pitchFamily="18" charset="0"/>
              </a:rPr>
              <a:t>toxicity</a:t>
            </a:r>
            <a:r>
              <a:rPr lang="fr-FR" sz="2400" dirty="0">
                <a:solidFill>
                  <a:srgbClr val="0E101A"/>
                </a:solidFill>
                <a:latin typeface="Times New Roman" panose="02020603050405020304" pitchFamily="18" charset="0"/>
                <a:ea typeface="Times New Roman" panose="02020603050405020304" pitchFamily="18" charset="0"/>
              </a:rPr>
              <a:t>. Paracetamol </a:t>
            </a:r>
            <a:r>
              <a:rPr lang="fr-FR" sz="2400" dirty="0" err="1">
                <a:solidFill>
                  <a:srgbClr val="0E101A"/>
                </a:solidFill>
                <a:latin typeface="Times New Roman" panose="02020603050405020304" pitchFamily="18" charset="0"/>
                <a:ea typeface="Times New Roman" panose="02020603050405020304" pitchFamily="18" charset="0"/>
              </a:rPr>
              <a:t>lowered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cholesterol</a:t>
            </a:r>
            <a:r>
              <a:rPr lang="fr-FR" sz="2400" dirty="0">
                <a:solidFill>
                  <a:srgbClr val="0E101A"/>
                </a:solidFill>
                <a:latin typeface="Times New Roman" panose="02020603050405020304" pitchFamily="18" charset="0"/>
                <a:ea typeface="Times New Roman" panose="02020603050405020304" pitchFamily="18" charset="0"/>
              </a:rPr>
              <a:t> and </a:t>
            </a:r>
            <a:r>
              <a:rPr lang="fr-FR" sz="2400" dirty="0" err="1">
                <a:solidFill>
                  <a:srgbClr val="0E101A"/>
                </a:solidFill>
                <a:latin typeface="Times New Roman" panose="02020603050405020304" pitchFamily="18" charset="0"/>
                <a:ea typeface="Times New Roman" panose="02020603050405020304" pitchFamily="18" charset="0"/>
              </a:rPr>
              <a:t>triglyceride</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likely</a:t>
            </a:r>
            <a:r>
              <a:rPr lang="fr-FR" sz="2400" dirty="0">
                <a:solidFill>
                  <a:srgbClr val="0E101A"/>
                </a:solidFill>
                <a:latin typeface="Times New Roman" panose="02020603050405020304" pitchFamily="18" charset="0"/>
                <a:ea typeface="Times New Roman" panose="02020603050405020304" pitchFamily="18" charset="0"/>
              </a:rPr>
              <a:t> due to </a:t>
            </a:r>
            <a:r>
              <a:rPr lang="fr-FR" sz="2400" dirty="0" err="1">
                <a:solidFill>
                  <a:srgbClr val="0E101A"/>
                </a:solidFill>
                <a:latin typeface="Times New Roman" panose="02020603050405020304" pitchFamily="18" charset="0"/>
                <a:ea typeface="Times New Roman" panose="02020603050405020304" pitchFamily="18" charset="0"/>
              </a:rPr>
              <a:t>liver</a:t>
            </a:r>
            <a:r>
              <a:rPr lang="fr-FR" sz="2400" dirty="0">
                <a:solidFill>
                  <a:srgbClr val="0E101A"/>
                </a:solidFill>
                <a:latin typeface="Times New Roman" panose="02020603050405020304" pitchFamily="18" charset="0"/>
                <a:ea typeface="Times New Roman" panose="02020603050405020304" pitchFamily="18" charset="0"/>
              </a:rPr>
              <a:t> damage, and </a:t>
            </a:r>
            <a:r>
              <a:rPr lang="fr-FR" sz="2400" dirty="0" err="1">
                <a:solidFill>
                  <a:srgbClr val="0E101A"/>
                </a:solidFill>
                <a:latin typeface="Times New Roman" panose="02020603050405020304" pitchFamily="18" charset="0"/>
                <a:ea typeface="Times New Roman" panose="02020603050405020304" pitchFamily="18" charset="0"/>
              </a:rPr>
              <a:t>had</a:t>
            </a:r>
            <a:r>
              <a:rPr lang="fr-FR" sz="2400" dirty="0">
                <a:solidFill>
                  <a:srgbClr val="0E101A"/>
                </a:solidFill>
                <a:latin typeface="Times New Roman" panose="02020603050405020304" pitchFamily="18" charset="0"/>
                <a:ea typeface="Times New Roman" panose="02020603050405020304" pitchFamily="18" charset="0"/>
              </a:rPr>
              <a:t> a </a:t>
            </a:r>
            <a:r>
              <a:rPr lang="fr-FR" sz="2400" dirty="0" err="1">
                <a:solidFill>
                  <a:srgbClr val="0E101A"/>
                </a:solidFill>
                <a:latin typeface="Times New Roman" panose="02020603050405020304" pitchFamily="18" charset="0"/>
                <a:ea typeface="Times New Roman" panose="02020603050405020304" pitchFamily="18" charset="0"/>
              </a:rPr>
              <a:t>modest</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effect</a:t>
            </a:r>
            <a:r>
              <a:rPr lang="fr-FR" sz="2400" dirty="0">
                <a:solidFill>
                  <a:srgbClr val="0E101A"/>
                </a:solidFill>
                <a:latin typeface="Times New Roman" panose="02020603050405020304" pitchFamily="18" charset="0"/>
                <a:ea typeface="Times New Roman" panose="02020603050405020304" pitchFamily="18" charset="0"/>
              </a:rPr>
              <a:t> on glucose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Both</a:t>
            </a:r>
            <a:r>
              <a:rPr lang="fr-FR" sz="2400" dirty="0">
                <a:solidFill>
                  <a:srgbClr val="0E101A"/>
                </a:solidFill>
                <a:latin typeface="Times New Roman" panose="02020603050405020304" pitchFamily="18" charset="0"/>
                <a:ea typeface="Times New Roman" panose="02020603050405020304" pitchFamily="18" charset="0"/>
              </a:rPr>
              <a:t> doses of the </a:t>
            </a:r>
            <a:r>
              <a:rPr lang="fr-FR" sz="2400" dirty="0" err="1">
                <a:solidFill>
                  <a:srgbClr val="0E101A"/>
                </a:solidFill>
                <a:latin typeface="Times New Roman" panose="02020603050405020304" pitchFamily="18" charset="0"/>
                <a:ea typeface="Times New Roman" panose="02020603050405020304" pitchFamily="18" charset="0"/>
              </a:rPr>
              <a:t>oil</a:t>
            </a:r>
            <a:r>
              <a:rPr lang="fr-FR" sz="2400" dirty="0">
                <a:solidFill>
                  <a:srgbClr val="0E101A"/>
                </a:solidFill>
                <a:latin typeface="Times New Roman" panose="02020603050405020304" pitchFamily="18" charset="0"/>
                <a:ea typeface="Times New Roman" panose="02020603050405020304" pitchFamily="18" charset="0"/>
              </a:rPr>
              <a:t> (1 ml/kg and 2 ml/kg) </a:t>
            </a:r>
            <a:r>
              <a:rPr lang="fr-FR" sz="2400" dirty="0" err="1">
                <a:solidFill>
                  <a:srgbClr val="0E101A"/>
                </a:solidFill>
                <a:latin typeface="Times New Roman" panose="02020603050405020304" pitchFamily="18" charset="0"/>
                <a:ea typeface="Times New Roman" panose="02020603050405020304" pitchFamily="18" charset="0"/>
              </a:rPr>
              <a:t>restored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cholesterol</a:t>
            </a:r>
            <a:r>
              <a:rPr lang="fr-FR" sz="2400" dirty="0">
                <a:solidFill>
                  <a:srgbClr val="0E101A"/>
                </a:solidFill>
                <a:latin typeface="Times New Roman" panose="02020603050405020304" pitchFamily="18" charset="0"/>
                <a:ea typeface="Times New Roman" panose="02020603050405020304" pitchFamily="18" charset="0"/>
              </a:rPr>
              <a:t> and </a:t>
            </a:r>
            <a:r>
              <a:rPr lang="fr-FR" sz="2400" dirty="0" err="1">
                <a:solidFill>
                  <a:srgbClr val="0E101A"/>
                </a:solidFill>
                <a:latin typeface="Times New Roman" panose="02020603050405020304" pitchFamily="18" charset="0"/>
                <a:ea typeface="Times New Roman" panose="02020603050405020304" pitchFamily="18" charset="0"/>
              </a:rPr>
              <a:t>triglyceride</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toward</a:t>
            </a:r>
            <a:r>
              <a:rPr lang="fr-FR" sz="2400" dirty="0">
                <a:solidFill>
                  <a:srgbClr val="0E101A"/>
                </a:solidFill>
                <a:latin typeface="Times New Roman" panose="02020603050405020304" pitchFamily="18" charset="0"/>
                <a:ea typeface="Times New Roman" panose="02020603050405020304" pitchFamily="18" charset="0"/>
              </a:rPr>
              <a:t> normal. Glucose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were</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also</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maintained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within</a:t>
            </a:r>
            <a:r>
              <a:rPr lang="fr-FR" sz="2400" dirty="0">
                <a:solidFill>
                  <a:srgbClr val="0E101A"/>
                </a:solidFill>
                <a:latin typeface="Times New Roman" panose="02020603050405020304" pitchFamily="18" charset="0"/>
                <a:ea typeface="Times New Roman" panose="02020603050405020304" pitchFamily="18" charset="0"/>
              </a:rPr>
              <a:t> a normal range.</a:t>
            </a:r>
            <a:endParaRPr lang="en-US" dirty="0">
              <a:solidFill>
                <a:prstClr val="black"/>
              </a:solidFill>
              <a:latin typeface="Century Gothic" panose="020B0502020202020204"/>
            </a:endParaRP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r>
              <a:rPr lang="en-US" dirty="0" smtClean="0"/>
              <a:t>12</a:t>
            </a:r>
            <a:endParaRPr lang="en-US" dirty="0"/>
          </a:p>
        </p:txBody>
      </p:sp>
    </p:spTree>
    <p:extLst>
      <p:ext uri="{BB962C8B-B14F-4D97-AF65-F5344CB8AC3E}">
        <p14:creationId xmlns:p14="http://schemas.microsoft.com/office/powerpoint/2010/main" val="2255485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83778"/>
            <a:ext cx="6030416" cy="878895"/>
          </a:xfrm>
          <a:prstGeom prst="rect">
            <a:avLst/>
          </a:prstGeom>
        </p:spPr>
        <p:txBody>
          <a:bodyPr wrap="square">
            <a:spAutoFit/>
          </a:bodyPr>
          <a:lstStyle/>
          <a:p>
            <a:pPr>
              <a:lnSpc>
                <a:spcPct val="150000"/>
              </a:lnSpc>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3.  </a:t>
            </a:r>
            <a:r>
              <a:rPr lang="en-US" b="1" dirty="0">
                <a:latin typeface="Times New Roman" panose="02020603050405020304" pitchFamily="18" charset="0"/>
                <a:ea typeface="Calibri" panose="020F0502020204030204" pitchFamily="34" charset="0"/>
                <a:cs typeface="Arial" panose="020B0604020202020204" pitchFamily="34" charset="0"/>
              </a:rPr>
              <a:t>Effect of </a:t>
            </a:r>
            <a:r>
              <a:rPr lang="en-US" b="1" i="1" dirty="0" err="1">
                <a:latin typeface="Times New Roman" panose="02020603050405020304" pitchFamily="18" charset="0"/>
                <a:ea typeface="E-BX"/>
                <a:cs typeface="Arial" panose="020B0604020202020204" pitchFamily="34" charset="0"/>
              </a:rPr>
              <a:t>Azanza</a:t>
            </a:r>
            <a:r>
              <a:rPr lang="en-US" b="1" i="1" dirty="0">
                <a:latin typeface="Times New Roman" panose="02020603050405020304" pitchFamily="18" charset="0"/>
                <a:ea typeface="E-BX"/>
                <a:cs typeface="Arial" panose="020B0604020202020204" pitchFamily="34" charset="0"/>
              </a:rPr>
              <a:t> </a:t>
            </a:r>
            <a:r>
              <a:rPr lang="en-US" b="1" i="1" dirty="0" err="1">
                <a:latin typeface="Times New Roman" panose="02020603050405020304" pitchFamily="18" charset="0"/>
                <a:ea typeface="E-BX"/>
                <a:cs typeface="Arial" panose="020B0604020202020204" pitchFamily="34" charset="0"/>
              </a:rPr>
              <a:t>garckeana</a:t>
            </a:r>
            <a:r>
              <a:rPr lang="en-US" b="1" i="1" dirty="0">
                <a:latin typeface="Times New Roman" panose="02020603050405020304" pitchFamily="18" charset="0"/>
                <a:ea typeface="E-BX"/>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oil on plasma total cholesterol, triglycerides and glucose in hepatotoxic rats</a:t>
            </a:r>
            <a:endParaRPr lang="en-US" sz="1050" b="1"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58473013"/>
              </p:ext>
            </p:extLst>
          </p:nvPr>
        </p:nvGraphicFramePr>
        <p:xfrm>
          <a:off x="1115616" y="1628799"/>
          <a:ext cx="6461522" cy="3834582"/>
        </p:xfrm>
        <a:graphic>
          <a:graphicData uri="http://schemas.openxmlformats.org/drawingml/2006/table">
            <a:tbl>
              <a:tblPr firstRow="1" firstCol="1" bandRow="1"/>
              <a:tblGrid>
                <a:gridCol w="749340">
                  <a:extLst>
                    <a:ext uri="{9D8B030D-6E8A-4147-A177-3AD203B41FA5}">
                      <a16:colId xmlns:a16="http://schemas.microsoft.com/office/drawing/2014/main" val="2040246039"/>
                    </a:ext>
                  </a:extLst>
                </a:gridCol>
                <a:gridCol w="1904061">
                  <a:extLst>
                    <a:ext uri="{9D8B030D-6E8A-4147-A177-3AD203B41FA5}">
                      <a16:colId xmlns:a16="http://schemas.microsoft.com/office/drawing/2014/main" val="2859659071"/>
                    </a:ext>
                  </a:extLst>
                </a:gridCol>
                <a:gridCol w="1412690">
                  <a:extLst>
                    <a:ext uri="{9D8B030D-6E8A-4147-A177-3AD203B41FA5}">
                      <a16:colId xmlns:a16="http://schemas.microsoft.com/office/drawing/2014/main" val="1040253137"/>
                    </a:ext>
                  </a:extLst>
                </a:gridCol>
                <a:gridCol w="1289847">
                  <a:extLst>
                    <a:ext uri="{9D8B030D-6E8A-4147-A177-3AD203B41FA5}">
                      <a16:colId xmlns:a16="http://schemas.microsoft.com/office/drawing/2014/main" val="1716096786"/>
                    </a:ext>
                  </a:extLst>
                </a:gridCol>
                <a:gridCol w="1105584">
                  <a:extLst>
                    <a:ext uri="{9D8B030D-6E8A-4147-A177-3AD203B41FA5}">
                      <a16:colId xmlns:a16="http://schemas.microsoft.com/office/drawing/2014/main" val="3536257708"/>
                    </a:ext>
                  </a:extLst>
                </a:gridCol>
              </a:tblGrid>
              <a:tr h="1150375">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Group</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no.</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Normal  control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plasma total cholesterol</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(mg/dl)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triglycerides</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(mg/dl)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glucose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(mg/dl)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846800"/>
                  </a:ext>
                </a:extLst>
              </a:tr>
              <a:tr h="766916">
                <a:tc>
                  <a:txBody>
                    <a:bodyPr/>
                    <a:lstStyle/>
                    <a:p>
                      <a:pPr marL="342900" marR="0" lvl="0" indent="-342900" algn="l" rtl="0">
                        <a:lnSpc>
                          <a:spcPct val="150000"/>
                        </a:lnSpc>
                        <a:spcBef>
                          <a:spcPts val="0"/>
                        </a:spcBef>
                        <a:spcAft>
                          <a:spcPts val="0"/>
                        </a:spcAft>
                        <a:buFont typeface="+mj-lt"/>
                        <a:buAutoNum type="romanUcPeriod"/>
                      </a:pPr>
                      <a:r>
                        <a:rPr lang="en-US" sz="1400">
                          <a:effectLst/>
                          <a:latin typeface="Times New Roman" panose="02020603050405020304" pitchFamily="18" charset="0"/>
                          <a:cs typeface="Arial" panose="020B0604020202020204" pitchFamily="34" charset="0"/>
                        </a:rPr>
                        <a:t> </a:t>
                      </a:r>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Negative control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63.67 </a:t>
                      </a:r>
                      <a:r>
                        <a:rPr lang="en-US" sz="1400">
                          <a:effectLst/>
                          <a:latin typeface="Times New Roman" panose="02020603050405020304" pitchFamily="18" charset="0"/>
                          <a:ea typeface="Calibri" panose="020F0502020204030204" pitchFamily="34" charset="0"/>
                          <a:cs typeface="Arial" panose="020B0604020202020204" pitchFamily="34" charset="0"/>
                        </a:rPr>
                        <a:t>± 1.76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43.67±1.86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49.00±2.21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635300"/>
                  </a:ext>
                </a:extLst>
              </a:tr>
              <a:tr h="766916">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II</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 garckeana oil (1 ml/kg) +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74.83 ± 1.85**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54.17±1.17**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55.00±2.52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450299"/>
                  </a:ext>
                </a:extLst>
              </a:tr>
              <a:tr h="766916">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III</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 garckeana oil (2 ml/kg) +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77.33 ± 1.56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57.67±1.20**</a:t>
                      </a:r>
                      <a:r>
                        <a:rPr lang="en-US" sz="1400" baseline="30000">
                          <a:effectLst/>
                          <a:latin typeface="Times New Roman" panose="02020603050405020304" pitchFamily="18" charset="0"/>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54.17±2.62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18230"/>
                  </a:ext>
                </a:extLst>
              </a:tr>
              <a:tr h="383459">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IV</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Normal  control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74.17± 4.70*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52.17±4.17*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57.33</a:t>
                      </a:r>
                      <a:r>
                        <a:rPr lang="en-US" sz="1400" dirty="0">
                          <a:effectLst/>
                          <a:latin typeface="Times New Roman" panose="02020603050405020304" pitchFamily="18" charset="0"/>
                          <a:ea typeface="Calibri" panose="020F0502020204030204" pitchFamily="34" charset="0"/>
                          <a:cs typeface="Arial" panose="020B0604020202020204" pitchFamily="34" charset="0"/>
                        </a:rPr>
                        <a:t>±</a:t>
                      </a: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dirty="0">
                          <a:effectLst/>
                          <a:latin typeface="Times New Roman" panose="02020603050405020304" pitchFamily="18" charset="0"/>
                          <a:ea typeface="Calibri" panose="020F0502020204030204" pitchFamily="34" charset="0"/>
                          <a:cs typeface="Arial" panose="020B0604020202020204" pitchFamily="34" charset="0"/>
                        </a:rPr>
                        <a:t>3.90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383681"/>
                  </a:ext>
                </a:extLst>
              </a:tr>
            </a:tbl>
          </a:graphicData>
        </a:graphic>
      </p:graphicFrame>
      <p:sp>
        <p:nvSpPr>
          <p:cNvPr id="4" name="Rectangle 3"/>
          <p:cNvSpPr/>
          <p:nvPr/>
        </p:nvSpPr>
        <p:spPr>
          <a:xfrm>
            <a:off x="1115616" y="5463381"/>
            <a:ext cx="5742384" cy="1487587"/>
          </a:xfrm>
          <a:prstGeom prst="rect">
            <a:avLst/>
          </a:prstGeom>
        </p:spPr>
        <p:txBody>
          <a:bodyPr wrap="square">
            <a:spAutoFit/>
          </a:bodyPr>
          <a:lstStyle/>
          <a:p>
            <a:pPr>
              <a:lnSpc>
                <a:spcPct val="150000"/>
              </a:lnSpc>
              <a:spcAft>
                <a:spcPts val="1000"/>
              </a:spcAft>
            </a:pPr>
            <a:r>
              <a:rPr lang="en-US" sz="1400" b="1" dirty="0">
                <a:latin typeface="Times New Roman" panose="02020603050405020304" pitchFamily="18" charset="0"/>
                <a:ea typeface="Calibri" panose="020F0502020204030204" pitchFamily="34" charset="0"/>
                <a:cs typeface="Arial" panose="020B0604020202020204" pitchFamily="34" charset="0"/>
              </a:rPr>
              <a:t>Results were expressed as mean ± S.E.M, n = 6. </a:t>
            </a:r>
            <a:r>
              <a:rPr lang="fr-FR" sz="1400" b="1" dirty="0">
                <a:latin typeface="Times New Roman" panose="02020603050405020304" pitchFamily="18" charset="0"/>
                <a:ea typeface="Calibri" panose="020F0502020204030204" pitchFamily="34" charset="0"/>
                <a:cs typeface="Arial" panose="020B0604020202020204" pitchFamily="34" charset="0"/>
              </a:rPr>
              <a:t>*</a:t>
            </a:r>
            <a:r>
              <a:rPr lang="fr-FR" sz="1400" b="1" i="1" dirty="0">
                <a:latin typeface="Times New Roman" panose="02020603050405020304" pitchFamily="18" charset="0"/>
                <a:ea typeface="Calibri" panose="020F0502020204030204" pitchFamily="34" charset="0"/>
                <a:cs typeface="Arial" panose="020B0604020202020204" pitchFamily="34" charset="0"/>
              </a:rPr>
              <a:t>p </a:t>
            </a:r>
            <a:r>
              <a:rPr lang="fr-FR" sz="1400" b="1" dirty="0">
                <a:latin typeface="Times New Roman" panose="02020603050405020304" pitchFamily="18" charset="0"/>
                <a:ea typeface="Calibri" panose="020F0502020204030204" pitchFamily="34" charset="0"/>
                <a:cs typeface="Arial" panose="020B0604020202020204" pitchFamily="34" charset="0"/>
              </a:rPr>
              <a:t>&lt; 0.05 vs. control, </a:t>
            </a:r>
            <a:endParaRPr lang="en-US" sz="1100" b="1" dirty="0">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1000"/>
              </a:spcAft>
            </a:pPr>
            <a:r>
              <a:rPr lang="fr-FR" sz="1400" b="1" dirty="0">
                <a:latin typeface="Times New Roman" panose="02020603050405020304" pitchFamily="18" charset="0"/>
                <a:ea typeface="Calibri" panose="020F0502020204030204" pitchFamily="34" charset="0"/>
                <a:cs typeface="Arial" panose="020B0604020202020204" pitchFamily="34" charset="0"/>
              </a:rPr>
              <a:t>**</a:t>
            </a:r>
            <a:r>
              <a:rPr lang="fr-FR" sz="1400" b="1" i="1" dirty="0">
                <a:latin typeface="Times New Roman" panose="02020603050405020304" pitchFamily="18" charset="0"/>
                <a:ea typeface="Calibri" panose="020F0502020204030204" pitchFamily="34" charset="0"/>
                <a:cs typeface="Arial" panose="020B0604020202020204" pitchFamily="34" charset="0"/>
              </a:rPr>
              <a:t>p </a:t>
            </a:r>
            <a:r>
              <a:rPr lang="fr-FR" sz="1400" b="1" dirty="0">
                <a:latin typeface="Times New Roman" panose="02020603050405020304" pitchFamily="18" charset="0"/>
                <a:ea typeface="Calibri" panose="020F0502020204030204" pitchFamily="34" charset="0"/>
                <a:cs typeface="Arial" panose="020B0604020202020204" pitchFamily="34" charset="0"/>
              </a:rPr>
              <a:t>&lt; 0.01 vs. control, </a:t>
            </a:r>
            <a:r>
              <a:rPr lang="fr-FR" sz="1400" b="1" baseline="30000" dirty="0">
                <a:latin typeface="Times New Roman" panose="02020603050405020304" pitchFamily="18" charset="0"/>
                <a:ea typeface="Calibri" panose="020F0502020204030204" pitchFamily="34" charset="0"/>
                <a:cs typeface="Arial" panose="020B0604020202020204" pitchFamily="34" charset="0"/>
              </a:rPr>
              <a:t>#</a:t>
            </a:r>
            <a:r>
              <a:rPr lang="fr-FR" sz="1400" b="1" i="1" dirty="0">
                <a:latin typeface="Times New Roman" panose="02020603050405020304" pitchFamily="18" charset="0"/>
                <a:ea typeface="Calibri" panose="020F0502020204030204" pitchFamily="34" charset="0"/>
                <a:cs typeface="Arial" panose="020B0604020202020204" pitchFamily="34" charset="0"/>
              </a:rPr>
              <a:t>p </a:t>
            </a:r>
            <a:r>
              <a:rPr lang="fr-FR" sz="1400" b="1" dirty="0">
                <a:latin typeface="Times New Roman" panose="02020603050405020304" pitchFamily="18" charset="0"/>
                <a:ea typeface="Calibri" panose="020F0502020204030204" pitchFamily="34" charset="0"/>
                <a:cs typeface="Arial" panose="020B0604020202020204" pitchFamily="34" charset="0"/>
              </a:rPr>
              <a:t>&lt; 0.5 vs. </a:t>
            </a:r>
            <a:r>
              <a:rPr lang="fr-FR" sz="1400" b="1" dirty="0" err="1">
                <a:latin typeface="Times New Roman" panose="02020603050405020304" pitchFamily="18" charset="0"/>
                <a:ea typeface="Calibri" panose="020F0502020204030204" pitchFamily="34" charset="0"/>
                <a:cs typeface="Arial" panose="020B0604020202020204" pitchFamily="34" charset="0"/>
              </a:rPr>
              <a:t>paracetamol</a:t>
            </a:r>
            <a:r>
              <a:rPr lang="fr-FR" sz="1400" b="1" dirty="0">
                <a:latin typeface="Times New Roman" panose="02020603050405020304" pitchFamily="18" charset="0"/>
                <a:ea typeface="Calibri" panose="020F0502020204030204" pitchFamily="34" charset="0"/>
                <a:cs typeface="Arial" panose="020B0604020202020204" pitchFamily="34" charset="0"/>
              </a:rPr>
              <a:t>,</a:t>
            </a:r>
            <a:r>
              <a:rPr lang="fr-FR" sz="1400" b="1" baseline="30000" dirty="0">
                <a:latin typeface="Times New Roman" panose="02020603050405020304" pitchFamily="18" charset="0"/>
                <a:ea typeface="Calibri" panose="020F0502020204030204" pitchFamily="34" charset="0"/>
                <a:cs typeface="Arial" panose="020B0604020202020204" pitchFamily="34" charset="0"/>
              </a:rPr>
              <a:t> ##</a:t>
            </a:r>
            <a:r>
              <a:rPr lang="fr-FR" sz="1400" b="1" i="1" dirty="0">
                <a:latin typeface="Times New Roman" panose="02020603050405020304" pitchFamily="18" charset="0"/>
                <a:ea typeface="Calibri" panose="020F0502020204030204" pitchFamily="34" charset="0"/>
                <a:cs typeface="Arial" panose="020B0604020202020204" pitchFamily="34" charset="0"/>
              </a:rPr>
              <a:t>p </a:t>
            </a:r>
            <a:r>
              <a:rPr lang="fr-FR" sz="1400" b="1" dirty="0">
                <a:latin typeface="Times New Roman" panose="02020603050405020304" pitchFamily="18" charset="0"/>
                <a:ea typeface="Calibri" panose="020F0502020204030204" pitchFamily="34" charset="0"/>
                <a:cs typeface="Arial" panose="020B0604020202020204" pitchFamily="34" charset="0"/>
              </a:rPr>
              <a:t>&lt; 0.5 vs. </a:t>
            </a:r>
            <a:r>
              <a:rPr lang="fr-FR" sz="1400" b="1" dirty="0" err="1">
                <a:latin typeface="Times New Roman" panose="02020603050405020304" pitchFamily="18" charset="0"/>
                <a:ea typeface="Calibri" panose="020F0502020204030204" pitchFamily="34" charset="0"/>
                <a:cs typeface="Arial" panose="020B0604020202020204" pitchFamily="34" charset="0"/>
              </a:rPr>
              <a:t>paracetamol</a:t>
            </a:r>
            <a:endParaRPr lang="en-US" sz="1100" b="1" dirty="0">
              <a:latin typeface="Calibri" panose="020F0502020204030204" pitchFamily="34" charset="0"/>
              <a:ea typeface="Calibri" panose="020F0502020204030204" pitchFamily="34" charset="0"/>
              <a:cs typeface="Arial" panose="020B0604020202020204" pitchFamily="34" charset="0"/>
            </a:endParaRPr>
          </a:p>
          <a:p>
            <a:r>
              <a:rPr lang="fr-FR" sz="1400" b="1" dirty="0">
                <a:latin typeface="Times New Roman" panose="02020603050405020304" pitchFamily="18" charset="0"/>
                <a:ea typeface="Calibri" panose="020F0502020204030204" pitchFamily="34" charset="0"/>
              </a:rPr>
              <a:t/>
            </a:r>
            <a:br>
              <a:rPr lang="fr-FR" sz="1400" b="1" dirty="0">
                <a:latin typeface="Times New Roman" panose="02020603050405020304" pitchFamily="18" charset="0"/>
                <a:ea typeface="Calibri" panose="020F0502020204030204" pitchFamily="34" charset="0"/>
              </a:rPr>
            </a:b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p:cNvSpPr>
            <a:spLocks noGrp="1"/>
          </p:cNvSpPr>
          <p:nvPr>
            <p:ph type="ftr" sz="quarter" idx="11"/>
          </p:nvPr>
        </p:nvSpPr>
        <p:spPr/>
        <p:txBody>
          <a:bodyPr/>
          <a:lstStyle/>
          <a:p>
            <a:r>
              <a:rPr lang="en-US" dirty="0" smtClean="0"/>
              <a:t>13</a:t>
            </a:r>
            <a:endParaRPr lang="en-US" dirty="0"/>
          </a:p>
        </p:txBody>
      </p:sp>
    </p:spTree>
    <p:extLst>
      <p:ext uri="{BB962C8B-B14F-4D97-AF65-F5344CB8AC3E}">
        <p14:creationId xmlns:p14="http://schemas.microsoft.com/office/powerpoint/2010/main" val="3816931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DPPH and ATBS assays</a:t>
            </a:r>
            <a:endParaRPr lang="en-US" dirty="0"/>
          </a:p>
        </p:txBody>
      </p:sp>
      <p:sp>
        <p:nvSpPr>
          <p:cNvPr id="3" name="Content Placeholder 2"/>
          <p:cNvSpPr>
            <a:spLocks noGrp="1"/>
          </p:cNvSpPr>
          <p:nvPr>
            <p:ph idx="1"/>
          </p:nvPr>
        </p:nvSpPr>
        <p:spPr/>
        <p:txBody>
          <a:bodyPr/>
          <a:lstStyle/>
          <a:p>
            <a:pPr marL="0" indent="0">
              <a:buNone/>
            </a:pPr>
            <a:endParaRPr lang="fr-FR" sz="2000" dirty="0" smtClean="0">
              <a:solidFill>
                <a:srgbClr val="0E101A"/>
              </a:solidFill>
              <a:latin typeface="Times New Roman" panose="02020603050405020304" pitchFamily="18" charset="0"/>
              <a:ea typeface="Times New Roman" panose="02020603050405020304" pitchFamily="18" charset="0"/>
            </a:endParaRPr>
          </a:p>
          <a:p>
            <a:pPr marL="0" indent="0" algn="just">
              <a:lnSpc>
                <a:spcPct val="150000"/>
              </a:lnSpc>
              <a:buNone/>
            </a:pPr>
            <a:r>
              <a:rPr lang="fr-FR" sz="2000" dirty="0" smtClean="0">
                <a:solidFill>
                  <a:srgbClr val="0E101A"/>
                </a:solidFill>
                <a:latin typeface="Times New Roman" panose="02020603050405020304" pitchFamily="18" charset="0"/>
                <a:ea typeface="Times New Roman" panose="02020603050405020304" pitchFamily="18" charset="0"/>
              </a:rPr>
              <a:t>DPPH </a:t>
            </a:r>
            <a:r>
              <a:rPr lang="fr-FR" sz="2000" dirty="0">
                <a:solidFill>
                  <a:srgbClr val="0E101A"/>
                </a:solidFill>
                <a:latin typeface="Times New Roman" panose="02020603050405020304" pitchFamily="18" charset="0"/>
                <a:ea typeface="Times New Roman" panose="02020603050405020304" pitchFamily="18" charset="0"/>
              </a:rPr>
              <a:t>and ATBS </a:t>
            </a:r>
            <a:r>
              <a:rPr lang="fr-FR" sz="2000" dirty="0" err="1">
                <a:solidFill>
                  <a:srgbClr val="0E101A"/>
                </a:solidFill>
                <a:latin typeface="Times New Roman" panose="02020603050405020304" pitchFamily="18" charset="0"/>
                <a:ea typeface="Times New Roman" panose="02020603050405020304" pitchFamily="18" charset="0"/>
              </a:rPr>
              <a:t>assays</a:t>
            </a:r>
            <a:r>
              <a:rPr lang="fr-FR" sz="2000" dirty="0">
                <a:solidFill>
                  <a:srgbClr val="0E101A"/>
                </a:solidFill>
                <a:latin typeface="Times New Roman" panose="02020603050405020304" pitchFamily="18" charset="0"/>
                <a:ea typeface="Times New Roman" panose="02020603050405020304" pitchFamily="18" charset="0"/>
              </a:rPr>
              <a:t> are </a:t>
            </a:r>
            <a:r>
              <a:rPr lang="fr-FR" sz="2000" dirty="0" err="1">
                <a:solidFill>
                  <a:srgbClr val="0E101A"/>
                </a:solidFill>
                <a:latin typeface="Times New Roman" panose="02020603050405020304" pitchFamily="18" charset="0"/>
                <a:ea typeface="Times New Roman" panose="02020603050405020304" pitchFamily="18" charset="0"/>
              </a:rPr>
              <a:t>used</a:t>
            </a:r>
            <a:r>
              <a:rPr lang="fr-FR" sz="2000" dirty="0">
                <a:solidFill>
                  <a:srgbClr val="0E101A"/>
                </a:solidFill>
                <a:latin typeface="Times New Roman" panose="02020603050405020304" pitchFamily="18" charset="0"/>
                <a:ea typeface="Times New Roman" panose="02020603050405020304" pitchFamily="18" charset="0"/>
              </a:rPr>
              <a:t> to </a:t>
            </a:r>
            <a:r>
              <a:rPr lang="fr-FR" sz="2000" dirty="0" err="1">
                <a:solidFill>
                  <a:srgbClr val="0E101A"/>
                </a:solidFill>
                <a:latin typeface="Times New Roman" panose="02020603050405020304" pitchFamily="18" charset="0"/>
                <a:ea typeface="Times New Roman" panose="02020603050405020304" pitchFamily="18" charset="0"/>
              </a:rPr>
              <a:t>assess</a:t>
            </a:r>
            <a:r>
              <a:rPr lang="fr-FR" sz="2000" dirty="0">
                <a:solidFill>
                  <a:srgbClr val="0E101A"/>
                </a:solidFill>
                <a:latin typeface="Times New Roman" panose="02020603050405020304" pitchFamily="18" charset="0"/>
                <a:ea typeface="Times New Roman" panose="02020603050405020304" pitchFamily="18" charset="0"/>
              </a:rPr>
              <a:t> the </a:t>
            </a:r>
            <a:r>
              <a:rPr lang="fr-FR" sz="2000" dirty="0" err="1">
                <a:solidFill>
                  <a:srgbClr val="0E101A"/>
                </a:solidFill>
                <a:latin typeface="Times New Roman" panose="02020603050405020304" pitchFamily="18" charset="0"/>
                <a:ea typeface="Times New Roman" panose="02020603050405020304" pitchFamily="18" charset="0"/>
              </a:rPr>
              <a:t>antioxidant</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capacity</a:t>
            </a:r>
            <a:r>
              <a:rPr lang="fr-FR" sz="2000" dirty="0">
                <a:solidFill>
                  <a:srgbClr val="0E101A"/>
                </a:solidFill>
                <a:latin typeface="Times New Roman" panose="02020603050405020304" pitchFamily="18" charset="0"/>
                <a:ea typeface="Times New Roman" panose="02020603050405020304" pitchFamily="18" charset="0"/>
              </a:rPr>
              <a:t> of substances. The </a:t>
            </a:r>
            <a:r>
              <a:rPr lang="fr-FR" sz="2000" dirty="0" err="1">
                <a:solidFill>
                  <a:srgbClr val="0E101A"/>
                </a:solidFill>
                <a:latin typeface="Times New Roman" panose="02020603050405020304" pitchFamily="18" charset="0"/>
                <a:ea typeface="Times New Roman" panose="02020603050405020304" pitchFamily="18" charset="0"/>
              </a:rPr>
              <a:t>oil</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demonstrated</a:t>
            </a:r>
            <a:r>
              <a:rPr lang="fr-FR" sz="2000" dirty="0">
                <a:solidFill>
                  <a:srgbClr val="0E101A"/>
                </a:solidFill>
                <a:latin typeface="Times New Roman" panose="02020603050405020304" pitchFamily="18" charset="0"/>
                <a:ea typeface="Times New Roman" panose="02020603050405020304" pitchFamily="18" charset="0"/>
              </a:rPr>
              <a:t> a </a:t>
            </a:r>
            <a:r>
              <a:rPr lang="fr-FR" sz="2000" dirty="0" err="1">
                <a:solidFill>
                  <a:srgbClr val="0E101A"/>
                </a:solidFill>
                <a:latin typeface="Times New Roman" panose="02020603050405020304" pitchFamily="18" charset="0"/>
                <a:ea typeface="Times New Roman" panose="02020603050405020304" pitchFamily="18" charset="0"/>
              </a:rPr>
              <a:t>moderate</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antioxidant</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activity</a:t>
            </a:r>
            <a:r>
              <a:rPr lang="fr-FR" sz="2000" dirty="0">
                <a:solidFill>
                  <a:srgbClr val="0E101A"/>
                </a:solidFill>
                <a:latin typeface="Times New Roman" panose="02020603050405020304" pitchFamily="18" charset="0"/>
                <a:ea typeface="Times New Roman" panose="02020603050405020304" pitchFamily="18" charset="0"/>
              </a:rPr>
              <a:t> (57.37% and 55.97% for DPPH and ATBS </a:t>
            </a:r>
            <a:r>
              <a:rPr lang="fr-FR" sz="2000" dirty="0" err="1">
                <a:solidFill>
                  <a:srgbClr val="0E101A"/>
                </a:solidFill>
                <a:latin typeface="Times New Roman" panose="02020603050405020304" pitchFamily="18" charset="0"/>
                <a:ea typeface="Times New Roman" panose="02020603050405020304" pitchFamily="18" charset="0"/>
              </a:rPr>
              <a:t>assays</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respectively</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although</a:t>
            </a:r>
            <a:r>
              <a:rPr lang="fr-FR" sz="2000" dirty="0">
                <a:solidFill>
                  <a:srgbClr val="0E101A"/>
                </a:solidFill>
                <a:latin typeface="Times New Roman" panose="02020603050405020304" pitchFamily="18" charset="0"/>
                <a:ea typeface="Times New Roman" panose="02020603050405020304" pitchFamily="18" charset="0"/>
              </a:rPr>
              <a:t> not as </a:t>
            </a:r>
            <a:r>
              <a:rPr lang="fr-FR" sz="2000" dirty="0" err="1">
                <a:solidFill>
                  <a:srgbClr val="0E101A"/>
                </a:solidFill>
                <a:latin typeface="Times New Roman" panose="02020603050405020304" pitchFamily="18" charset="0"/>
                <a:ea typeface="Times New Roman" panose="02020603050405020304" pitchFamily="18" charset="0"/>
              </a:rPr>
              <a:t>strong</a:t>
            </a:r>
            <a:r>
              <a:rPr lang="fr-FR" sz="2000" dirty="0">
                <a:solidFill>
                  <a:srgbClr val="0E101A"/>
                </a:solidFill>
                <a:latin typeface="Times New Roman" panose="02020603050405020304" pitchFamily="18" charset="0"/>
                <a:ea typeface="Times New Roman" panose="02020603050405020304" pitchFamily="18" charset="0"/>
              </a:rPr>
              <a:t> as </a:t>
            </a:r>
            <a:r>
              <a:rPr lang="fr-FR" sz="2000" dirty="0" err="1">
                <a:solidFill>
                  <a:srgbClr val="0E101A"/>
                </a:solidFill>
                <a:latin typeface="Times New Roman" panose="02020603050405020304" pitchFamily="18" charset="0"/>
                <a:ea typeface="Times New Roman" panose="02020603050405020304" pitchFamily="18" charset="0"/>
              </a:rPr>
              <a:t>ascorbic</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acid</a:t>
            </a:r>
            <a:r>
              <a:rPr lang="fr-FR" sz="2000" dirty="0">
                <a:solidFill>
                  <a:srgbClr val="0E101A"/>
                </a:solidFill>
                <a:latin typeface="Times New Roman" panose="02020603050405020304" pitchFamily="18" charset="0"/>
                <a:ea typeface="Times New Roman" panose="02020603050405020304" pitchFamily="18" charset="0"/>
              </a:rPr>
              <a:t> (positive control). The </a:t>
            </a:r>
            <a:r>
              <a:rPr lang="fr-FR" sz="2000" dirty="0" err="1">
                <a:solidFill>
                  <a:srgbClr val="0E101A"/>
                </a:solidFill>
                <a:latin typeface="Times New Roman" panose="02020603050405020304" pitchFamily="18" charset="0"/>
                <a:ea typeface="Times New Roman" panose="02020603050405020304" pitchFamily="18" charset="0"/>
              </a:rPr>
              <a:t>moderate</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antioxidant</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activity</a:t>
            </a:r>
            <a:r>
              <a:rPr lang="fr-FR" sz="2000" dirty="0">
                <a:solidFill>
                  <a:srgbClr val="0E101A"/>
                </a:solidFill>
                <a:latin typeface="Times New Roman" panose="02020603050405020304" pitchFamily="18" charset="0"/>
                <a:ea typeface="Times New Roman" panose="02020603050405020304" pitchFamily="18" charset="0"/>
              </a:rPr>
              <a:t> of </a:t>
            </a:r>
            <a:r>
              <a:rPr lang="fr-FR" sz="2000" i="1" dirty="0">
                <a:solidFill>
                  <a:srgbClr val="0E101A"/>
                </a:solidFill>
                <a:latin typeface="Times New Roman" panose="02020603050405020304" pitchFamily="18" charset="0"/>
                <a:ea typeface="Times New Roman" panose="02020603050405020304" pitchFamily="18" charset="0"/>
              </a:rPr>
              <a:t>A. </a:t>
            </a:r>
            <a:r>
              <a:rPr lang="fr-FR" sz="2000" i="1" dirty="0" err="1">
                <a:solidFill>
                  <a:srgbClr val="0E101A"/>
                </a:solidFill>
                <a:latin typeface="Times New Roman" panose="02020603050405020304" pitchFamily="18" charset="0"/>
                <a:ea typeface="Times New Roman" panose="02020603050405020304" pitchFamily="18" charset="0"/>
              </a:rPr>
              <a:t>garckeana</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oil</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suggests</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it</a:t>
            </a:r>
            <a:r>
              <a:rPr lang="fr-FR" sz="2000" dirty="0">
                <a:solidFill>
                  <a:srgbClr val="0E101A"/>
                </a:solidFill>
                <a:latin typeface="Times New Roman" panose="02020603050405020304" pitchFamily="18" charset="0"/>
                <a:ea typeface="Times New Roman" panose="02020603050405020304" pitchFamily="18" charset="0"/>
              </a:rPr>
              <a:t> has the </a:t>
            </a:r>
            <a:r>
              <a:rPr lang="fr-FR" sz="2000" dirty="0" err="1">
                <a:solidFill>
                  <a:srgbClr val="0E101A"/>
                </a:solidFill>
                <a:latin typeface="Times New Roman" panose="02020603050405020304" pitchFamily="18" charset="0"/>
                <a:ea typeface="Times New Roman" panose="02020603050405020304" pitchFamily="18" charset="0"/>
              </a:rPr>
              <a:t>ability</a:t>
            </a:r>
            <a:r>
              <a:rPr lang="fr-FR" sz="2000" dirty="0">
                <a:solidFill>
                  <a:srgbClr val="0E101A"/>
                </a:solidFill>
                <a:latin typeface="Times New Roman" panose="02020603050405020304" pitchFamily="18" charset="0"/>
                <a:ea typeface="Times New Roman" panose="02020603050405020304" pitchFamily="18" charset="0"/>
              </a:rPr>
              <a:t> to </a:t>
            </a:r>
            <a:r>
              <a:rPr lang="fr-FR" sz="2000" dirty="0" err="1">
                <a:solidFill>
                  <a:srgbClr val="0E101A"/>
                </a:solidFill>
                <a:latin typeface="Times New Roman" panose="02020603050405020304" pitchFamily="18" charset="0"/>
                <a:ea typeface="Times New Roman" panose="02020603050405020304" pitchFamily="18" charset="0"/>
              </a:rPr>
              <a:t>scavenge</a:t>
            </a:r>
            <a:r>
              <a:rPr lang="fr-FR" sz="2000" dirty="0">
                <a:solidFill>
                  <a:srgbClr val="0E101A"/>
                </a:solidFill>
                <a:latin typeface="Times New Roman" panose="02020603050405020304" pitchFamily="18" charset="0"/>
                <a:ea typeface="Times New Roman" panose="02020603050405020304" pitchFamily="18" charset="0"/>
              </a:rPr>
              <a:t> free </a:t>
            </a:r>
            <a:r>
              <a:rPr lang="fr-FR" sz="2000" dirty="0" err="1">
                <a:solidFill>
                  <a:srgbClr val="0E101A"/>
                </a:solidFill>
                <a:latin typeface="Times New Roman" panose="02020603050405020304" pitchFamily="18" charset="0"/>
                <a:ea typeface="Times New Roman" panose="02020603050405020304" pitchFamily="18" charset="0"/>
              </a:rPr>
              <a:t>radicals</a:t>
            </a:r>
            <a:r>
              <a:rPr lang="fr-FR" sz="2000" dirty="0">
                <a:solidFill>
                  <a:srgbClr val="0E101A"/>
                </a:solidFill>
                <a:latin typeface="Times New Roman" panose="02020603050405020304" pitchFamily="18" charset="0"/>
                <a:ea typeface="Times New Roman" panose="02020603050405020304" pitchFamily="18" charset="0"/>
              </a:rPr>
              <a:t> and </a:t>
            </a:r>
            <a:r>
              <a:rPr lang="fr-FR" sz="2000" dirty="0" err="1">
                <a:solidFill>
                  <a:srgbClr val="0E101A"/>
                </a:solidFill>
                <a:latin typeface="Times New Roman" panose="02020603050405020304" pitchFamily="18" charset="0"/>
                <a:ea typeface="Times New Roman" panose="02020603050405020304" pitchFamily="18" charset="0"/>
              </a:rPr>
              <a:t>reduce</a:t>
            </a:r>
            <a:r>
              <a:rPr lang="fr-FR" sz="2000" dirty="0">
                <a:solidFill>
                  <a:srgbClr val="0E101A"/>
                </a:solidFill>
                <a:latin typeface="Times New Roman" panose="02020603050405020304" pitchFamily="18" charset="0"/>
                <a:ea typeface="Times New Roman" panose="02020603050405020304" pitchFamily="18" charset="0"/>
              </a:rPr>
              <a:t> </a:t>
            </a:r>
            <a:r>
              <a:rPr lang="fr-FR" sz="2000" dirty="0" err="1">
                <a:solidFill>
                  <a:srgbClr val="0E101A"/>
                </a:solidFill>
                <a:latin typeface="Times New Roman" panose="02020603050405020304" pitchFamily="18" charset="0"/>
                <a:ea typeface="Times New Roman" panose="02020603050405020304" pitchFamily="18" charset="0"/>
              </a:rPr>
              <a:t>oxidative</a:t>
            </a:r>
            <a:r>
              <a:rPr lang="fr-FR" sz="2000" dirty="0">
                <a:solidFill>
                  <a:srgbClr val="0E101A"/>
                </a:solidFill>
                <a:latin typeface="Times New Roman" panose="02020603050405020304" pitchFamily="18" charset="0"/>
                <a:ea typeface="Times New Roman" panose="02020603050405020304" pitchFamily="18" charset="0"/>
              </a:rPr>
              <a:t> stress.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1"/>
          </p:nvPr>
        </p:nvSpPr>
        <p:spPr/>
        <p:txBody>
          <a:bodyPr/>
          <a:lstStyle/>
          <a:p>
            <a:r>
              <a:rPr lang="en-US" dirty="0" smtClean="0"/>
              <a:t>14</a:t>
            </a:r>
            <a:endParaRPr lang="en-US" dirty="0"/>
          </a:p>
        </p:txBody>
      </p:sp>
    </p:spTree>
    <p:extLst>
      <p:ext uri="{BB962C8B-B14F-4D97-AF65-F5344CB8AC3E}">
        <p14:creationId xmlns:p14="http://schemas.microsoft.com/office/powerpoint/2010/main" val="666611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6390456" cy="923330"/>
          </a:xfrm>
          <a:prstGeom prst="rect">
            <a:avLst/>
          </a:prstGeom>
        </p:spPr>
        <p:txBody>
          <a:bodyPr wrap="square">
            <a:spAutoFit/>
          </a:bodyPr>
          <a:lstStyle/>
          <a:p>
            <a:pPr algn="ctr">
              <a:lnSpc>
                <a:spcPct val="150000"/>
              </a:lnSpc>
            </a:pPr>
            <a:r>
              <a:rPr lang="en-US" b="1" dirty="0">
                <a:latin typeface="Times New Roman" panose="02020603050405020304" pitchFamily="18" charset="0"/>
                <a:ea typeface="Calibri" panose="020F0502020204030204" pitchFamily="34" charset="0"/>
                <a:cs typeface="Arial" panose="020B0604020202020204" pitchFamily="34" charset="0"/>
              </a:rPr>
              <a:t>Table </a:t>
            </a:r>
            <a:r>
              <a:rPr lang="en-US" b="1" dirty="0" smtClean="0">
                <a:latin typeface="Times New Roman" panose="02020603050405020304" pitchFamily="18" charset="0"/>
                <a:ea typeface="Calibri" panose="020F0502020204030204" pitchFamily="34" charset="0"/>
                <a:cs typeface="Arial" panose="020B0604020202020204" pitchFamily="34" charset="0"/>
              </a:rPr>
              <a:t>4.  </a:t>
            </a:r>
            <a:r>
              <a:rPr lang="en-US" b="1" dirty="0">
                <a:latin typeface="Times New Roman" panose="02020603050405020304" pitchFamily="18" charset="0"/>
                <a:ea typeface="Calibri" panose="020F0502020204030204" pitchFamily="34" charset="0"/>
                <a:cs typeface="Arial" panose="020B0604020202020204" pitchFamily="34" charset="0"/>
              </a:rPr>
              <a:t>Antioxidant activity of </a:t>
            </a:r>
            <a:r>
              <a:rPr lang="en-US" b="1" i="1" dirty="0" err="1">
                <a:latin typeface="Times New Roman" panose="02020603050405020304" pitchFamily="18" charset="0"/>
                <a:ea typeface="Calibri" panose="020F0502020204030204" pitchFamily="34" charset="0"/>
                <a:cs typeface="Arial" panose="020B0604020202020204" pitchFamily="34" charset="0"/>
              </a:rPr>
              <a:t>Azanza</a:t>
            </a:r>
            <a:r>
              <a:rPr lang="en-US" b="1" i="1" dirty="0">
                <a:latin typeface="Times New Roman" panose="02020603050405020304" pitchFamily="18" charset="0"/>
                <a:ea typeface="Calibri" panose="020F0502020204030204" pitchFamily="34" charset="0"/>
                <a:cs typeface="Arial" panose="020B0604020202020204" pitchFamily="34" charset="0"/>
              </a:rPr>
              <a:t> </a:t>
            </a:r>
            <a:r>
              <a:rPr lang="en-US" b="1" i="1" dirty="0" err="1">
                <a:latin typeface="Times New Roman" panose="02020603050405020304" pitchFamily="18" charset="0"/>
                <a:ea typeface="Calibri" panose="020F0502020204030204" pitchFamily="34" charset="0"/>
                <a:cs typeface="Arial" panose="020B0604020202020204" pitchFamily="34" charset="0"/>
              </a:rPr>
              <a:t>garckeana</a:t>
            </a:r>
            <a:r>
              <a:rPr lang="en-US" b="1" dirty="0">
                <a:latin typeface="Times New Roman" panose="02020603050405020304" pitchFamily="18" charset="0"/>
                <a:ea typeface="Calibri" panose="020F0502020204030204" pitchFamily="34" charset="0"/>
                <a:cs typeface="Arial" panose="020B0604020202020204" pitchFamily="34" charset="0"/>
              </a:rPr>
              <a:t> seeds oil</a:t>
            </a:r>
            <a:endParaRPr lang="en-US" sz="1400"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1"/>
          <p:cNvSpPr>
            <a:spLocks noChangeArrowheads="1"/>
          </p:cNvSpPr>
          <p:nvPr/>
        </p:nvSpPr>
        <p:spPr bwMode="auto">
          <a:xfrm>
            <a:off x="616515" y="1763118"/>
            <a:ext cx="7339861" cy="25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03868445"/>
              </p:ext>
            </p:extLst>
          </p:nvPr>
        </p:nvGraphicFramePr>
        <p:xfrm>
          <a:off x="1622149" y="3000568"/>
          <a:ext cx="5328592" cy="1840390"/>
        </p:xfrm>
        <a:graphic>
          <a:graphicData uri="http://schemas.openxmlformats.org/drawingml/2006/table">
            <a:tbl>
              <a:tblPr firstRow="1" firstCol="1" bandRow="1"/>
              <a:tblGrid>
                <a:gridCol w="1511762">
                  <a:extLst>
                    <a:ext uri="{9D8B030D-6E8A-4147-A177-3AD203B41FA5}">
                      <a16:colId xmlns:a16="http://schemas.microsoft.com/office/drawing/2014/main" val="2744558103"/>
                    </a:ext>
                  </a:extLst>
                </a:gridCol>
                <a:gridCol w="1796156">
                  <a:extLst>
                    <a:ext uri="{9D8B030D-6E8A-4147-A177-3AD203B41FA5}">
                      <a16:colId xmlns:a16="http://schemas.microsoft.com/office/drawing/2014/main" val="673732313"/>
                    </a:ext>
                  </a:extLst>
                </a:gridCol>
                <a:gridCol w="2020674">
                  <a:extLst>
                    <a:ext uri="{9D8B030D-6E8A-4147-A177-3AD203B41FA5}">
                      <a16:colId xmlns:a16="http://schemas.microsoft.com/office/drawing/2014/main" val="3430432648"/>
                    </a:ext>
                  </a:extLst>
                </a:gridCol>
              </a:tblGrid>
              <a:tr h="925990">
                <a:tc>
                  <a:txBody>
                    <a:bodyPr/>
                    <a:lstStyle/>
                    <a:p>
                      <a:pPr marL="0" marR="0" algn="ctr" rtl="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Test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Positive Control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(Ascorbic acid)</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659585"/>
                  </a:ext>
                </a:extLst>
              </a:tr>
              <a:tr h="448607">
                <a:tc>
                  <a:txBody>
                    <a:bodyPr/>
                    <a:lstStyle/>
                    <a:p>
                      <a:pPr marL="0" marR="0" algn="l" rtl="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DPPH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Arial" panose="020B0604020202020204" pitchFamily="34" charset="0"/>
                        </a:rPr>
                        <a:t>57.37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Arial" panose="020B0604020202020204" pitchFamily="34" charset="0"/>
                        </a:rPr>
                        <a:t>97</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874104"/>
                  </a:ext>
                </a:extLst>
              </a:tr>
              <a:tr h="448607">
                <a:tc>
                  <a:txBody>
                    <a:bodyPr/>
                    <a:lstStyle/>
                    <a:p>
                      <a:pPr marL="0" marR="0" algn="l" rtl="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ATBS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55.97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Arial" panose="020B0604020202020204" pitchFamily="34" charset="0"/>
                        </a:rPr>
                        <a:t>98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341222"/>
                  </a:ext>
                </a:extLst>
              </a:tr>
            </a:tbl>
          </a:graphicData>
        </a:graphic>
      </p:graphicFrame>
      <p:sp>
        <p:nvSpPr>
          <p:cNvPr id="6" name="Rectangle 2"/>
          <p:cNvSpPr>
            <a:spLocks noChangeArrowheads="1"/>
          </p:cNvSpPr>
          <p:nvPr/>
        </p:nvSpPr>
        <p:spPr bwMode="auto">
          <a:xfrm flipV="1">
            <a:off x="616515" y="3068960"/>
            <a:ext cx="10052258" cy="40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8" name="Footer Placeholder 7"/>
          <p:cNvSpPr>
            <a:spLocks noGrp="1"/>
          </p:cNvSpPr>
          <p:nvPr>
            <p:ph type="ftr" sz="quarter" idx="11"/>
          </p:nvPr>
        </p:nvSpPr>
        <p:spPr/>
        <p:txBody>
          <a:bodyPr/>
          <a:lstStyle/>
          <a:p>
            <a:r>
              <a:rPr lang="en-US" dirty="0" smtClean="0"/>
              <a:t>15</a:t>
            </a:r>
            <a:endParaRPr lang="en-US" dirty="0"/>
          </a:p>
        </p:txBody>
      </p:sp>
    </p:spTree>
    <p:extLst>
      <p:ext uri="{BB962C8B-B14F-4D97-AF65-F5344CB8AC3E}">
        <p14:creationId xmlns:p14="http://schemas.microsoft.com/office/powerpoint/2010/main" val="449010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pPr marL="0" lvl="0" indent="0" algn="just" defTabSz="457200">
              <a:lnSpc>
                <a:spcPct val="150000"/>
              </a:lnSpc>
              <a:spcBef>
                <a:spcPts val="0"/>
              </a:spcBef>
              <a:spcAft>
                <a:spcPts val="800"/>
              </a:spcAft>
              <a:buNone/>
            </a:pPr>
            <a:endPar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457200">
              <a:lnSpc>
                <a:spcPct val="150000"/>
              </a:lnSpc>
              <a:spcBef>
                <a:spcPts val="0"/>
              </a:spcBef>
              <a:spcAft>
                <a:spcPts val="800"/>
              </a:spcAft>
              <a:buNone/>
            </a:pPr>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The results of the study highlight the potential of </a:t>
            </a:r>
            <a:r>
              <a:rPr lang="en-US" sz="2800" i="1" dirty="0">
                <a:solidFill>
                  <a:prstClr val="black"/>
                </a:solidFill>
                <a:latin typeface="Times New Roman" panose="02020603050405020304" pitchFamily="18" charset="0"/>
                <a:ea typeface="Calibri" panose="020F0502020204030204" pitchFamily="34" charset="0"/>
                <a:cs typeface="Arial" panose="020B0604020202020204" pitchFamily="34" charset="0"/>
              </a:rPr>
              <a:t>Azanza </a:t>
            </a:r>
            <a:r>
              <a:rPr lang="en-US" sz="2800" i="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garckeana</a:t>
            </a:r>
            <a:r>
              <a:rPr lang="en-US" sz="2800" dirty="0">
                <a:solidFill>
                  <a:prstClr val="black"/>
                </a:solidFill>
                <a:latin typeface="Times New Roman" panose="02020603050405020304" pitchFamily="18" charset="0"/>
                <a:ea typeface="Calibri" panose="020F0502020204030204" pitchFamily="34" charset="0"/>
                <a:cs typeface="Arial" panose="020B0604020202020204" pitchFamily="34" charset="0"/>
              </a:rPr>
              <a:t> as a protective agent against paracetamol-induced liver and kidney injury in male albino rats. Its antioxidant and anti-inflammatory properties contribute to its therapeutic efficacy, supporting its traditional use in managing liver and kidney disorders. </a:t>
            </a:r>
            <a:r>
              <a:rPr lang="en-US" sz="2800" dirty="0">
                <a:solidFill>
                  <a:srgbClr val="0070C0"/>
                </a:solidFill>
                <a:latin typeface="Times New Roman" panose="02020603050405020304" pitchFamily="18" charset="0"/>
                <a:ea typeface="Calibri" panose="020F0502020204030204" pitchFamily="34" charset="0"/>
                <a:cs typeface="Arial" panose="020B0604020202020204" pitchFamily="34" charset="0"/>
              </a:rPr>
              <a:t>Further research could pave the way for the development of herbal formulations that incorporate</a:t>
            </a:r>
            <a:r>
              <a:rPr lang="en-US"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 Azanza </a:t>
            </a:r>
            <a:r>
              <a:rPr lang="en-US" sz="2800" i="1"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garckeana</a:t>
            </a:r>
            <a:r>
              <a:rPr lang="en-US" sz="2800" dirty="0">
                <a:solidFill>
                  <a:srgbClr val="0070C0"/>
                </a:solidFill>
                <a:latin typeface="Times New Roman" panose="02020603050405020304" pitchFamily="18" charset="0"/>
                <a:ea typeface="Calibri" panose="020F0502020204030204" pitchFamily="34" charset="0"/>
                <a:cs typeface="Arial" panose="020B0604020202020204" pitchFamily="34" charset="0"/>
              </a:rPr>
              <a:t> for clinical applications in </a:t>
            </a:r>
            <a:r>
              <a:rPr lang="en-US" sz="28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hepatoprotection</a:t>
            </a:r>
            <a:r>
              <a:rPr lang="en-US" sz="2800" dirty="0">
                <a:solidFill>
                  <a:srgbClr val="0070C0"/>
                </a:solidFill>
                <a:latin typeface="Times New Roman" panose="02020603050405020304" pitchFamily="18" charset="0"/>
                <a:ea typeface="Calibri" panose="020F0502020204030204" pitchFamily="34" charset="0"/>
                <a:cs typeface="Arial" panose="020B0604020202020204" pitchFamily="34" charset="0"/>
              </a:rPr>
              <a:t> and </a:t>
            </a:r>
            <a:r>
              <a:rPr lang="en-US" sz="28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renoprotection</a:t>
            </a:r>
            <a:r>
              <a:rPr lang="en-US" sz="2800" dirty="0">
                <a:solidFill>
                  <a:srgbClr val="0070C0"/>
                </a:solidFill>
                <a:latin typeface="Times New Roman" panose="02020603050405020304" pitchFamily="18" charset="0"/>
                <a:ea typeface="Calibri" panose="020F0502020204030204" pitchFamily="34" charset="0"/>
                <a:cs typeface="Arial" panose="020B0604020202020204" pitchFamily="34" charset="0"/>
              </a:rPr>
              <a:t>.</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1"/>
          </p:nvPr>
        </p:nvSpPr>
        <p:spPr/>
        <p:txBody>
          <a:bodyPr/>
          <a:lstStyle/>
          <a:p>
            <a:r>
              <a:rPr lang="en-US" dirty="0" smtClean="0"/>
              <a:t>16</a:t>
            </a:r>
            <a:endParaRPr lang="en-US" dirty="0"/>
          </a:p>
        </p:txBody>
      </p:sp>
    </p:spTree>
    <p:extLst>
      <p:ext uri="{BB962C8B-B14F-4D97-AF65-F5344CB8AC3E}">
        <p14:creationId xmlns:p14="http://schemas.microsoft.com/office/powerpoint/2010/main" val="2230126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r>
              <a:rPr lang="en-US" sz="4000" dirty="0" smtClean="0">
                <a:solidFill>
                  <a:srgbClr val="0070C0"/>
                </a:solidFill>
              </a:rPr>
              <a:t> Thank You </a:t>
            </a:r>
            <a:endParaRPr lang="en-US" sz="4000"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1"/>
          </p:nvPr>
        </p:nvSpPr>
        <p:spPr/>
        <p:txBody>
          <a:bodyPr/>
          <a:lstStyle/>
          <a:p>
            <a:r>
              <a:rPr lang="en-US" dirty="0" smtClean="0"/>
              <a:t>17</a:t>
            </a:r>
            <a:endParaRPr lang="en-US" dirty="0"/>
          </a:p>
        </p:txBody>
      </p:sp>
    </p:spTree>
    <p:extLst>
      <p:ext uri="{BB962C8B-B14F-4D97-AF65-F5344CB8AC3E}">
        <p14:creationId xmlns:p14="http://schemas.microsoft.com/office/powerpoint/2010/main" val="2567918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251520" y="548680"/>
            <a:ext cx="6553200" cy="914400"/>
          </a:xfrm>
          <a:prstGeom prst="rect">
            <a:avLst/>
          </a:prstGeom>
        </p:spPr>
        <p:txBody>
          <a:bodyPr vert="horz" lIns="91440" tIns="45720" rIns="91440" bIns="45720" rtlCol="0">
            <a:normAutofit/>
          </a:bodyPr>
          <a:lstStyle/>
          <a:p>
            <a:pPr marL="342900" lvl="0" indent="-342900">
              <a:spcBef>
                <a:spcPct val="20000"/>
              </a:spcBef>
            </a:pPr>
            <a:r>
              <a:rPr lang="en-US" sz="2400" b="1" i="1" dirty="0">
                <a:latin typeface="Cambria" pitchFamily="18" charset="0"/>
              </a:rPr>
              <a:t>Azanza </a:t>
            </a:r>
            <a:r>
              <a:rPr lang="en-US" sz="2400" b="1" i="1" dirty="0" err="1" smtClean="0">
                <a:latin typeface="Cambria" pitchFamily="18" charset="0"/>
              </a:rPr>
              <a:t>garckeana</a:t>
            </a:r>
            <a:endParaRPr lang="en-US" sz="2400" i="1" dirty="0" smtClean="0">
              <a:latin typeface="Cambria" pitchFamily="18" charset="0"/>
            </a:endParaRPr>
          </a:p>
          <a:p>
            <a:pPr marL="342900" lvl="0" indent="-342900">
              <a:spcBef>
                <a:spcPct val="20000"/>
              </a:spcBef>
            </a:pPr>
            <a:endParaRPr kumimoji="0" lang="en-US" sz="24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
        <p:nvSpPr>
          <p:cNvPr id="10" name="Subtitle 2"/>
          <p:cNvSpPr txBox="1">
            <a:spLocks/>
          </p:cNvSpPr>
          <p:nvPr/>
        </p:nvSpPr>
        <p:spPr>
          <a:xfrm>
            <a:off x="107504" y="1844824"/>
            <a:ext cx="8640959" cy="4267200"/>
          </a:xfrm>
          <a:prstGeom prst="rect">
            <a:avLst/>
          </a:prstGeom>
        </p:spPr>
        <p:txBody>
          <a:bodyPr vert="horz" lIns="91440" tIns="45720" rIns="91440" bIns="45720" rtlCol="0">
            <a:normAutofit/>
          </a:bodyPr>
          <a:lstStyle/>
          <a:p>
            <a:pPr marL="342900" lvl="0" indent="-342900" algn="ctr">
              <a:spcBef>
                <a:spcPct val="20000"/>
              </a:spcBef>
            </a:pPr>
            <a:endParaRPr lang="en-US" sz="3200" dirty="0" smtClean="0">
              <a:solidFill>
                <a:schemeClr val="bg1">
                  <a:lumMod val="75000"/>
                </a:schemeClr>
              </a:solidFill>
              <a:latin typeface="Cambria" pitchFamily="18" charset="0"/>
            </a:endParaRPr>
          </a:p>
        </p:txBody>
      </p:sp>
      <p:sp>
        <p:nvSpPr>
          <p:cNvPr id="2" name="Rectangle 1"/>
          <p:cNvSpPr/>
          <p:nvPr/>
        </p:nvSpPr>
        <p:spPr>
          <a:xfrm>
            <a:off x="124094" y="1152976"/>
            <a:ext cx="8840394" cy="5734903"/>
          </a:xfrm>
          <a:prstGeom prst="rect">
            <a:avLst/>
          </a:prstGeom>
        </p:spPr>
        <p:txBody>
          <a:bodyPr wrap="square">
            <a:spAutoFit/>
          </a:bodyPr>
          <a:lstStyle/>
          <a:p>
            <a:pPr lvl="0" algn="just" defTabSz="457200">
              <a:lnSpc>
                <a:spcPct val="200000"/>
              </a:lnSpc>
              <a:spcAft>
                <a:spcPts val="800"/>
              </a:spcAft>
            </a:pPr>
            <a:r>
              <a:rPr lang="en-US" sz="2400" i="1" dirty="0">
                <a:latin typeface="Times" panose="02020603060405020304" pitchFamily="18" charset="0"/>
              </a:rPr>
              <a:t>Azanza </a:t>
            </a:r>
            <a:r>
              <a:rPr lang="en-US" sz="2400" i="1" dirty="0" err="1">
                <a:latin typeface="Times" panose="02020603060405020304" pitchFamily="18" charset="0"/>
              </a:rPr>
              <a:t>garckeana</a:t>
            </a:r>
            <a:r>
              <a:rPr lang="en-US" sz="2400" dirty="0">
                <a:latin typeface="Times" panose="02020603060405020304" pitchFamily="18" charset="0"/>
              </a:rPr>
              <a:t>, commonly known as the “African velvet tamarind,” is a plant belonging to the family </a:t>
            </a:r>
            <a:r>
              <a:rPr lang="en-US" sz="2400" dirty="0" err="1">
                <a:latin typeface="Times" panose="02020603060405020304" pitchFamily="18" charset="0"/>
              </a:rPr>
              <a:t>Malvaceae</a:t>
            </a:r>
            <a:r>
              <a:rPr lang="en-US" sz="2400" dirty="0">
                <a:latin typeface="Times" panose="02020603060405020304" pitchFamily="18" charset="0"/>
              </a:rPr>
              <a:t>. Traditionally, it has been used in various African cultures for its medicinal properties, including its potential benefits for liver and kidney health. </a:t>
            </a:r>
            <a:r>
              <a:rPr lang="en-US" sz="2400" i="1" dirty="0">
                <a:solidFill>
                  <a:prstClr val="black"/>
                </a:solidFill>
                <a:latin typeface="Times New Roman" panose="02020603050405020304" pitchFamily="18" charset="0"/>
                <a:ea typeface="Calibri" panose="020F0502020204030204" pitchFamily="34" charset="0"/>
                <a:cs typeface="Arial" panose="020B0604020202020204" pitchFamily="34" charset="0"/>
              </a:rPr>
              <a:t>Azanza </a:t>
            </a:r>
            <a:r>
              <a:rPr lang="en-US" sz="2400" i="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garckeana</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has been reported to possess various pharmacological properties, including antioxidant, anti-inflammatory, and </a:t>
            </a:r>
            <a:r>
              <a:rPr lang="en-US" sz="24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hepatoprotective</a:t>
            </a: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effects. </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just"/>
            <a:endParaRPr lang="en-US" sz="2400" dirty="0">
              <a:latin typeface="Times" panose="0202060306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Footer Placeholder 3"/>
          <p:cNvSpPr>
            <a:spLocks noGrp="1"/>
          </p:cNvSpPr>
          <p:nvPr>
            <p:ph type="ftr" sz="quarter" idx="11"/>
          </p:nvPr>
        </p:nvSpPr>
        <p:spPr/>
        <p:txBody>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229600" cy="4453955"/>
          </a:xfrm>
        </p:spPr>
        <p:txBody>
          <a:bodyPr>
            <a:normAutofit/>
          </a:bodyPr>
          <a:lstStyle/>
          <a:p>
            <a:r>
              <a:rPr lang="en-US" sz="2400" i="1" dirty="0">
                <a:latin typeface="Times" panose="02020603060405020304" pitchFamily="18" charset="0"/>
              </a:rPr>
              <a:t>Azanza </a:t>
            </a:r>
            <a:r>
              <a:rPr lang="en-US" sz="2400" i="1" dirty="0" err="1">
                <a:latin typeface="Times" panose="02020603060405020304" pitchFamily="18" charset="0"/>
              </a:rPr>
              <a:t>garckeana</a:t>
            </a:r>
            <a:r>
              <a:rPr lang="en-US" sz="2400" dirty="0">
                <a:latin typeface="Times" panose="02020603060405020304" pitchFamily="18" charset="0"/>
              </a:rPr>
              <a:t> fruit is widely consumed in Africa both as food and as herbal medicine. </a:t>
            </a:r>
          </a:p>
          <a:p>
            <a:endParaRPr lang="en-US" sz="2400" dirty="0">
              <a:latin typeface="Times" panose="02020603060405020304" pitchFamily="18" charset="0"/>
            </a:endParaRPr>
          </a:p>
        </p:txBody>
      </p:sp>
      <p:pic>
        <p:nvPicPr>
          <p:cNvPr id="4" name="Picture 3"/>
          <p:cNvPicPr>
            <a:picLocks noChangeAspect="1"/>
          </p:cNvPicPr>
          <p:nvPr/>
        </p:nvPicPr>
        <p:blipFill>
          <a:blip r:embed="rId2"/>
          <a:stretch>
            <a:fillRect/>
          </a:stretch>
        </p:blipFill>
        <p:spPr>
          <a:xfrm>
            <a:off x="899592" y="2708919"/>
            <a:ext cx="3931732" cy="3599805"/>
          </a:xfrm>
          <a:prstGeom prst="rect">
            <a:avLst/>
          </a:prstGeom>
        </p:spPr>
      </p:pic>
      <p:pic>
        <p:nvPicPr>
          <p:cNvPr id="5" name="Picture 4"/>
          <p:cNvPicPr>
            <a:picLocks noChangeAspect="1"/>
          </p:cNvPicPr>
          <p:nvPr/>
        </p:nvPicPr>
        <p:blipFill>
          <a:blip r:embed="rId3"/>
          <a:stretch>
            <a:fillRect/>
          </a:stretch>
        </p:blipFill>
        <p:spPr>
          <a:xfrm>
            <a:off x="4831324" y="2708918"/>
            <a:ext cx="3633531" cy="3599805"/>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6" name="Footer Placeholder 5"/>
          <p:cNvSpPr>
            <a:spLocks noGrp="1"/>
          </p:cNvSpPr>
          <p:nvPr>
            <p:ph type="ftr" sz="quarter" idx="11"/>
          </p:nvPr>
        </p:nvSpPr>
        <p:spPr/>
        <p:txBody>
          <a:bodyPr/>
          <a:lstStyle/>
          <a:p>
            <a:r>
              <a:rPr lang="en-US" dirty="0" smtClean="0"/>
              <a:t>3</a:t>
            </a:r>
            <a:endParaRPr lang="en-US" dirty="0"/>
          </a:p>
        </p:txBody>
      </p:sp>
    </p:spTree>
    <p:extLst>
      <p:ext uri="{BB962C8B-B14F-4D97-AF65-F5344CB8AC3E}">
        <p14:creationId xmlns:p14="http://schemas.microsoft.com/office/powerpoint/2010/main" val="204312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pPr marL="0" lvl="0" indent="0" algn="just" defTabSz="457200">
              <a:lnSpc>
                <a:spcPct val="150000"/>
              </a:lnSpc>
              <a:spcBef>
                <a:spcPts val="0"/>
              </a:spcBef>
              <a:buNone/>
            </a:pPr>
            <a:r>
              <a:rPr lang="en-US" sz="2400" dirty="0">
                <a:solidFill>
                  <a:prstClr val="black"/>
                </a:solidFill>
                <a:latin typeface="Times New Roman" panose="02020603050405020304" pitchFamily="18" charset="0"/>
                <a:ea typeface="Times New Roman" panose="02020603050405020304" pitchFamily="18" charset="0"/>
              </a:rPr>
              <a:t>This study investigates the </a:t>
            </a:r>
            <a:r>
              <a:rPr lang="en-US" sz="2400" dirty="0" err="1">
                <a:solidFill>
                  <a:prstClr val="black"/>
                </a:solidFill>
                <a:latin typeface="Times New Roman" panose="02020603050405020304" pitchFamily="18" charset="0"/>
                <a:ea typeface="Times New Roman" panose="02020603050405020304" pitchFamily="18" charset="0"/>
              </a:rPr>
              <a:t>hepatoprotective</a:t>
            </a:r>
            <a:r>
              <a:rPr lang="en-US" sz="2400" dirty="0">
                <a:solidFill>
                  <a:prstClr val="black"/>
                </a:solidFill>
                <a:latin typeface="Times New Roman" panose="02020603050405020304" pitchFamily="18" charset="0"/>
                <a:ea typeface="Times New Roman" panose="02020603050405020304" pitchFamily="18" charset="0"/>
              </a:rPr>
              <a:t> , renoprotective, antioxidant properties  and effects of lipid and glucose metabolism  of </a:t>
            </a:r>
            <a:r>
              <a:rPr lang="en-US" sz="2400" i="1" dirty="0">
                <a:solidFill>
                  <a:prstClr val="black"/>
                </a:solidFill>
                <a:latin typeface="Times New Roman" panose="02020603050405020304" pitchFamily="18" charset="0"/>
                <a:ea typeface="Times New Roman" panose="02020603050405020304" pitchFamily="18" charset="0"/>
              </a:rPr>
              <a:t>Azanza </a:t>
            </a:r>
            <a:r>
              <a:rPr lang="en-US" sz="2400" i="1" dirty="0" err="1">
                <a:solidFill>
                  <a:prstClr val="black"/>
                </a:solidFill>
                <a:latin typeface="Times New Roman" panose="02020603050405020304" pitchFamily="18" charset="0"/>
                <a:ea typeface="Times New Roman" panose="02020603050405020304" pitchFamily="18" charset="0"/>
              </a:rPr>
              <a:t>garckeana</a:t>
            </a:r>
            <a:r>
              <a:rPr lang="en-US" sz="2400" dirty="0">
                <a:solidFill>
                  <a:prstClr val="black"/>
                </a:solidFill>
                <a:latin typeface="Times New Roman" panose="02020603050405020304" pitchFamily="18" charset="0"/>
                <a:ea typeface="Times New Roman" panose="02020603050405020304" pitchFamily="18" charset="0"/>
              </a:rPr>
              <a:t> seed oil  in male albino rats. </a:t>
            </a:r>
            <a:r>
              <a:rPr lang="en-US" sz="2400" dirty="0">
                <a:solidFill>
                  <a:srgbClr val="0070C0"/>
                </a:solidFill>
                <a:latin typeface="Times New Roman" panose="02020603050405020304" pitchFamily="18" charset="0"/>
                <a:ea typeface="Times New Roman" panose="02020603050405020304" pitchFamily="18" charset="0"/>
              </a:rPr>
              <a:t>Liver function was assessed by measuring AST, ALT, and ALP </a:t>
            </a:r>
            <a:r>
              <a:rPr lang="en-US" sz="2400" dirty="0" smtClean="0">
                <a:solidFill>
                  <a:srgbClr val="0070C0"/>
                </a:solidFill>
                <a:latin typeface="Times New Roman" panose="02020603050405020304" pitchFamily="18" charset="0"/>
                <a:ea typeface="Times New Roman" panose="02020603050405020304" pitchFamily="18" charset="0"/>
              </a:rPr>
              <a:t>levels. Various doses of the extract followed by paracetamol administration [Paracetamol-induced hepatotoxicity].  Kidney function, assessed through serum creatinine and blood urea levels. The antioxidant activity was assessed  using DPPH and ATBS assays. Metabolic health markers, including cholesterol, triglycerides and glucose, were also evaluated. </a:t>
            </a:r>
            <a:r>
              <a:rPr lang="en-US" sz="2400" dirty="0" smtClean="0">
                <a:solidFill>
                  <a:prstClr val="black"/>
                </a:solidFill>
                <a:latin typeface="Times New Roman" panose="02020603050405020304" pitchFamily="18" charset="0"/>
                <a:ea typeface="Times New Roman" panose="02020603050405020304" pitchFamily="18" charset="0"/>
              </a:rPr>
              <a:t> </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dirty="0" smtClean="0"/>
              <a:t>4</a:t>
            </a:r>
            <a:endParaRPr lang="en-US" dirty="0"/>
          </a:p>
        </p:txBody>
      </p:sp>
    </p:spTree>
    <p:extLst>
      <p:ext uri="{BB962C8B-B14F-4D97-AF65-F5344CB8AC3E}">
        <p14:creationId xmlns:p14="http://schemas.microsoft.com/office/powerpoint/2010/main" val="355134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457200">
              <a:lnSpc>
                <a:spcPct val="150000"/>
              </a:lnSpc>
              <a:spcBef>
                <a:spcPts val="0"/>
              </a:spcBef>
              <a:spcAft>
                <a:spcPts val="800"/>
              </a:spcAft>
            </a:pPr>
            <a:r>
              <a:rPr lang="en-US" sz="2400" b="1" dirty="0">
                <a:latin typeface="Times New Roman" panose="02020603050405020304" pitchFamily="18" charset="0"/>
                <a:ea typeface="Calibri" panose="020F0502020204030204" pitchFamily="34" charset="0"/>
                <a:cs typeface="Arial" panose="020B0604020202020204" pitchFamily="34" charset="0"/>
              </a:rPr>
              <a:t>Materials and </a:t>
            </a:r>
            <a:r>
              <a:rPr lang="en-US" sz="2400" b="1" dirty="0" smtClean="0">
                <a:latin typeface="Times New Roman" panose="02020603050405020304" pitchFamily="18" charset="0"/>
                <a:ea typeface="Calibri" panose="020F0502020204030204" pitchFamily="34" charset="0"/>
                <a:cs typeface="Arial" panose="020B0604020202020204" pitchFamily="34" charset="0"/>
              </a:rPr>
              <a:t>Methods</a:t>
            </a:r>
            <a:endParaRPr lang="en-US" sz="1800" b="1" dirty="0">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79512" y="2031886"/>
            <a:ext cx="8784976" cy="4525963"/>
          </a:xfrm>
        </p:spPr>
        <p:txBody>
          <a:bodyPr>
            <a:noAutofit/>
          </a:bodyPr>
          <a:lstStyle/>
          <a:p>
            <a:pPr marL="0" lvl="0" indent="0" algn="just" defTabSz="457200">
              <a:lnSpc>
                <a:spcPct val="150000"/>
              </a:lnSpc>
              <a:spcBef>
                <a:spcPts val="0"/>
              </a:spcBef>
              <a:spcAft>
                <a:spcPts val="800"/>
              </a:spcAft>
              <a:buNone/>
            </a:pPr>
            <a:r>
              <a:rPr lang="en-US" sz="18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Animal </a:t>
            </a:r>
            <a:r>
              <a:rPr lang="en-US" sz="1800" dirty="0">
                <a:solidFill>
                  <a:srgbClr val="FF0000"/>
                </a:solidFill>
                <a:latin typeface="Times New Roman" panose="02020603050405020304" pitchFamily="18" charset="0"/>
                <a:ea typeface="Calibri" panose="020F0502020204030204" pitchFamily="34" charset="0"/>
                <a:cs typeface="Arial" panose="020B0604020202020204" pitchFamily="34" charset="0"/>
              </a:rPr>
              <a:t>Model:</a:t>
            </a: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 Male albino rats weighing 150-200 grams.</a:t>
            </a:r>
            <a:endPar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457200">
              <a:lnSpc>
                <a:spcPct val="150000"/>
              </a:lnSpc>
              <a:spcBef>
                <a:spcPts val="0"/>
              </a:spcBef>
              <a:spcAft>
                <a:spcPts val="800"/>
              </a:spcAft>
              <a:buNone/>
            </a:pPr>
            <a:r>
              <a:rPr lang="en-US" sz="1800" dirty="0">
                <a:solidFill>
                  <a:srgbClr val="FF0000"/>
                </a:solidFill>
                <a:latin typeface="Times New Roman" panose="02020603050405020304" pitchFamily="18" charset="0"/>
                <a:ea typeface="Calibri" panose="020F0502020204030204" pitchFamily="34" charset="0"/>
                <a:cs typeface="Arial" panose="020B0604020202020204" pitchFamily="34" charset="0"/>
              </a:rPr>
              <a:t>Grouping:</a:t>
            </a: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 Rats were divided into several groups:</a:t>
            </a:r>
            <a:endPar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457200">
              <a:lnSpc>
                <a:spcPct val="150000"/>
              </a:lnSpc>
              <a:spcBef>
                <a:spcPts val="0"/>
              </a:spcBef>
              <a:spcAft>
                <a:spcPts val="800"/>
              </a:spcAft>
              <a:buNone/>
            </a:pP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  1. Control (untreated</a:t>
            </a:r>
            <a:r>
              <a:rPr lang="en-US" sz="1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8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Group I</a:t>
            </a:r>
            <a:r>
              <a:rPr lang="en-US" sz="1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457200">
              <a:lnSpc>
                <a:spcPct val="150000"/>
              </a:lnSpc>
              <a:spcBef>
                <a:spcPts val="0"/>
              </a:spcBef>
              <a:spcAft>
                <a:spcPts val="800"/>
              </a:spcAft>
              <a:buNone/>
            </a:pP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  2. Paracetamol-only </a:t>
            </a:r>
            <a:r>
              <a:rPr lang="en-US" sz="1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group [750 mg/Kg </a:t>
            </a:r>
            <a:r>
              <a:rPr lang="en-US" sz="1800" dirty="0" err="1" smtClean="0">
                <a:solidFill>
                  <a:prstClr val="black"/>
                </a:solidFill>
                <a:latin typeface="Times New Roman" panose="02020603050405020304" pitchFamily="18" charset="0"/>
                <a:ea typeface="Calibri" panose="020F0502020204030204" pitchFamily="34" charset="0"/>
                <a:cs typeface="Arial" panose="020B0604020202020204" pitchFamily="34" charset="0"/>
              </a:rPr>
              <a:t>b.w</a:t>
            </a:r>
            <a:r>
              <a:rPr lang="en-US" sz="1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(administered paracetamol to induce liver injury</a:t>
            </a:r>
            <a:r>
              <a:rPr lang="en-US" sz="1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en-US" sz="18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Group II</a:t>
            </a:r>
            <a:endParaRPr lang="en-US" sz="18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457200">
              <a:lnSpc>
                <a:spcPct val="150000"/>
              </a:lnSpc>
              <a:spcBef>
                <a:spcPts val="0"/>
              </a:spcBef>
              <a:spcAft>
                <a:spcPts val="800"/>
              </a:spcAft>
              <a:buNone/>
            </a:pP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  3. </a:t>
            </a:r>
            <a:r>
              <a:rPr lang="en-US" sz="1800" i="1" dirty="0">
                <a:solidFill>
                  <a:prstClr val="black"/>
                </a:solidFill>
                <a:latin typeface="Times New Roman" panose="02020603050405020304" pitchFamily="18" charset="0"/>
                <a:ea typeface="Calibri" panose="020F0502020204030204" pitchFamily="34" charset="0"/>
                <a:cs typeface="Arial" panose="020B0604020202020204" pitchFamily="34" charset="0"/>
              </a:rPr>
              <a:t>Azanza </a:t>
            </a:r>
            <a:r>
              <a:rPr lang="en-US" sz="1800" i="1" dirty="0" err="1">
                <a:solidFill>
                  <a:prstClr val="black"/>
                </a:solidFill>
                <a:latin typeface="Times New Roman" panose="02020603050405020304" pitchFamily="18" charset="0"/>
                <a:ea typeface="Calibri" panose="020F0502020204030204" pitchFamily="34" charset="0"/>
                <a:cs typeface="Arial" panose="020B0604020202020204" pitchFamily="34" charset="0"/>
              </a:rPr>
              <a:t>garckeana</a:t>
            </a: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 treated groups (various doses of the </a:t>
            </a:r>
            <a:r>
              <a:rPr lang="en-US" sz="1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oil </a:t>
            </a:r>
            <a:r>
              <a:rPr lang="en-US" sz="1800" dirty="0">
                <a:solidFill>
                  <a:prstClr val="black"/>
                </a:solidFill>
                <a:latin typeface="Times New Roman" panose="02020603050405020304" pitchFamily="18" charset="0"/>
                <a:ea typeface="Calibri" panose="020F0502020204030204" pitchFamily="34" charset="0"/>
                <a:cs typeface="Arial" panose="020B0604020202020204" pitchFamily="34" charset="0"/>
              </a:rPr>
              <a:t>followed by paracetamol administration</a:t>
            </a:r>
            <a:r>
              <a:rPr lang="en-US" sz="18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en-US" sz="18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dirty="0" smtClean="0"/>
              <a:t>5</a:t>
            </a:r>
            <a:endParaRPr lang="en-US" dirty="0"/>
          </a:p>
        </p:txBody>
      </p:sp>
    </p:spTree>
    <p:extLst>
      <p:ext uri="{BB962C8B-B14F-4D97-AF65-F5344CB8AC3E}">
        <p14:creationId xmlns:p14="http://schemas.microsoft.com/office/powerpoint/2010/main" val="1617503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16832"/>
            <a:ext cx="8229600" cy="4209331"/>
          </a:xfrm>
        </p:spPr>
        <p:txBody>
          <a:bodyPr>
            <a:normAutofit/>
          </a:bodyPr>
          <a:lstStyle/>
          <a:p>
            <a:r>
              <a:rPr lang="en-US" sz="2000" dirty="0">
                <a:latin typeface="Times" panose="02020603060405020304" pitchFamily="18" charset="0"/>
              </a:rPr>
              <a:t>Dosage: The oil is typically administered orally at  doses 1 ml oil/Kg </a:t>
            </a:r>
            <a:r>
              <a:rPr lang="en-US" sz="2000" dirty="0" err="1">
                <a:latin typeface="Times" panose="02020603060405020304" pitchFamily="18" charset="0"/>
              </a:rPr>
              <a:t>b.w</a:t>
            </a:r>
            <a:r>
              <a:rPr lang="en-US" sz="2000" dirty="0">
                <a:latin typeface="Times" panose="02020603060405020304" pitchFamily="18" charset="0"/>
              </a:rPr>
              <a:t>.  Group III</a:t>
            </a:r>
          </a:p>
          <a:p>
            <a:r>
              <a:rPr lang="en-US" sz="2000" dirty="0">
                <a:latin typeface="Times" panose="02020603060405020304" pitchFamily="18" charset="0"/>
              </a:rPr>
              <a:t>and 2 ml oil/Kg  </a:t>
            </a:r>
            <a:r>
              <a:rPr lang="en-US" sz="2000" dirty="0" err="1">
                <a:latin typeface="Times" panose="02020603060405020304" pitchFamily="18" charset="0"/>
              </a:rPr>
              <a:t>b.w</a:t>
            </a:r>
            <a:r>
              <a:rPr lang="en-US" sz="2000" dirty="0">
                <a:latin typeface="Times" panose="02020603060405020304" pitchFamily="18" charset="0"/>
              </a:rPr>
              <a:t>.   Group IV prior to paracetamol exposure (2 g/Kg). </a:t>
            </a:r>
          </a:p>
          <a:p>
            <a:r>
              <a:rPr lang="en-US" sz="2000" dirty="0">
                <a:latin typeface="Times" panose="02020603060405020304" pitchFamily="18" charset="0"/>
              </a:rPr>
              <a:t>The experiment was conducted for 14 days. </a:t>
            </a:r>
          </a:p>
          <a:p>
            <a:r>
              <a:rPr lang="en-US" sz="2000" dirty="0">
                <a:latin typeface="Times" panose="02020603060405020304" pitchFamily="18" charset="0"/>
              </a:rPr>
              <a:t>Assessment Parameters:</a:t>
            </a:r>
          </a:p>
          <a:p>
            <a:pPr marL="0" indent="0">
              <a:buNone/>
            </a:pPr>
            <a:r>
              <a:rPr lang="en-US" sz="2000" dirty="0">
                <a:latin typeface="Times" panose="02020603060405020304" pitchFamily="18" charset="0"/>
              </a:rPr>
              <a:t> Biochemical Analysis: Serum levels of liver enzymes (AST, ALT, ALP)  and renal parameters (creatinine, urea). In addition to Cholesterol, triglycerides and glucose levels.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5480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a:t>
            </a:r>
            <a:endParaRPr lang="en-US" dirty="0"/>
          </a:p>
        </p:txBody>
      </p:sp>
      <p:sp>
        <p:nvSpPr>
          <p:cNvPr id="3" name="Content Placeholder 2"/>
          <p:cNvSpPr>
            <a:spLocks noGrp="1"/>
          </p:cNvSpPr>
          <p:nvPr>
            <p:ph idx="1"/>
          </p:nvPr>
        </p:nvSpPr>
        <p:spPr/>
        <p:txBody>
          <a:bodyPr>
            <a:normAutofit fontScale="77500" lnSpcReduction="20000"/>
          </a:bodyPr>
          <a:lstStyle/>
          <a:p>
            <a:pPr marL="0" lvl="0" indent="0" algn="just" defTabSz="457200">
              <a:lnSpc>
                <a:spcPct val="150000"/>
              </a:lnSpc>
              <a:spcBef>
                <a:spcPts val="0"/>
              </a:spcBef>
              <a:spcAft>
                <a:spcPts val="800"/>
              </a:spcAft>
              <a:buNone/>
            </a:pPr>
            <a:endParaRPr lang="en-US" sz="18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lvl="0" indent="0" algn="just" defTabSz="457200">
              <a:lnSpc>
                <a:spcPct val="200000"/>
              </a:lnSpc>
              <a:spcBef>
                <a:spcPts val="0"/>
              </a:spcBef>
              <a:buNone/>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Biochemical Findings</a:t>
            </a:r>
            <a:r>
              <a:rPr lang="en-US" sz="24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fr-FR" sz="2800" dirty="0">
                <a:solidFill>
                  <a:srgbClr val="0E101A"/>
                </a:solidFill>
                <a:latin typeface="Times New Roman" panose="02020603050405020304" pitchFamily="18" charset="0"/>
                <a:ea typeface="Times New Roman" panose="02020603050405020304" pitchFamily="18" charset="0"/>
              </a:rPr>
              <a:t>AST, ALT, and ALP </a:t>
            </a:r>
            <a:r>
              <a:rPr lang="fr-FR" sz="2800" dirty="0" err="1">
                <a:solidFill>
                  <a:srgbClr val="0E101A"/>
                </a:solidFill>
                <a:latin typeface="Times New Roman" panose="02020603050405020304" pitchFamily="18" charset="0"/>
                <a:ea typeface="Times New Roman" panose="02020603050405020304" pitchFamily="18" charset="0"/>
              </a:rPr>
              <a:t>levels</a:t>
            </a:r>
            <a:r>
              <a:rPr lang="fr-FR" sz="2800" dirty="0">
                <a:solidFill>
                  <a:srgbClr val="0E101A"/>
                </a:solidFill>
                <a:latin typeface="Times New Roman" panose="02020603050405020304" pitchFamily="18" charset="0"/>
                <a:ea typeface="Times New Roman" panose="02020603050405020304" pitchFamily="18" charset="0"/>
              </a:rPr>
              <a:t> are </a:t>
            </a:r>
            <a:r>
              <a:rPr lang="fr-FR" sz="2800" dirty="0" err="1">
                <a:solidFill>
                  <a:srgbClr val="0E101A"/>
                </a:solidFill>
                <a:latin typeface="Times New Roman" panose="02020603050405020304" pitchFamily="18" charset="0"/>
                <a:ea typeface="Times New Roman" panose="02020603050405020304" pitchFamily="18" charset="0"/>
              </a:rPr>
              <a:t>commonly</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used</a:t>
            </a:r>
            <a:r>
              <a:rPr lang="fr-FR" sz="2800" dirty="0">
                <a:solidFill>
                  <a:srgbClr val="0E101A"/>
                </a:solidFill>
                <a:latin typeface="Times New Roman" panose="02020603050405020304" pitchFamily="18" charset="0"/>
                <a:ea typeface="Times New Roman" panose="02020603050405020304" pitchFamily="18" charset="0"/>
              </a:rPr>
              <a:t> markers of </a:t>
            </a:r>
            <a:r>
              <a:rPr lang="fr-FR" sz="2800" dirty="0" err="1">
                <a:solidFill>
                  <a:srgbClr val="0E101A"/>
                </a:solidFill>
                <a:latin typeface="Times New Roman" panose="02020603050405020304" pitchFamily="18" charset="0"/>
                <a:ea typeface="Times New Roman" panose="02020603050405020304" pitchFamily="18" charset="0"/>
              </a:rPr>
              <a:t>liver</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function</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Elevated</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levels</a:t>
            </a:r>
            <a:r>
              <a:rPr lang="fr-FR" sz="2800" dirty="0">
                <a:solidFill>
                  <a:srgbClr val="0E101A"/>
                </a:solidFill>
                <a:latin typeface="Times New Roman" panose="02020603050405020304" pitchFamily="18" charset="0"/>
                <a:ea typeface="Times New Roman" panose="02020603050405020304" pitchFamily="18" charset="0"/>
              </a:rPr>
              <a:t> of </a:t>
            </a:r>
            <a:r>
              <a:rPr lang="fr-FR" sz="2800" dirty="0" err="1">
                <a:solidFill>
                  <a:srgbClr val="0E101A"/>
                </a:solidFill>
                <a:latin typeface="Times New Roman" panose="02020603050405020304" pitchFamily="18" charset="0"/>
                <a:ea typeface="Times New Roman" panose="02020603050405020304" pitchFamily="18" charset="0"/>
              </a:rPr>
              <a:t>these</a:t>
            </a:r>
            <a:r>
              <a:rPr lang="fr-FR" sz="2800" dirty="0">
                <a:solidFill>
                  <a:srgbClr val="0E101A"/>
                </a:solidFill>
                <a:latin typeface="Times New Roman" panose="02020603050405020304" pitchFamily="18" charset="0"/>
                <a:ea typeface="Times New Roman" panose="02020603050405020304" pitchFamily="18" charset="0"/>
              </a:rPr>
              <a:t> enzymes </a:t>
            </a:r>
            <a:r>
              <a:rPr lang="fr-FR" sz="2800" dirty="0" err="1">
                <a:solidFill>
                  <a:srgbClr val="0E101A"/>
                </a:solidFill>
                <a:latin typeface="Times New Roman" panose="02020603050405020304" pitchFamily="18" charset="0"/>
                <a:ea typeface="Times New Roman" panose="02020603050405020304" pitchFamily="18" charset="0"/>
              </a:rPr>
              <a:t>typically</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indicate</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liver</a:t>
            </a:r>
            <a:r>
              <a:rPr lang="fr-FR" sz="2800" dirty="0">
                <a:solidFill>
                  <a:srgbClr val="0E101A"/>
                </a:solidFill>
                <a:latin typeface="Times New Roman" panose="02020603050405020304" pitchFamily="18" charset="0"/>
                <a:ea typeface="Times New Roman" panose="02020603050405020304" pitchFamily="18" charset="0"/>
              </a:rPr>
              <a:t> damage.  </a:t>
            </a:r>
            <a:r>
              <a:rPr lang="fr-FR" sz="2800" dirty="0" err="1">
                <a:solidFill>
                  <a:srgbClr val="0E101A"/>
                </a:solidFill>
                <a:latin typeface="Times New Roman" panose="02020603050405020304" pitchFamily="18" charset="0"/>
                <a:ea typeface="Times New Roman" panose="02020603050405020304" pitchFamily="18" charset="0"/>
              </a:rPr>
              <a:t>Paracetamol-induced</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hepatotoxicity</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resulted</a:t>
            </a:r>
            <a:r>
              <a:rPr lang="fr-FR" sz="2800" dirty="0">
                <a:solidFill>
                  <a:srgbClr val="0E101A"/>
                </a:solidFill>
                <a:latin typeface="Times New Roman" panose="02020603050405020304" pitchFamily="18" charset="0"/>
                <a:ea typeface="Times New Roman" panose="02020603050405020304" pitchFamily="18" charset="0"/>
              </a:rPr>
              <a:t> in a </a:t>
            </a:r>
            <a:r>
              <a:rPr lang="fr-FR" sz="2800" dirty="0" err="1">
                <a:solidFill>
                  <a:srgbClr val="0E101A"/>
                </a:solidFill>
                <a:latin typeface="Times New Roman" panose="02020603050405020304" pitchFamily="18" charset="0"/>
                <a:ea typeface="Times New Roman" panose="02020603050405020304" pitchFamily="18" charset="0"/>
              </a:rPr>
              <a:t>significant</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increase</a:t>
            </a:r>
            <a:r>
              <a:rPr lang="fr-FR" sz="2800" dirty="0">
                <a:solidFill>
                  <a:srgbClr val="0E101A"/>
                </a:solidFill>
                <a:latin typeface="Times New Roman" panose="02020603050405020304" pitchFamily="18" charset="0"/>
                <a:ea typeface="Times New Roman" panose="02020603050405020304" pitchFamily="18" charset="0"/>
              </a:rPr>
              <a:t> in ALT and ALP, </a:t>
            </a:r>
            <a:r>
              <a:rPr lang="fr-FR" sz="2800" dirty="0" err="1">
                <a:solidFill>
                  <a:srgbClr val="0E101A"/>
                </a:solidFill>
                <a:latin typeface="Times New Roman" panose="02020603050405020304" pitchFamily="18" charset="0"/>
                <a:ea typeface="Times New Roman" panose="02020603050405020304" pitchFamily="18" charset="0"/>
              </a:rPr>
              <a:t>reflecting</a:t>
            </a:r>
            <a:r>
              <a:rPr lang="fr-FR" sz="2800" dirty="0">
                <a:solidFill>
                  <a:srgbClr val="0E101A"/>
                </a:solidFill>
                <a:latin typeface="Times New Roman" panose="02020603050405020304" pitchFamily="18" charset="0"/>
                <a:ea typeface="Times New Roman" panose="02020603050405020304" pitchFamily="18" charset="0"/>
              </a:rPr>
              <a:t> </a:t>
            </a:r>
            <a:r>
              <a:rPr lang="fr-FR" sz="2800" dirty="0" err="1">
                <a:solidFill>
                  <a:srgbClr val="0E101A"/>
                </a:solidFill>
                <a:latin typeface="Times New Roman" panose="02020603050405020304" pitchFamily="18" charset="0"/>
                <a:ea typeface="Times New Roman" panose="02020603050405020304" pitchFamily="18" charset="0"/>
              </a:rPr>
              <a:t>liver</a:t>
            </a:r>
            <a:r>
              <a:rPr lang="fr-FR" sz="2800" dirty="0">
                <a:solidFill>
                  <a:srgbClr val="0E101A"/>
                </a:solidFill>
                <a:latin typeface="Times New Roman" panose="02020603050405020304" pitchFamily="18" charset="0"/>
                <a:ea typeface="Times New Roman" panose="02020603050405020304" pitchFamily="18" charset="0"/>
              </a:rPr>
              <a:t> damage.</a:t>
            </a:r>
            <a:endParaRPr lang="en-US" sz="3600" dirty="0">
              <a:solidFill>
                <a:prstClr val="black"/>
              </a:solidFill>
              <a:latin typeface="Century Gothic" panose="020B0502020202020204"/>
            </a:endParaRPr>
          </a:p>
          <a:p>
            <a:pPr marL="0" lvl="0" indent="0" algn="just" defTabSz="457200">
              <a:lnSpc>
                <a:spcPct val="150000"/>
              </a:lnSpc>
              <a:spcBef>
                <a:spcPts val="0"/>
              </a:spcBef>
              <a:spcAft>
                <a:spcPts val="800"/>
              </a:spcAft>
              <a:buNone/>
            </a:pPr>
            <a:r>
              <a:rPr lang="en-US" sz="2400"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Rats </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treated with </a:t>
            </a:r>
            <a:r>
              <a:rPr lang="en-US" sz="24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Azanza </a:t>
            </a:r>
            <a:r>
              <a:rPr lang="en-US" sz="2400" i="1"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garckeana</a:t>
            </a:r>
            <a:r>
              <a:rPr lang="en-US" sz="2400" dirty="0">
                <a:solidFill>
                  <a:srgbClr val="0070C0"/>
                </a:solidFill>
                <a:latin typeface="Times New Roman" panose="02020603050405020304" pitchFamily="18" charset="0"/>
                <a:ea typeface="Calibri" panose="020F0502020204030204" pitchFamily="34" charset="0"/>
                <a:cs typeface="Arial" panose="020B0604020202020204" pitchFamily="34" charset="0"/>
              </a:rPr>
              <a:t> exhibited significantly reduced serum levels of AST, ALT, and ALP compared to the paracetamol-only group, indicating </a:t>
            </a:r>
            <a:r>
              <a:rPr lang="en-US" sz="2400" dirty="0" err="1">
                <a:solidFill>
                  <a:srgbClr val="0070C0"/>
                </a:solidFill>
                <a:latin typeface="Times New Roman" panose="02020603050405020304" pitchFamily="18" charset="0"/>
                <a:ea typeface="Calibri" panose="020F0502020204030204" pitchFamily="34" charset="0"/>
                <a:cs typeface="Arial" panose="020B0604020202020204" pitchFamily="34" charset="0"/>
              </a:rPr>
              <a:t>hepatoprotection</a:t>
            </a:r>
            <a:r>
              <a:rPr lang="en-US" sz="2400"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 </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Footer Placeholder 4"/>
          <p:cNvSpPr>
            <a:spLocks noGrp="1"/>
          </p:cNvSpPr>
          <p:nvPr>
            <p:ph type="ftr" sz="quarter" idx="11"/>
          </p:nvPr>
        </p:nvSpPr>
        <p:spPr/>
        <p:txBody>
          <a:bodyPr/>
          <a:lstStyle/>
          <a:p>
            <a:r>
              <a:rPr lang="en-US" dirty="0" smtClean="0"/>
              <a:t>6</a:t>
            </a:r>
            <a:endParaRPr lang="en-US" dirty="0"/>
          </a:p>
        </p:txBody>
      </p:sp>
    </p:spTree>
    <p:extLst>
      <p:ext uri="{BB962C8B-B14F-4D97-AF65-F5344CB8AC3E}">
        <p14:creationId xmlns:p14="http://schemas.microsoft.com/office/powerpoint/2010/main" val="420399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5891260"/>
              </p:ext>
            </p:extLst>
          </p:nvPr>
        </p:nvGraphicFramePr>
        <p:xfrm>
          <a:off x="833437" y="2423001"/>
          <a:ext cx="7477125" cy="2880360"/>
        </p:xfrm>
        <a:graphic>
          <a:graphicData uri="http://schemas.openxmlformats.org/drawingml/2006/table">
            <a:tbl>
              <a:tblPr firstRow="1" firstCol="1" bandRow="1"/>
              <a:tblGrid>
                <a:gridCol w="730761">
                  <a:extLst>
                    <a:ext uri="{9D8B030D-6E8A-4147-A177-3AD203B41FA5}">
                      <a16:colId xmlns:a16="http://schemas.microsoft.com/office/drawing/2014/main" val="1425079037"/>
                    </a:ext>
                  </a:extLst>
                </a:gridCol>
                <a:gridCol w="3034150">
                  <a:extLst>
                    <a:ext uri="{9D8B030D-6E8A-4147-A177-3AD203B41FA5}">
                      <a16:colId xmlns:a16="http://schemas.microsoft.com/office/drawing/2014/main" val="902918733"/>
                    </a:ext>
                  </a:extLst>
                </a:gridCol>
                <a:gridCol w="1312322">
                  <a:extLst>
                    <a:ext uri="{9D8B030D-6E8A-4147-A177-3AD203B41FA5}">
                      <a16:colId xmlns:a16="http://schemas.microsoft.com/office/drawing/2014/main" val="3379386237"/>
                    </a:ext>
                  </a:extLst>
                </a:gridCol>
                <a:gridCol w="1142806">
                  <a:extLst>
                    <a:ext uri="{9D8B030D-6E8A-4147-A177-3AD203B41FA5}">
                      <a16:colId xmlns:a16="http://schemas.microsoft.com/office/drawing/2014/main" val="475013279"/>
                    </a:ext>
                  </a:extLst>
                </a:gridCol>
                <a:gridCol w="1257086">
                  <a:extLst>
                    <a:ext uri="{9D8B030D-6E8A-4147-A177-3AD203B41FA5}">
                      <a16:colId xmlns:a16="http://schemas.microsoft.com/office/drawing/2014/main" val="721951941"/>
                    </a:ext>
                  </a:extLst>
                </a:gridCol>
              </a:tblGrid>
              <a:tr h="628015">
                <a:tc>
                  <a:txBody>
                    <a:bodyPr/>
                    <a:lstStyle/>
                    <a:p>
                      <a:pPr marL="0" marR="0" algn="l" rtl="0">
                        <a:lnSpc>
                          <a:spcPct val="15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Arial" panose="020B0604020202020204" pitchFamily="34" charset="0"/>
                        </a:rPr>
                        <a:t>Group</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b="1" dirty="0" smtClean="0">
                          <a:effectLst/>
                          <a:latin typeface="Times New Roman" panose="02020603050405020304" pitchFamily="18" charset="0"/>
                          <a:ea typeface="Calibri" panose="020F0502020204030204" pitchFamily="34" charset="0"/>
                          <a:cs typeface="Arial" panose="020B0604020202020204" pitchFamily="34" charset="0"/>
                        </a:rPr>
                        <a:t>no.</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Group name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AST (U/L)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effectLst/>
                          <a:latin typeface="Times New Roman" panose="02020603050405020304" pitchFamily="18" charset="0"/>
                          <a:ea typeface="Calibri" panose="020F0502020204030204" pitchFamily="34" charset="0"/>
                          <a:cs typeface="Arial" panose="020B0604020202020204" pitchFamily="34" charset="0"/>
                        </a:rPr>
                        <a:t>ALT (U/L)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ALP</a:t>
                      </a:r>
                      <a:r>
                        <a:rPr lang="en-US" sz="1400" b="1">
                          <a:effectLst/>
                          <a:latin typeface="Times New Roman" panose="02020603050405020304" pitchFamily="18" charset="0"/>
                          <a:ea typeface="Calibri" panose="020F0502020204030204" pitchFamily="34" charset="0"/>
                          <a:cs typeface="Arial" panose="020B0604020202020204" pitchFamily="34" charset="0"/>
                        </a:rPr>
                        <a:t>(U/L)</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56067"/>
                  </a:ext>
                </a:extLst>
              </a:tr>
              <a:tr h="256540">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Normal  control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34.83 </a:t>
                      </a:r>
                      <a:r>
                        <a:rPr lang="en-US" sz="1400">
                          <a:effectLst/>
                          <a:latin typeface="Times New Roman" panose="02020603050405020304" pitchFamily="18" charset="0"/>
                          <a:ea typeface="Calibri" panose="020F0502020204030204" pitchFamily="34" charset="0"/>
                          <a:cs typeface="Arial" panose="020B0604020202020204" pitchFamily="34" charset="0"/>
                        </a:rPr>
                        <a:t>± 1.90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9.60±1.21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15.07±1.54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196981"/>
                  </a:ext>
                </a:extLst>
              </a:tr>
              <a:tr h="273685">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II</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Negative control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35.17±2.43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29.73±8.88*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73.50±10.69**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518037"/>
                  </a:ext>
                </a:extLst>
              </a:tr>
              <a:tr h="222250">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III</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 garckeana oil (1 ml/kg) +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33.67±2.39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13.75±2.44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11.65±2.45</a:t>
                      </a:r>
                      <a:r>
                        <a:rPr lang="en-US" sz="1400" baseline="300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682441"/>
                  </a:ext>
                </a:extLst>
              </a:tr>
              <a:tr h="0">
                <a:tc>
                  <a:txBody>
                    <a:bodyPr/>
                    <a:lstStyle/>
                    <a:p>
                      <a:pPr marL="0" marR="0" lvl="0" indent="0" algn="l" rtl="0">
                        <a:lnSpc>
                          <a:spcPct val="150000"/>
                        </a:lnSpc>
                        <a:spcBef>
                          <a:spcPts val="0"/>
                        </a:spcBef>
                        <a:spcAft>
                          <a:spcPts val="0"/>
                        </a:spcAft>
                        <a:buFont typeface="+mj-lt"/>
                        <a:buNone/>
                      </a:pPr>
                      <a:r>
                        <a:rPr lang="en-US" sz="1400" dirty="0" smtClean="0">
                          <a:effectLst/>
                          <a:latin typeface="Times New Roman" panose="02020603050405020304" pitchFamily="18" charset="0"/>
                          <a:cs typeface="Arial" panose="020B0604020202020204" pitchFamily="34" charset="0"/>
                        </a:rPr>
                        <a:t>IV</a:t>
                      </a:r>
                      <a:r>
                        <a:rPr lang="en-US" sz="1400" dirty="0">
                          <a:effectLst/>
                          <a:latin typeface="Times New Roman" panose="02020603050405020304" pitchFamily="18" charset="0"/>
                          <a:cs typeface="Arial" panose="020B0604020202020204" pitchFamily="34" charset="0"/>
                        </a:rPr>
                        <a:t> </a:t>
                      </a:r>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A. garckeana oil (2 ml/kg) + paracetamol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32.33 ±1.80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a:effectLst/>
                          <a:latin typeface="Times New Roman" panose="02020603050405020304" pitchFamily="18" charset="0"/>
                          <a:ea typeface="Calibri" panose="020F0502020204030204" pitchFamily="34" charset="0"/>
                          <a:cs typeface="Arial" panose="020B0604020202020204" pitchFamily="34" charset="0"/>
                        </a:rPr>
                        <a:t>10.30±1.20</a:t>
                      </a:r>
                      <a:r>
                        <a:rPr lang="en-US" sz="1400" baseline="30000">
                          <a:effectLst/>
                          <a:latin typeface="Times New Roman" panose="02020603050405020304" pitchFamily="18" charset="0"/>
                          <a:ea typeface="Calibri" panose="020F0502020204030204" pitchFamily="34" charset="0"/>
                          <a:cs typeface="Arial" panose="020B0604020202020204" pitchFamily="34" charset="0"/>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50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15.67</a:t>
                      </a:r>
                      <a:r>
                        <a:rPr lang="en-US" sz="1400" dirty="0">
                          <a:effectLst/>
                          <a:latin typeface="Times New Roman" panose="02020603050405020304" pitchFamily="18" charset="0"/>
                          <a:ea typeface="Calibri" panose="020F0502020204030204" pitchFamily="34" charset="0"/>
                          <a:cs typeface="Arial" panose="020B0604020202020204" pitchFamily="34" charset="0"/>
                        </a:rPr>
                        <a:t>±</a:t>
                      </a:r>
                      <a:r>
                        <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dirty="0">
                          <a:effectLst/>
                          <a:latin typeface="Times New Roman" panose="02020603050405020304" pitchFamily="18" charset="0"/>
                          <a:ea typeface="Calibri" panose="020F0502020204030204" pitchFamily="34" charset="0"/>
                          <a:cs typeface="Arial" panose="020B0604020202020204" pitchFamily="34" charset="0"/>
                        </a:rPr>
                        <a:t>3.28</a:t>
                      </a:r>
                      <a:r>
                        <a:rPr lang="en-US" sz="1400" baseline="30000" dirty="0">
                          <a:effectLst/>
                          <a:latin typeface="Times New Roman" panose="0202060305040502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1575675"/>
                  </a:ext>
                </a:extLst>
              </a:tr>
            </a:tbl>
          </a:graphicData>
        </a:graphic>
      </p:graphicFrame>
      <p:sp>
        <p:nvSpPr>
          <p:cNvPr id="3" name="Rectangle 1"/>
          <p:cNvSpPr>
            <a:spLocks noChangeArrowheads="1"/>
          </p:cNvSpPr>
          <p:nvPr/>
        </p:nvSpPr>
        <p:spPr bwMode="auto">
          <a:xfrm>
            <a:off x="833438" y="1189550"/>
            <a:ext cx="1846142" cy="292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142640" rIns="914112" bIns="1142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fr-FR" altLang="en-U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1043608" y="476672"/>
            <a:ext cx="5814392" cy="830997"/>
          </a:xfrm>
          <a:prstGeom prst="rect">
            <a:avLst/>
          </a:prstGeom>
        </p:spPr>
        <p:txBody>
          <a:bodyPr wrap="square">
            <a:spAutoFit/>
          </a:bodyPr>
          <a:lstStyle/>
          <a:p>
            <a:pPr lvl="0" algn="ctr" eaLnBrk="0" fontAlgn="base" hangingPunct="0">
              <a:spcBef>
                <a:spcPct val="0"/>
              </a:spcBef>
              <a:spcAft>
                <a:spcPct val="0"/>
              </a:spcAft>
            </a:pPr>
            <a:r>
              <a:rPr lang="en-US" altLang="en-US" sz="2400" b="1" dirty="0" bmk="_Toc121482915">
                <a:solidFill>
                  <a:prstClr val="black"/>
                </a:solidFill>
                <a:latin typeface="Times New Roman" panose="02020603050405020304" pitchFamily="18" charset="0"/>
                <a:ea typeface="Calibri" panose="020F0502020204030204" pitchFamily="34" charset="0"/>
                <a:cs typeface="Times New Roman" panose="02020603050405020304" pitchFamily="18" charset="0"/>
              </a:rPr>
              <a:t>Table </a:t>
            </a:r>
            <a:r>
              <a:rPr lang="en-US" altLang="en-US" sz="2400" b="1" dirty="0" smtClean="0" bmk="_Toc121482915">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r>
              <a:rPr lang="en-US" altLang="en-US" sz="2400" b="1" dirty="0" bmk="_Toc121482915">
                <a:solidFill>
                  <a:prstClr val="black"/>
                </a:solidFill>
                <a:latin typeface="Times New Roman" panose="02020603050405020304" pitchFamily="18" charset="0"/>
                <a:ea typeface="Calibri" panose="020F0502020204030204" pitchFamily="34" charset="0"/>
                <a:cs typeface="Times New Roman" panose="02020603050405020304" pitchFamily="18" charset="0"/>
              </a:rPr>
              <a:t>Effect of </a:t>
            </a:r>
            <a:r>
              <a:rPr lang="en-US" altLang="en-US" sz="2400" b="1" i="1" dirty="0" err="1" bmk="_Toc121482915">
                <a:solidFill>
                  <a:prstClr val="black"/>
                </a:solidFill>
                <a:latin typeface="Times New Roman" panose="02020603050405020304" pitchFamily="18" charset="0"/>
                <a:ea typeface="E-BX" charset="-122"/>
                <a:cs typeface="Times New Roman" panose="02020603050405020304" pitchFamily="18" charset="0"/>
              </a:rPr>
              <a:t>Azanza</a:t>
            </a:r>
            <a:r>
              <a:rPr lang="en-US" altLang="en-US" sz="2400" b="1" i="1" dirty="0" bmk="_Toc121482915">
                <a:solidFill>
                  <a:prstClr val="black"/>
                </a:solidFill>
                <a:latin typeface="Times New Roman" panose="02020603050405020304" pitchFamily="18" charset="0"/>
                <a:ea typeface="E-BX" charset="-122"/>
                <a:cs typeface="Times New Roman" panose="02020603050405020304" pitchFamily="18" charset="0"/>
              </a:rPr>
              <a:t> </a:t>
            </a:r>
            <a:r>
              <a:rPr lang="en-US" altLang="en-US" sz="2400" b="1" i="1" dirty="0" err="1" bmk="_Toc121482915">
                <a:solidFill>
                  <a:prstClr val="black"/>
                </a:solidFill>
                <a:latin typeface="Times New Roman" panose="02020603050405020304" pitchFamily="18" charset="0"/>
                <a:ea typeface="E-BX" charset="-122"/>
                <a:cs typeface="Times New Roman" panose="02020603050405020304" pitchFamily="18" charset="0"/>
              </a:rPr>
              <a:t>garckeana</a:t>
            </a:r>
            <a:r>
              <a:rPr lang="en-US" altLang="en-US" sz="2400" b="1" i="1" dirty="0" bmk="_Toc121482915">
                <a:solidFill>
                  <a:prstClr val="black"/>
                </a:solidFill>
                <a:latin typeface="Times New Roman" panose="02020603050405020304" pitchFamily="18" charset="0"/>
                <a:ea typeface="E-BX" charset="-122"/>
                <a:cs typeface="Times New Roman" panose="02020603050405020304" pitchFamily="18" charset="0"/>
              </a:rPr>
              <a:t> </a:t>
            </a:r>
            <a:r>
              <a:rPr lang="en-US" altLang="en-US" sz="2400" b="1" dirty="0" bmk="_Toc121482915">
                <a:solidFill>
                  <a:prstClr val="black"/>
                </a:solidFill>
                <a:latin typeface="Times New Roman" panose="02020603050405020304" pitchFamily="18" charset="0"/>
                <a:ea typeface="E-BX" charset="-122"/>
                <a:cs typeface="Times New Roman" panose="02020603050405020304" pitchFamily="18" charset="0"/>
              </a:rPr>
              <a:t>seed </a:t>
            </a:r>
            <a:r>
              <a:rPr lang="en-US" altLang="en-US" sz="2400" b="1" dirty="0" bmk="_Toc121482915">
                <a:solidFill>
                  <a:prstClr val="black"/>
                </a:solidFill>
                <a:latin typeface="Times New Roman" panose="02020603050405020304" pitchFamily="18" charset="0"/>
                <a:ea typeface="Calibri" panose="020F0502020204030204" pitchFamily="34" charset="0"/>
                <a:cs typeface="Times New Roman" panose="02020603050405020304" pitchFamily="18" charset="0"/>
              </a:rPr>
              <a:t>oil on hepatic enzymes</a:t>
            </a:r>
            <a:endParaRPr lang="en-US" altLang="en-US" sz="1100" dirty="0">
              <a:solidFill>
                <a:prstClr val="black"/>
              </a:solidFill>
            </a:endParaRPr>
          </a:p>
        </p:txBody>
      </p:sp>
      <p:pic>
        <p:nvPicPr>
          <p:cNvPr id="5" name="Picture 4"/>
          <p:cNvPicPr>
            <a:picLocks noChangeAspect="1"/>
          </p:cNvPicPr>
          <p:nvPr/>
        </p:nvPicPr>
        <p:blipFill>
          <a:blip r:embed="rId2"/>
          <a:stretch>
            <a:fillRect/>
          </a:stretch>
        </p:blipFill>
        <p:spPr>
          <a:xfrm>
            <a:off x="251520" y="5346151"/>
            <a:ext cx="8496944" cy="847543"/>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Footer Placeholder 6"/>
          <p:cNvSpPr>
            <a:spLocks noGrp="1"/>
          </p:cNvSpPr>
          <p:nvPr>
            <p:ph type="ftr" sz="quarter" idx="11"/>
          </p:nvPr>
        </p:nvSpPr>
        <p:spPr/>
        <p:txBody>
          <a:bodyPr/>
          <a:lstStyle/>
          <a:p>
            <a:r>
              <a:rPr lang="en-US" dirty="0" smtClean="0"/>
              <a:t>7</a:t>
            </a:r>
            <a:endParaRPr lang="en-US" dirty="0"/>
          </a:p>
        </p:txBody>
      </p:sp>
    </p:spTree>
    <p:extLst>
      <p:ext uri="{BB962C8B-B14F-4D97-AF65-F5344CB8AC3E}">
        <p14:creationId xmlns:p14="http://schemas.microsoft.com/office/powerpoint/2010/main" val="152070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Hepatoprotective</a:t>
            </a:r>
            <a:r>
              <a:rPr lang="en-US" dirty="0" smtClean="0"/>
              <a:t> effect </a:t>
            </a:r>
            <a:endParaRPr lang="en-US" dirty="0"/>
          </a:p>
        </p:txBody>
      </p:sp>
      <p:sp>
        <p:nvSpPr>
          <p:cNvPr id="3" name="Content Placeholder 2"/>
          <p:cNvSpPr>
            <a:spLocks noGrp="1"/>
          </p:cNvSpPr>
          <p:nvPr>
            <p:ph idx="1"/>
          </p:nvPr>
        </p:nvSpPr>
        <p:spPr/>
        <p:txBody>
          <a:bodyPr>
            <a:normAutofit fontScale="92500" lnSpcReduction="20000"/>
          </a:bodyPr>
          <a:lstStyle/>
          <a:p>
            <a:pPr marL="0" lvl="0" indent="0" algn="just" defTabSz="457200">
              <a:lnSpc>
                <a:spcPct val="200000"/>
              </a:lnSpc>
              <a:spcBef>
                <a:spcPts val="0"/>
              </a:spcBef>
              <a:buNone/>
            </a:pPr>
            <a:r>
              <a:rPr lang="fr-FR" sz="2400" dirty="0">
                <a:solidFill>
                  <a:srgbClr val="0E101A"/>
                </a:solidFill>
                <a:latin typeface="Times New Roman" panose="02020603050405020304" pitchFamily="18" charset="0"/>
                <a:ea typeface="Times New Roman" panose="02020603050405020304" pitchFamily="18" charset="0"/>
              </a:rPr>
              <a:t>At 1 ml/kg, the </a:t>
            </a:r>
            <a:r>
              <a:rPr lang="fr-FR" sz="2400" i="1" dirty="0" err="1">
                <a:solidFill>
                  <a:srgbClr val="0E101A"/>
                </a:solidFill>
                <a:latin typeface="Times New Roman" panose="02020603050405020304" pitchFamily="18" charset="0"/>
                <a:ea typeface="Times New Roman" panose="02020603050405020304" pitchFamily="18" charset="0"/>
              </a:rPr>
              <a:t>Azanza</a:t>
            </a:r>
            <a:r>
              <a:rPr lang="fr-FR" sz="2400" i="1" dirty="0">
                <a:solidFill>
                  <a:srgbClr val="0E101A"/>
                </a:solidFill>
                <a:latin typeface="Times New Roman" panose="02020603050405020304" pitchFamily="18" charset="0"/>
                <a:ea typeface="Times New Roman" panose="02020603050405020304" pitchFamily="18" charset="0"/>
              </a:rPr>
              <a:t> </a:t>
            </a:r>
            <a:r>
              <a:rPr lang="fr-FR" sz="2400" i="1" dirty="0" err="1">
                <a:solidFill>
                  <a:srgbClr val="0E101A"/>
                </a:solidFill>
                <a:latin typeface="Times New Roman" panose="02020603050405020304" pitchFamily="18" charset="0"/>
                <a:ea typeface="Times New Roman" panose="02020603050405020304" pitchFamily="18" charset="0"/>
              </a:rPr>
              <a:t>garkeana</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seed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oil</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significantly</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reduced</a:t>
            </a:r>
            <a:r>
              <a:rPr lang="fr-FR" sz="2400" dirty="0">
                <a:solidFill>
                  <a:srgbClr val="0E101A"/>
                </a:solidFill>
                <a:latin typeface="Times New Roman" panose="02020603050405020304" pitchFamily="18" charset="0"/>
                <a:ea typeface="Times New Roman" panose="02020603050405020304" pitchFamily="18" charset="0"/>
              </a:rPr>
              <a:t> ALT and ALP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close to the normal. At 2 ml/kg, the </a:t>
            </a:r>
            <a:r>
              <a:rPr lang="fr-FR" sz="2400" dirty="0" err="1">
                <a:solidFill>
                  <a:srgbClr val="0E101A"/>
                </a:solidFill>
                <a:latin typeface="Times New Roman" panose="02020603050405020304" pitchFamily="18" charset="0"/>
                <a:ea typeface="Times New Roman" panose="02020603050405020304" pitchFamily="18" charset="0"/>
              </a:rPr>
              <a:t>reduction</a:t>
            </a:r>
            <a:r>
              <a:rPr lang="fr-FR" sz="2400" dirty="0">
                <a:solidFill>
                  <a:srgbClr val="0E101A"/>
                </a:solidFill>
                <a:latin typeface="Times New Roman" panose="02020603050405020304" pitchFamily="18" charset="0"/>
                <a:ea typeface="Times New Roman" panose="02020603050405020304" pitchFamily="18" charset="0"/>
              </a:rPr>
              <a:t> in </a:t>
            </a:r>
            <a:r>
              <a:rPr lang="fr-FR" sz="2400" dirty="0" err="1">
                <a:solidFill>
                  <a:srgbClr val="0E101A"/>
                </a:solidFill>
                <a:latin typeface="Times New Roman" panose="02020603050405020304" pitchFamily="18" charset="0"/>
                <a:ea typeface="Times New Roman" panose="02020603050405020304" pitchFamily="18" charset="0"/>
              </a:rPr>
              <a:t>liver</a:t>
            </a:r>
            <a:r>
              <a:rPr lang="fr-FR" sz="2400" dirty="0">
                <a:solidFill>
                  <a:srgbClr val="0E101A"/>
                </a:solidFill>
                <a:latin typeface="Times New Roman" panose="02020603050405020304" pitchFamily="18" charset="0"/>
                <a:ea typeface="Times New Roman" panose="02020603050405020304" pitchFamily="18" charset="0"/>
              </a:rPr>
              <a:t> enzyme </a:t>
            </a:r>
            <a:r>
              <a:rPr lang="fr-FR" sz="2400" dirty="0" err="1">
                <a:solidFill>
                  <a:srgbClr val="0E101A"/>
                </a:solidFill>
                <a:latin typeface="Times New Roman" panose="02020603050405020304" pitchFamily="18" charset="0"/>
                <a:ea typeface="Times New Roman" panose="02020603050405020304" pitchFamily="18" charset="0"/>
              </a:rPr>
              <a:t>levels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was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even</a:t>
            </a:r>
            <a:r>
              <a:rPr lang="fr-FR" sz="2400" dirty="0">
                <a:solidFill>
                  <a:srgbClr val="0E101A"/>
                </a:solidFill>
                <a:latin typeface="Times New Roman" panose="02020603050405020304" pitchFamily="18" charset="0"/>
                <a:ea typeface="Times New Roman" panose="02020603050405020304" pitchFamily="18" charset="0"/>
              </a:rPr>
              <a:t> more </a:t>
            </a:r>
            <a:r>
              <a:rPr lang="fr-FR" sz="2400" dirty="0" err="1">
                <a:solidFill>
                  <a:srgbClr val="0E101A"/>
                </a:solidFill>
                <a:latin typeface="Times New Roman" panose="02020603050405020304" pitchFamily="18" charset="0"/>
                <a:ea typeface="Times New Roman" panose="02020603050405020304" pitchFamily="18" charset="0"/>
              </a:rPr>
              <a:t>pronounced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suggesting</a:t>
            </a:r>
            <a:r>
              <a:rPr lang="fr-FR" sz="2400" dirty="0">
                <a:solidFill>
                  <a:srgbClr val="0E101A"/>
                </a:solidFill>
                <a:latin typeface="Times New Roman" panose="02020603050405020304" pitchFamily="18" charset="0"/>
                <a:ea typeface="Times New Roman" panose="02020603050405020304" pitchFamily="18" charset="0"/>
              </a:rPr>
              <a:t> a dose-</a:t>
            </a:r>
            <a:r>
              <a:rPr lang="fr-FR" sz="2400" dirty="0" err="1">
                <a:solidFill>
                  <a:srgbClr val="0E101A"/>
                </a:solidFill>
                <a:latin typeface="Times New Roman" panose="02020603050405020304" pitchFamily="18" charset="0"/>
                <a:ea typeface="Times New Roman" panose="02020603050405020304" pitchFamily="18" charset="0"/>
              </a:rPr>
              <a:t>dependent</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hepatoprotective</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effect</a:t>
            </a:r>
            <a:r>
              <a:rPr lang="fr-FR" sz="2400" dirty="0">
                <a:solidFill>
                  <a:srgbClr val="0E101A"/>
                </a:solidFill>
                <a:latin typeface="Times New Roman" panose="02020603050405020304" pitchFamily="18" charset="0"/>
                <a:ea typeface="Times New Roman" panose="02020603050405020304" pitchFamily="18" charset="0"/>
              </a:rPr>
              <a:t>. The </a:t>
            </a:r>
            <a:r>
              <a:rPr lang="fr-FR" sz="2400" dirty="0" err="1">
                <a:solidFill>
                  <a:srgbClr val="0E101A"/>
                </a:solidFill>
                <a:latin typeface="Times New Roman" panose="02020603050405020304" pitchFamily="18" charset="0"/>
                <a:ea typeface="Times New Roman" panose="02020603050405020304" pitchFamily="18" charset="0"/>
              </a:rPr>
              <a:t>fact</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that</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both</a:t>
            </a:r>
            <a:r>
              <a:rPr lang="fr-FR" sz="2400" dirty="0">
                <a:solidFill>
                  <a:srgbClr val="0E101A"/>
                </a:solidFill>
                <a:latin typeface="Times New Roman" panose="02020603050405020304" pitchFamily="18" charset="0"/>
                <a:ea typeface="Times New Roman" panose="02020603050405020304" pitchFamily="18" charset="0"/>
              </a:rPr>
              <a:t> doses of </a:t>
            </a:r>
            <a:r>
              <a:rPr lang="fr-FR" sz="2400" i="1" dirty="0">
                <a:solidFill>
                  <a:srgbClr val="0E101A"/>
                </a:solidFill>
                <a:latin typeface="Times New Roman" panose="02020603050405020304" pitchFamily="18" charset="0"/>
                <a:ea typeface="Times New Roman" panose="02020603050405020304" pitchFamily="18" charset="0"/>
              </a:rPr>
              <a:t>A. </a:t>
            </a:r>
            <a:r>
              <a:rPr lang="fr-FR" sz="2400" i="1" dirty="0" err="1">
                <a:solidFill>
                  <a:srgbClr val="0E101A"/>
                </a:solidFill>
                <a:latin typeface="Times New Roman" panose="02020603050405020304" pitchFamily="18" charset="0"/>
                <a:ea typeface="Times New Roman" panose="02020603050405020304" pitchFamily="18" charset="0"/>
              </a:rPr>
              <a:t>garckeana</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oil</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significantly</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reduced</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liver</a:t>
            </a:r>
            <a:r>
              <a:rPr lang="fr-FR" sz="2400" dirty="0">
                <a:solidFill>
                  <a:srgbClr val="0E101A"/>
                </a:solidFill>
                <a:latin typeface="Times New Roman" panose="02020603050405020304" pitchFamily="18" charset="0"/>
                <a:ea typeface="Times New Roman" panose="02020603050405020304" pitchFamily="18" charset="0"/>
              </a:rPr>
              <a:t> enzymes </a:t>
            </a:r>
            <a:r>
              <a:rPr lang="fr-FR" sz="2400" dirty="0" err="1">
                <a:solidFill>
                  <a:srgbClr val="0E101A"/>
                </a:solidFill>
                <a:latin typeface="Times New Roman" panose="02020603050405020304" pitchFamily="18" charset="0"/>
                <a:ea typeface="Times New Roman" panose="02020603050405020304" pitchFamily="18" charset="0"/>
              </a:rPr>
              <a:t>indicates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that</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it</a:t>
            </a:r>
            <a:r>
              <a:rPr lang="fr-FR" sz="2400" dirty="0">
                <a:solidFill>
                  <a:srgbClr val="0E101A"/>
                </a:solidFill>
                <a:latin typeface="Times New Roman" panose="02020603050405020304" pitchFamily="18" charset="0"/>
                <a:ea typeface="Times New Roman" panose="02020603050405020304" pitchFamily="18" charset="0"/>
              </a:rPr>
              <a:t> has </a:t>
            </a:r>
            <a:r>
              <a:rPr lang="fr-FR" sz="2400" dirty="0" err="1">
                <a:solidFill>
                  <a:srgbClr val="0E101A"/>
                </a:solidFill>
                <a:latin typeface="Times New Roman" panose="02020603050405020304" pitchFamily="18" charset="0"/>
                <a:ea typeface="Times New Roman" panose="02020603050405020304" pitchFamily="18" charset="0"/>
              </a:rPr>
              <a:t>hepatoprotective</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properties</a:t>
            </a:r>
            <a:r>
              <a:rPr lang="fr-FR" sz="2400" dirty="0">
                <a:solidFill>
                  <a:srgbClr val="0E101A"/>
                </a:solidFill>
                <a:latin typeface="Times New Roman" panose="02020603050405020304" pitchFamily="18" charset="0"/>
                <a:ea typeface="Times New Roman" panose="02020603050405020304" pitchFamily="18" charset="0"/>
              </a:rPr>
              <a:t> and </a:t>
            </a:r>
            <a:r>
              <a:rPr lang="fr-FR" sz="2400" dirty="0" err="1">
                <a:solidFill>
                  <a:srgbClr val="0E101A"/>
                </a:solidFill>
                <a:latin typeface="Times New Roman" panose="02020603050405020304" pitchFamily="18" charset="0"/>
                <a:ea typeface="Times New Roman" panose="02020603050405020304" pitchFamily="18" charset="0"/>
              </a:rPr>
              <a:t>mitigates</a:t>
            </a:r>
            <a:r>
              <a:rPr lang="fr-FR" sz="2400" dirty="0">
                <a:solidFill>
                  <a:srgbClr val="0E101A"/>
                </a:solidFill>
                <a:latin typeface="Times New Roman" panose="02020603050405020304" pitchFamily="18" charset="0"/>
                <a:ea typeface="Times New Roman" panose="02020603050405020304" pitchFamily="18" charset="0"/>
              </a:rPr>
              <a:t> </a:t>
            </a:r>
            <a:r>
              <a:rPr lang="fr-FR" sz="2400" dirty="0" err="1">
                <a:solidFill>
                  <a:srgbClr val="0E101A"/>
                </a:solidFill>
                <a:latin typeface="Times New Roman" panose="02020603050405020304" pitchFamily="18" charset="0"/>
                <a:ea typeface="Times New Roman" panose="02020603050405020304" pitchFamily="18" charset="0"/>
              </a:rPr>
              <a:t>liver</a:t>
            </a:r>
            <a:r>
              <a:rPr lang="fr-FR" sz="2400" dirty="0">
                <a:solidFill>
                  <a:srgbClr val="0E101A"/>
                </a:solidFill>
                <a:latin typeface="Times New Roman" panose="02020603050405020304" pitchFamily="18" charset="0"/>
                <a:ea typeface="Times New Roman" panose="02020603050405020304" pitchFamily="18" charset="0"/>
              </a:rPr>
              <a:t> damage </a:t>
            </a:r>
            <a:r>
              <a:rPr lang="fr-FR" sz="2400" dirty="0" err="1">
                <a:solidFill>
                  <a:srgbClr val="0E101A"/>
                </a:solidFill>
                <a:latin typeface="Times New Roman" panose="02020603050405020304" pitchFamily="18" charset="0"/>
                <a:ea typeface="Times New Roman" panose="02020603050405020304" pitchFamily="18" charset="0"/>
              </a:rPr>
              <a:t>caused</a:t>
            </a:r>
            <a:r>
              <a:rPr lang="fr-FR" sz="2400" dirty="0">
                <a:solidFill>
                  <a:srgbClr val="0E101A"/>
                </a:solidFill>
                <a:latin typeface="Times New Roman" panose="02020603050405020304" pitchFamily="18" charset="0"/>
                <a:ea typeface="Times New Roman" panose="02020603050405020304" pitchFamily="18" charset="0"/>
              </a:rPr>
              <a:t> by </a:t>
            </a:r>
            <a:r>
              <a:rPr lang="fr-FR" sz="2400" dirty="0" err="1">
                <a:solidFill>
                  <a:srgbClr val="0E101A"/>
                </a:solidFill>
                <a:latin typeface="Times New Roman" panose="02020603050405020304" pitchFamily="18" charset="0"/>
                <a:ea typeface="Times New Roman" panose="02020603050405020304" pitchFamily="18" charset="0"/>
              </a:rPr>
              <a:t>paracetamol</a:t>
            </a:r>
            <a:r>
              <a:rPr lang="fr-FR" sz="2400" dirty="0">
                <a:solidFill>
                  <a:srgbClr val="0E101A"/>
                </a:solidFill>
                <a:latin typeface="Times New Roman" panose="02020603050405020304" pitchFamily="18" charset="0"/>
                <a:ea typeface="Times New Roman" panose="02020603050405020304" pitchFamily="18" charset="0"/>
              </a:rPr>
              <a:t>. </a:t>
            </a:r>
            <a:endParaRPr lang="en-US" dirty="0">
              <a:solidFill>
                <a:prstClr val="black"/>
              </a:solidFill>
              <a:latin typeface="Century Gothic" panose="020B0502020202020204"/>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en-US" dirty="0" smtClean="0"/>
              <a:t>8</a:t>
            </a:r>
            <a:endParaRPr lang="en-US" dirty="0"/>
          </a:p>
        </p:txBody>
      </p:sp>
    </p:spTree>
    <p:extLst>
      <p:ext uri="{BB962C8B-B14F-4D97-AF65-F5344CB8AC3E}">
        <p14:creationId xmlns:p14="http://schemas.microsoft.com/office/powerpoint/2010/main" val="3221619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1325</Words>
  <Application>Microsoft Office PowerPoint</Application>
  <PresentationFormat>On-screen Show (4:3)</PresentationFormat>
  <Paragraphs>183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vt:lpstr>
      <vt:lpstr>Century Gothic</vt:lpstr>
      <vt:lpstr>E-BX</vt:lpstr>
      <vt:lpstr>Times</vt:lpstr>
      <vt:lpstr>Times New Roman</vt:lpstr>
      <vt:lpstr>Office Theme</vt:lpstr>
      <vt:lpstr>PowerPoint Presentation</vt:lpstr>
      <vt:lpstr>PowerPoint Presentation</vt:lpstr>
      <vt:lpstr>PowerPoint Presentation</vt:lpstr>
      <vt:lpstr>Objectives</vt:lpstr>
      <vt:lpstr>Materials and Methods</vt:lpstr>
      <vt:lpstr>PowerPoint Presentation</vt:lpstr>
      <vt:lpstr>Results and Discussion</vt:lpstr>
      <vt:lpstr>PowerPoint Presentation</vt:lpstr>
      <vt:lpstr>Hepatoprotective effect </vt:lpstr>
      <vt:lpstr>A.garkeana hepatoprotective and renoprotective </vt:lpstr>
      <vt:lpstr>Kidney Function </vt:lpstr>
      <vt:lpstr>PowerPoint Presentation</vt:lpstr>
      <vt:lpstr>Metabolic Health Markers </vt:lpstr>
      <vt:lpstr>PowerPoint Presentation</vt:lpstr>
      <vt:lpstr>DPPH and ATBS assays</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Prof.Hatil Elkamali</cp:lastModifiedBy>
  <cp:revision>69</cp:revision>
  <dcterms:created xsi:type="dcterms:W3CDTF">2006-08-16T00:00:00Z</dcterms:created>
  <dcterms:modified xsi:type="dcterms:W3CDTF">2025-02-19T08:41:45Z</dcterms:modified>
</cp:coreProperties>
</file>