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75" r:id="rId4"/>
    <p:sldId id="258" r:id="rId5"/>
    <p:sldId id="259" r:id="rId6"/>
    <p:sldId id="260" r:id="rId7"/>
    <p:sldId id="261" r:id="rId8"/>
    <p:sldId id="293" r:id="rId9"/>
    <p:sldId id="295" r:id="rId11"/>
    <p:sldId id="297" r:id="rId12"/>
    <p:sldId id="299" r:id="rId13"/>
    <p:sldId id="30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6" userDrawn="1">
          <p15:clr>
            <a:srgbClr val="A4A3A4"/>
          </p15:clr>
        </p15:guide>
        <p15:guide id="2" pos="2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D4DCAA2-ED74-4A18-958A-892E5A0B627E}"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6" d="100"/>
          <a:sy n="86" d="100"/>
        </p:scale>
        <p:origin x="-1494" y="-90"/>
      </p:cViewPr>
      <p:guideLst>
        <p:guide orient="horz" pos="2106"/>
        <p:guide pos="28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g31d197ccf9a_0_5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1d197ccf9a_0_5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2" Type="http://schemas.openxmlformats.org/officeDocument/2006/relationships/slideLayout" Target="../slideLayouts/slideLayout7.xml"/><Relationship Id="rId21" Type="http://schemas.openxmlformats.org/officeDocument/2006/relationships/tags" Target="../tags/tag63.xml"/><Relationship Id="rId20" Type="http://schemas.openxmlformats.org/officeDocument/2006/relationships/tags" Target="../tags/tag62.xml"/><Relationship Id="rId2" Type="http://schemas.openxmlformats.org/officeDocument/2006/relationships/tags" Target="../tags/tag44.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12.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slideLayout" Target="../slideLayouts/slideLayout7.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hyperlink" Target="https://www.researchgate.net/scientific-contributions/Anil-R-Saradva-2246379608" TargetMode="External"/><Relationship Id="rId2" Type="http://schemas.openxmlformats.org/officeDocument/2006/relationships/hyperlink" Target="http://dx.doi.org/10.32628/IJSRST2310176" TargetMode="External"/><Relationship Id="rId1" Type="http://schemas.openxmlformats.org/officeDocument/2006/relationships/hyperlink" Target="https://www.researchgate.net/journal/International-Journal-of-Scientific-Research-in-Science-and-Technology-2395-602X?_tp=eyJjb250ZXh0Ijp7ImZpcnN0UGFnZSI6InB1YmxpY2F0aW9uIiwicGFnZSI6InB1YmxpY2F0aW9uIn1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5" Type="http://schemas.openxmlformats.org/officeDocument/2006/relationships/slideLayout" Target="../slideLayouts/slideLayout7.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image" Target="../media/image4.png"/><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3.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p:nvPr/>
        </p:nvSpPr>
        <p:spPr>
          <a:xfrm>
            <a:off x="304800" y="764540"/>
            <a:ext cx="6096000" cy="3276600"/>
          </a:xfrm>
          <a:prstGeom prst="rect">
            <a:avLst/>
          </a:prstGeom>
        </p:spPr>
        <p:txBody>
          <a:bodyPr vert="horz" lIns="91440" tIns="45720" rIns="91440" bIns="45720" rtlCol="0" anchor="ctr">
            <a:noAutofit/>
          </a:bodyPr>
          <a:lstStyle/>
          <a:p>
            <a:pPr fontAlgn="ctr"/>
            <a:r>
              <a:rPr kumimoji="0" lang="en-US" sz="26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Cambria" panose="02040503050406030204" pitchFamily="18" charset="0"/>
              </a:rPr>
              <a:t>Title: </a:t>
            </a:r>
            <a:br>
              <a:rPr kumimoji="0" lang="en-US" sz="26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Cambria" panose="02040503050406030204" pitchFamily="18" charset="0"/>
              </a:rPr>
            </a:br>
            <a:r>
              <a:rPr lang="en-US" altLang="en-GB" sz="2600" dirty="0">
                <a:solidFill>
                  <a:schemeClr val="tx1"/>
                </a:solidFill>
                <a:effectLst/>
                <a:latin typeface="Cambria" panose="02040503050406030204" pitchFamily="18" charset="0"/>
                <a:ea typeface="Arial" panose="020B0604020202020204" pitchFamily="34" charset="0"/>
                <a:cs typeface="Cambria" panose="02040503050406030204" pitchFamily="18" charset="0"/>
                <a:sym typeface="+mn-ea"/>
              </a:rPr>
              <a:t>A cohort study on oxidative stress</a:t>
            </a:r>
            <a:endParaRPr lang="en-US" altLang="en-GB" sz="2600" b="0" i="0" u="none" strike="noStrike" dirty="0">
              <a:solidFill>
                <a:schemeClr val="tx1"/>
              </a:solidFill>
              <a:effectLst/>
              <a:latin typeface="Cambria" panose="02040503050406030204" pitchFamily="18" charset="0"/>
              <a:ea typeface="Arial" panose="020B0604020202020204" pitchFamily="34" charset="0"/>
              <a:cs typeface="Cambria" panose="02040503050406030204" pitchFamily="18" charset="0"/>
            </a:endParaRPr>
          </a:p>
          <a:p>
            <a:pPr fontAlgn="ctr"/>
            <a:r>
              <a:rPr lang="en-US" altLang="zh-CN" sz="2600" dirty="0">
                <a:solidFill>
                  <a:schemeClr val="tx1"/>
                </a:solidFill>
                <a:effectLst/>
                <a:latin typeface="Cambria" panose="02040503050406030204" pitchFamily="18" charset="0"/>
                <a:ea typeface="Arial" panose="020B0604020202020204" pitchFamily="34" charset="0"/>
                <a:cs typeface="Cambria" panose="02040503050406030204" pitchFamily="18" charset="0"/>
                <a:sym typeface="+mn-ea"/>
              </a:rPr>
              <a:t>Indications in children exposed to </a:t>
            </a:r>
            <a:endParaRPr lang="en-US" altLang="zh-CN" sz="2600" dirty="0">
              <a:solidFill>
                <a:schemeClr val="tx1"/>
              </a:solidFill>
              <a:effectLst/>
              <a:latin typeface="Cambria" panose="02040503050406030204" pitchFamily="18" charset="0"/>
              <a:ea typeface="Arial" panose="020B0604020202020204" pitchFamily="34" charset="0"/>
              <a:cs typeface="Cambria" panose="02040503050406030204" pitchFamily="18" charset="0"/>
              <a:sym typeface="+mn-ea"/>
            </a:endParaRPr>
          </a:p>
          <a:p>
            <a:pPr fontAlgn="ctr"/>
            <a:r>
              <a:rPr lang="en-US" altLang="zh-CN" sz="2600" dirty="0">
                <a:solidFill>
                  <a:schemeClr val="tx1"/>
                </a:solidFill>
                <a:effectLst/>
                <a:latin typeface="Cambria" panose="02040503050406030204" pitchFamily="18" charset="0"/>
                <a:ea typeface="Arial" panose="020B0604020202020204" pitchFamily="34" charset="0"/>
                <a:cs typeface="Cambria" panose="02040503050406030204" pitchFamily="18" charset="0"/>
                <a:sym typeface="+mn-ea"/>
              </a:rPr>
              <a:t>cellphone and cell tower radiation</a:t>
            </a:r>
            <a:endParaRPr kumimoji="0" lang="en-US" altLang="zh-CN" sz="2600" b="1" i="0" u="none" strike="noStrike" kern="1200" cap="none" spc="0" normalizeH="0" baseline="0" noProof="0" dirty="0" smtClean="0">
              <a:ln>
                <a:noFill/>
              </a:ln>
              <a:solidFill>
                <a:schemeClr val="tx1"/>
              </a:solidFill>
              <a:effectLst/>
              <a:uLnTx/>
              <a:uFillTx/>
              <a:latin typeface="Cambria" panose="02040503050406030204" pitchFamily="18" charset="0"/>
              <a:ea typeface="Arial" panose="020B0604020202020204" pitchFamily="34" charset="0"/>
              <a:cs typeface="Cambria" panose="02040503050406030204" pitchFamily="18" charset="0"/>
              <a:sym typeface="+mn-ea"/>
            </a:endParaRPr>
          </a:p>
        </p:txBody>
      </p:sp>
      <p:sp>
        <p:nvSpPr>
          <p:cNvPr id="10" name="Subtitle 2"/>
          <p:cNvSpPr txBox="1"/>
          <p:nvPr/>
        </p:nvSpPr>
        <p:spPr>
          <a:xfrm>
            <a:off x="179705" y="4004945"/>
            <a:ext cx="7061835" cy="2160270"/>
          </a:xfrm>
          <a:prstGeom prst="rect">
            <a:avLst/>
          </a:prstGeom>
        </p:spPr>
        <p:txBody>
          <a:bodyPr vert="horz" lIns="91440" tIns="45720" rIns="91440" bIns="45720" rtlCol="0">
            <a:normAutofit fontScale="4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500" b="1"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Presenter Name (Bold) </a:t>
            </a:r>
            <a:endParaRPr kumimoji="0" lang="en-US" sz="4500" b="1"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4500" b="1" noProof="0" dirty="0" smtClean="0">
                <a:ln>
                  <a:noFill/>
                </a:ln>
                <a:solidFill>
                  <a:schemeClr val="tx1"/>
                </a:solidFill>
                <a:effectLst/>
                <a:uLnTx/>
                <a:uFillTx/>
                <a:latin typeface="Cambria" panose="02040503050406030204" pitchFamily="18" charset="0"/>
                <a:sym typeface="+mn-ea"/>
              </a:rPr>
              <a:t>Dr.Indra VIjay Singh </a:t>
            </a:r>
            <a:endParaRPr lang="en-US" sz="4500" b="1" noProof="0" dirty="0" smtClean="0">
              <a:ln>
                <a:noFill/>
              </a:ln>
              <a:solidFill>
                <a:schemeClr val="tx1"/>
              </a:solidFill>
              <a:effectLst/>
              <a:uLnTx/>
              <a:uFillTx/>
              <a:latin typeface="Cambria" panose="02040503050406030204" pitchFamily="18" charset="0"/>
              <a:sym typeface="+mn-ea"/>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4500" b="1" noProof="0" dirty="0" smtClean="0">
                <a:ln>
                  <a:noFill/>
                </a:ln>
                <a:solidFill>
                  <a:schemeClr val="tx1"/>
                </a:solidFill>
                <a:effectLst/>
                <a:uLnTx/>
                <a:uFillTx/>
                <a:latin typeface="Cambria" panose="02040503050406030204" pitchFamily="18" charset="0"/>
                <a:sym typeface="+mn-ea"/>
              </a:rPr>
              <a:t>Meghana V</a:t>
            </a:r>
            <a:endParaRPr lang="en-US" sz="4500" b="1" noProof="0" dirty="0" smtClean="0">
              <a:ln>
                <a:noFill/>
              </a:ln>
              <a:solidFill>
                <a:schemeClr val="tx1"/>
              </a:solidFill>
              <a:effectLst/>
              <a:uLnTx/>
              <a:uFillTx/>
              <a:latin typeface="Cambria" panose="02040503050406030204" pitchFamily="18" charset="0"/>
              <a:sym typeface="+mn-ea"/>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5000" noProof="0" dirty="0" smtClean="0">
                <a:ln>
                  <a:noFill/>
                </a:ln>
                <a:effectLst/>
                <a:uLnTx/>
                <a:uFillTx/>
                <a:latin typeface="Cambria" panose="02040503050406030204" pitchFamily="18" charset="0"/>
                <a:sym typeface="+mn-ea"/>
              </a:rPr>
              <a:t>Moodlakatte Institute Of </a:t>
            </a:r>
            <a:endParaRPr lang="en-US" sz="5000" noProof="0" dirty="0" smtClean="0">
              <a:ln>
                <a:noFill/>
              </a:ln>
              <a:effectLst/>
              <a:uLnTx/>
              <a:uFillTx/>
              <a:latin typeface="Cambria" panose="02040503050406030204" pitchFamily="18" charset="0"/>
              <a:sym typeface="+mn-ea"/>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5000" noProof="0" dirty="0" smtClean="0">
                <a:ln>
                  <a:noFill/>
                </a:ln>
                <a:effectLst/>
                <a:uLnTx/>
                <a:uFillTx/>
                <a:latin typeface="Cambria" panose="02040503050406030204" pitchFamily="18" charset="0"/>
                <a:sym typeface="+mn-ea"/>
              </a:rPr>
              <a:t>Technology,  Kundapura</a:t>
            </a:r>
            <a:r>
              <a:rPr kumimoji="0" lang="en-US" sz="5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-Karnatka-India</a:t>
            </a:r>
            <a:endPar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88036" y="1207008"/>
            <a:ext cx="2626614" cy="1200150"/>
          </a:xfrm>
        </p:spPr>
        <p:txBody>
          <a:bodyPr anchor="t">
            <a:normAutofit/>
          </a:bodyPr>
          <a:lstStyle/>
          <a:p>
            <a:r>
              <a:rPr lang="en-US" sz="3300" dirty="0">
                <a:latin typeface="Aptos" panose="020B0004020202020204" pitchFamily="34" charset="0"/>
              </a:rPr>
              <a:t>RESULTS</a:t>
            </a:r>
            <a:endParaRPr lang="en-US" sz="3300" dirty="0">
              <a:latin typeface="Aptos" panose="020B0004020202020204" pitchFamily="34" charset="0"/>
            </a:endParaRPr>
          </a:p>
        </p:txBody>
      </p:sp>
      <p:sp>
        <p:nvSpPr>
          <p:cNvPr id="12" name="Text Placeholder 2"/>
          <p:cNvSpPr>
            <a:spLocks noGrp="1"/>
          </p:cNvSpPr>
          <p:nvPr>
            <p:ph type="body" sz="half" idx="2"/>
          </p:nvPr>
        </p:nvSpPr>
        <p:spPr>
          <a:xfrm>
            <a:off x="288036" y="3669030"/>
            <a:ext cx="2626614" cy="1817370"/>
          </a:xfrm>
        </p:spPr>
        <p:txBody>
          <a:bodyPr anchor="b">
            <a:normAutofit/>
          </a:bodyPr>
          <a:lstStyle/>
          <a:p>
            <a:r>
              <a:rPr lang="en-US" sz="2700" b="1" dirty="0">
                <a:latin typeface="Aptos" panose="020B0004020202020204" pitchFamily="34" charset="0"/>
              </a:rPr>
              <a:t>Correlation Matrix - LOR</a:t>
            </a:r>
            <a:endParaRPr lang="en-US" sz="2700" b="1" dirty="0">
              <a:latin typeface="Aptos" panose="020B0004020202020204" pitchFamily="34" charset="0"/>
            </a:endParaRPr>
          </a:p>
        </p:txBody>
      </p:sp>
      <p:pic>
        <p:nvPicPr>
          <p:cNvPr id="6" name="Picture 5"/>
          <p:cNvPicPr>
            <a:picLocks noChangeAspect="1"/>
          </p:cNvPicPr>
          <p:nvPr/>
        </p:nvPicPr>
        <p:blipFill>
          <a:blip r:embed="rId1"/>
          <a:stretch>
            <a:fillRect/>
          </a:stretch>
        </p:blipFill>
        <p:spPr>
          <a:xfrm>
            <a:off x="3232404" y="1284773"/>
            <a:ext cx="5911596" cy="428845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88036" y="1207008"/>
            <a:ext cx="2626614" cy="1200150"/>
          </a:xfrm>
        </p:spPr>
        <p:txBody>
          <a:bodyPr anchor="t">
            <a:normAutofit/>
          </a:bodyPr>
          <a:lstStyle/>
          <a:p>
            <a:r>
              <a:rPr lang="en-US" sz="3300" dirty="0">
                <a:latin typeface="Aptos" panose="020B0004020202020204" pitchFamily="34" charset="0"/>
              </a:rPr>
              <a:t>RESULTS</a:t>
            </a:r>
            <a:endParaRPr lang="en-US" sz="3300" dirty="0">
              <a:latin typeface="Aptos" panose="020B0004020202020204" pitchFamily="34" charset="0"/>
            </a:endParaRPr>
          </a:p>
        </p:txBody>
      </p:sp>
      <p:sp>
        <p:nvSpPr>
          <p:cNvPr id="12" name="Text Placeholder 2"/>
          <p:cNvSpPr>
            <a:spLocks noGrp="1"/>
          </p:cNvSpPr>
          <p:nvPr>
            <p:ph type="body" sz="half" idx="2"/>
          </p:nvPr>
        </p:nvSpPr>
        <p:spPr>
          <a:xfrm>
            <a:off x="288036" y="3669030"/>
            <a:ext cx="2626614" cy="1817370"/>
          </a:xfrm>
        </p:spPr>
        <p:txBody>
          <a:bodyPr anchor="b">
            <a:normAutofit/>
          </a:bodyPr>
          <a:lstStyle/>
          <a:p>
            <a:r>
              <a:rPr lang="en-US" sz="2700" b="1" dirty="0">
                <a:latin typeface="Aptos" panose="020B0004020202020204" pitchFamily="34" charset="0"/>
              </a:rPr>
              <a:t>Heat-plot - LOR</a:t>
            </a:r>
            <a:endParaRPr lang="en-US" sz="2700" b="1" dirty="0">
              <a:latin typeface="Aptos" panose="020B0004020202020204" pitchFamily="34" charset="0"/>
            </a:endParaRPr>
          </a:p>
        </p:txBody>
      </p:sp>
      <p:pic>
        <p:nvPicPr>
          <p:cNvPr id="4" name="Picture 3"/>
          <p:cNvPicPr>
            <a:picLocks noChangeAspect="1"/>
          </p:cNvPicPr>
          <p:nvPr/>
        </p:nvPicPr>
        <p:blipFill>
          <a:blip r:embed="rId1"/>
          <a:stretch>
            <a:fillRect/>
          </a:stretch>
        </p:blipFill>
        <p:spPr>
          <a:xfrm>
            <a:off x="2771800" y="1284773"/>
            <a:ext cx="5911596" cy="428845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1"/>
          <a:srcRect l="29359" b="8425"/>
          <a:stretch>
            <a:fillRect/>
          </a:stretch>
        </p:blipFill>
        <p:spPr>
          <a:xfrm>
            <a:off x="-154781" y="1930815"/>
            <a:ext cx="3062006" cy="4069936"/>
          </a:xfrm>
          <a:custGeom>
            <a:avLst/>
            <a:gdLst>
              <a:gd name="connsiteX0" fmla="*/ 0 w 4082675"/>
              <a:gd name="connsiteY0" fmla="*/ 0 h 5426581"/>
              <a:gd name="connsiteX1" fmla="*/ 4082675 w 4082675"/>
              <a:gd name="connsiteY1" fmla="*/ 0 h 5426581"/>
              <a:gd name="connsiteX2" fmla="*/ 4082675 w 4082675"/>
              <a:gd name="connsiteY2" fmla="*/ 5426581 h 5426581"/>
              <a:gd name="connsiteX3" fmla="*/ 0 w 4082675"/>
              <a:gd name="connsiteY3" fmla="*/ 5426581 h 5426581"/>
            </a:gdLst>
            <a:ahLst/>
            <a:cxnLst>
              <a:cxn ang="0">
                <a:pos x="connsiteX0" y="connsiteY0"/>
              </a:cxn>
              <a:cxn ang="0">
                <a:pos x="connsiteX1" y="connsiteY1"/>
              </a:cxn>
              <a:cxn ang="0">
                <a:pos x="connsiteX2" y="connsiteY2"/>
              </a:cxn>
              <a:cxn ang="0">
                <a:pos x="connsiteX3" y="connsiteY3"/>
              </a:cxn>
            </a:cxnLst>
            <a:rect l="l" t="t" r="r" b="b"/>
            <a:pathLst>
              <a:path w="4082675" h="5426581">
                <a:moveTo>
                  <a:pt x="0" y="0"/>
                </a:moveTo>
                <a:lnTo>
                  <a:pt x="4082675" y="0"/>
                </a:lnTo>
                <a:lnTo>
                  <a:pt x="4082675" y="5426581"/>
                </a:lnTo>
                <a:lnTo>
                  <a:pt x="0" y="5426581"/>
                </a:lnTo>
                <a:close/>
              </a:path>
            </a:pathLst>
          </a:custGeom>
        </p:spPr>
      </p:pic>
      <p:sp>
        <p:nvSpPr>
          <p:cNvPr id="6" name="Text Box 5"/>
          <p:cNvSpPr txBox="1"/>
          <p:nvPr/>
        </p:nvSpPr>
        <p:spPr>
          <a:xfrm>
            <a:off x="5504498" y="1247299"/>
            <a:ext cx="3544253" cy="3414713"/>
          </a:xfrm>
          <a:prstGeom prst="rect">
            <a:avLst/>
          </a:prstGeom>
          <a:noFill/>
        </p:spPr>
        <p:txBody>
          <a:bodyPr wrap="square" rtlCol="0">
            <a:noAutofit/>
          </a:bodyPr>
          <a:p>
            <a:pPr marL="457200" lvl="0" indent="-349250" algn="just" rtl="0">
              <a:lnSpc>
                <a:spcPct val="200000"/>
              </a:lnSpc>
              <a:spcBef>
                <a:spcPts val="0"/>
              </a:spcBef>
              <a:spcAft>
                <a:spcPts val="0"/>
              </a:spcAft>
              <a:buClr>
                <a:srgbClr val="FFC000"/>
              </a:buClr>
              <a:buSzPts val="1900"/>
              <a:buFont typeface="Wingdings" panose="05000000000000000000" charset="0"/>
              <a:buChar char="§"/>
            </a:pPr>
            <a:r>
              <a:rPr lang="en-GB" sz="1350">
                <a:solidFill>
                  <a:schemeClr val="tx1"/>
                </a:solidFill>
                <a:latin typeface="Consolas" panose="020B0609020204030204" charset="0"/>
                <a:cs typeface="Consolas" panose="020B0609020204030204" charset="0"/>
                <a:sym typeface="+mn-ea"/>
              </a:rPr>
              <a:t>Most radiation levels are low, </a:t>
            </a:r>
            <a:r>
              <a:rPr lang="en-US" altLang="en-GB" sz="1350">
                <a:solidFill>
                  <a:schemeClr val="tx1"/>
                </a:solidFill>
                <a:latin typeface="Consolas" panose="020B0609020204030204" charset="0"/>
                <a:cs typeface="Consolas" panose="020B0609020204030204" charset="0"/>
                <a:sym typeface="+mn-ea"/>
              </a:rPr>
              <a:t>     </a:t>
            </a:r>
            <a:r>
              <a:rPr lang="en-GB" sz="1350">
                <a:solidFill>
                  <a:schemeClr val="tx1"/>
                </a:solidFill>
                <a:latin typeface="Consolas" panose="020B0609020204030204" charset="0"/>
                <a:cs typeface="Consolas" panose="020B0609020204030204" charset="0"/>
                <a:sym typeface="+mn-ea"/>
              </a:rPr>
              <a:t>with a few higher values.</a:t>
            </a:r>
            <a:endParaRPr sz="1350">
              <a:solidFill>
                <a:schemeClr val="tx1"/>
              </a:solidFill>
              <a:latin typeface="Consolas" panose="020B0609020204030204" charset="0"/>
              <a:cs typeface="Consolas" panose="020B0609020204030204" charset="0"/>
            </a:endParaRPr>
          </a:p>
          <a:p>
            <a:pPr marL="457200" lvl="0" indent="-349250" algn="just" rtl="0">
              <a:lnSpc>
                <a:spcPct val="200000"/>
              </a:lnSpc>
              <a:spcBef>
                <a:spcPts val="0"/>
              </a:spcBef>
              <a:spcAft>
                <a:spcPts val="0"/>
              </a:spcAft>
              <a:buClr>
                <a:srgbClr val="FFC000"/>
              </a:buClr>
              <a:buSzPts val="1900"/>
              <a:buFont typeface="Wingdings" panose="05000000000000000000" charset="0"/>
              <a:buChar char="§"/>
            </a:pPr>
            <a:r>
              <a:rPr lang="en-GB" sz="1350">
                <a:solidFill>
                  <a:schemeClr val="tx1"/>
                </a:solidFill>
                <a:latin typeface="Consolas" panose="020B0609020204030204" charset="0"/>
                <a:cs typeface="Consolas" panose="020B0609020204030204" charset="0"/>
                <a:sym typeface="+mn-ea"/>
              </a:rPr>
              <a:t>Fibrinogen levels are mostly between </a:t>
            </a:r>
            <a:r>
              <a:rPr lang="en-US" altLang="en-GB" sz="1350">
                <a:solidFill>
                  <a:schemeClr val="tx1"/>
                </a:solidFill>
                <a:latin typeface="Consolas" panose="020B0609020204030204" charset="0"/>
                <a:cs typeface="Consolas" panose="020B0609020204030204" charset="0"/>
                <a:sym typeface="+mn-ea"/>
              </a:rPr>
              <a:t>4</a:t>
            </a:r>
            <a:r>
              <a:rPr lang="en-GB" sz="1350">
                <a:solidFill>
                  <a:schemeClr val="tx1"/>
                </a:solidFill>
                <a:latin typeface="Consolas" panose="020B0609020204030204" charset="0"/>
                <a:cs typeface="Consolas" panose="020B0609020204030204" charset="0"/>
                <a:sym typeface="+mn-ea"/>
              </a:rPr>
              <a:t>00 and 700, with some higher values.</a:t>
            </a:r>
            <a:endParaRPr sz="1350">
              <a:solidFill>
                <a:schemeClr val="tx1"/>
              </a:solidFill>
              <a:latin typeface="Consolas" panose="020B0609020204030204" charset="0"/>
              <a:cs typeface="Consolas" panose="020B0609020204030204" charset="0"/>
            </a:endParaRPr>
          </a:p>
          <a:p>
            <a:pPr marL="457200" lvl="0" indent="-349250" algn="just" rtl="0">
              <a:lnSpc>
                <a:spcPct val="200000"/>
              </a:lnSpc>
              <a:spcBef>
                <a:spcPts val="0"/>
              </a:spcBef>
              <a:spcAft>
                <a:spcPts val="0"/>
              </a:spcAft>
              <a:buClr>
                <a:srgbClr val="FFC000"/>
              </a:buClr>
              <a:buSzPts val="1900"/>
              <a:buFont typeface="Wingdings" panose="05000000000000000000" charset="0"/>
              <a:buChar char="§"/>
            </a:pPr>
            <a:r>
              <a:rPr lang="en-GB" sz="1350">
                <a:solidFill>
                  <a:schemeClr val="tx1"/>
                </a:solidFill>
                <a:latin typeface="Consolas" panose="020B0609020204030204" charset="0"/>
                <a:cs typeface="Consolas" panose="020B0609020204030204" charset="0"/>
                <a:sym typeface="+mn-ea"/>
              </a:rPr>
              <a:t>SOD activity has groups around certain values, showing different patterns.</a:t>
            </a:r>
            <a:endParaRPr sz="1500">
              <a:solidFill>
                <a:schemeClr val="tx1"/>
              </a:solidFill>
              <a:latin typeface="Consolas" panose="020B0609020204030204" charset="0"/>
              <a:cs typeface="Consolas" panose="020B0609020204030204" charset="0"/>
            </a:endParaRPr>
          </a:p>
          <a:p>
            <a:pPr marL="457200" lvl="0" indent="-349250" algn="just" rtl="0">
              <a:lnSpc>
                <a:spcPct val="150000"/>
              </a:lnSpc>
              <a:spcBef>
                <a:spcPts val="0"/>
              </a:spcBef>
              <a:spcAft>
                <a:spcPts val="0"/>
              </a:spcAft>
              <a:buSzPts val="1900"/>
              <a:buChar char="●"/>
            </a:pPr>
            <a:endParaRPr lang="en-US" altLang="en-GB" sz="1500">
              <a:solidFill>
                <a:schemeClr val="tx1"/>
              </a:solidFill>
              <a:latin typeface="Consolas" panose="020B0609020204030204" charset="0"/>
              <a:cs typeface="Consolas" panose="020B0609020204030204" charset="0"/>
            </a:endParaRPr>
          </a:p>
        </p:txBody>
      </p:sp>
      <p:pic>
        <p:nvPicPr>
          <p:cNvPr id="81" name="Google Shape;81;p17"/>
          <p:cNvPicPr preferRelativeResize="0"/>
          <p:nvPr/>
        </p:nvPicPr>
        <p:blipFill>
          <a:blip r:embed="rId2"/>
          <a:stretch>
            <a:fillRect/>
          </a:stretch>
        </p:blipFill>
        <p:spPr>
          <a:xfrm>
            <a:off x="337820" y="1141095"/>
            <a:ext cx="4930140" cy="3938905"/>
          </a:xfrm>
          <a:prstGeom prst="rect">
            <a:avLst/>
          </a:prstGeom>
          <a:noFill/>
          <a:ln>
            <a:noFill/>
          </a:ln>
        </p:spPr>
      </p:pic>
      <p:sp>
        <p:nvSpPr>
          <p:cNvPr id="18" name="Rectangles 17"/>
          <p:cNvSpPr/>
          <p:nvPr/>
        </p:nvSpPr>
        <p:spPr>
          <a:xfrm>
            <a:off x="5504498" y="1874996"/>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b="1">
                <a:latin typeface="Arial" panose="020B0604020202020204" pitchFamily="34" charset="0"/>
                <a:cs typeface="Arial" panose="020B0604020202020204" pitchFamily="34" charset="0"/>
              </a:rPr>
              <a:t>1</a:t>
            </a:r>
            <a:endParaRPr lang="en-US" altLang="en-GB" b="1">
              <a:latin typeface="Arial" panose="020B0604020202020204" pitchFamily="34" charset="0"/>
              <a:cs typeface="Arial" panose="020B0604020202020204" pitchFamily="34" charset="0"/>
            </a:endParaRPr>
          </a:p>
        </p:txBody>
      </p:sp>
      <p:sp>
        <p:nvSpPr>
          <p:cNvPr id="2" name="Rectangles 1"/>
          <p:cNvSpPr/>
          <p:nvPr/>
        </p:nvSpPr>
        <p:spPr>
          <a:xfrm>
            <a:off x="5504498" y="2763679"/>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b="1">
                <a:latin typeface="Arial" panose="020B0604020202020204" pitchFamily="34" charset="0"/>
                <a:cs typeface="Arial" panose="020B0604020202020204" pitchFamily="34" charset="0"/>
              </a:rPr>
              <a:t>2</a:t>
            </a:r>
            <a:endParaRPr lang="en-US" altLang="en-GB" b="1">
              <a:latin typeface="Arial" panose="020B0604020202020204" pitchFamily="34" charset="0"/>
              <a:cs typeface="Arial" panose="020B0604020202020204" pitchFamily="34" charset="0"/>
            </a:endParaRPr>
          </a:p>
        </p:txBody>
      </p:sp>
      <p:sp>
        <p:nvSpPr>
          <p:cNvPr id="3" name="Rectangles 2"/>
          <p:cNvSpPr/>
          <p:nvPr/>
        </p:nvSpPr>
        <p:spPr>
          <a:xfrm>
            <a:off x="5504498" y="3949541"/>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b="1">
                <a:latin typeface="Arial" panose="020B0604020202020204" pitchFamily="34" charset="0"/>
                <a:cs typeface="Arial" panose="020B0604020202020204" pitchFamily="34" charset="0"/>
              </a:rPr>
              <a:t>3</a:t>
            </a:r>
            <a:endParaRPr lang="en-US" altLang="en-GB" b="1">
              <a:latin typeface="Arial" panose="020B0604020202020204" pitchFamily="34" charset="0"/>
              <a:cs typeface="Arial" panose="020B0604020202020204" pitchFamily="34" charset="0"/>
            </a:endParaRPr>
          </a:p>
        </p:txBody>
      </p:sp>
      <p:sp>
        <p:nvSpPr>
          <p:cNvPr id="5" name="Text Box 4"/>
          <p:cNvSpPr txBox="1"/>
          <p:nvPr/>
        </p:nvSpPr>
        <p:spPr>
          <a:xfrm>
            <a:off x="323215" y="188595"/>
            <a:ext cx="5810885" cy="768350"/>
          </a:xfrm>
          <a:prstGeom prst="rect">
            <a:avLst/>
          </a:prstGeom>
          <a:noFill/>
        </p:spPr>
        <p:txBody>
          <a:bodyPr wrap="square" rtlCol="0" anchor="t">
            <a:spAutoFit/>
          </a:bodyPr>
          <a:p>
            <a:r>
              <a:rPr lang="en-US" altLang="zh-CN" sz="4400" b="1" dirty="0">
                <a:solidFill>
                  <a:schemeClr val="tx1"/>
                </a:solidFill>
                <a:effectLst/>
                <a:latin typeface="+mj-lt"/>
                <a:ea typeface="Arial" panose="020B0604020202020204" pitchFamily="34" charset="0"/>
                <a:sym typeface="+mn-ea"/>
              </a:rPr>
              <a:t>DISTRIBUTION OF DATA</a:t>
            </a:r>
            <a:endParaRPr lang="en-US" altLang="zh-CN" sz="4400" b="1" dirty="0">
              <a:solidFill>
                <a:schemeClr val="tx1"/>
              </a:solidFill>
              <a:effectLst/>
              <a:latin typeface="+mj-lt"/>
              <a:ea typeface="Arial" panose="020B0604020202020204" pitchFamily="3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 name="矩形 12"/>
          <p:cNvSpPr/>
          <p:nvPr>
            <p:custDataLst>
              <p:tags r:id="rId1"/>
            </p:custDataLst>
          </p:nvPr>
        </p:nvSpPr>
        <p:spPr>
          <a:xfrm>
            <a:off x="525304" y="4210526"/>
            <a:ext cx="1422559" cy="625316"/>
          </a:xfrm>
          <a:prstGeom prst="rect">
            <a:avLst/>
          </a:prstGeom>
          <a:noFill/>
        </p:spPr>
        <p:txBody>
          <a:bodyPr wrap="square" lIns="0" tIns="0" rIns="0" bIns="0" rtlCol="0" anchor="t" anchorCtr="0">
            <a:normAutofit/>
          </a:bodyPr>
          <a:lstStyle/>
          <a:p>
            <a:pPr algn="r">
              <a:lnSpc>
                <a:spcPct val="150000"/>
              </a:lnSpc>
              <a:spcBef>
                <a:spcPct val="0"/>
              </a:spcBef>
              <a:spcAft>
                <a:spcPct val="0"/>
              </a:spcAft>
            </a:pPr>
            <a:r>
              <a:rPr lang="en-US" sz="1500" b="1" dirty="0">
                <a:solidFill>
                  <a:schemeClr val="tx1">
                    <a:lumMod val="85000"/>
                    <a:lumOff val="15000"/>
                  </a:schemeClr>
                </a:solidFill>
                <a:latin typeface="Calibri" panose="020F0502020204030204" charset="0"/>
                <a:cs typeface="Calibri" panose="020F0502020204030204" charset="0"/>
              </a:rPr>
              <a:t>Data Collection</a:t>
            </a:r>
            <a:endParaRPr lang="en-US" sz="1500" b="1" dirty="0">
              <a:solidFill>
                <a:schemeClr val="tx1">
                  <a:lumMod val="85000"/>
                  <a:lumOff val="15000"/>
                </a:schemeClr>
              </a:solidFill>
              <a:latin typeface="Calibri" panose="020F0502020204030204" charset="0"/>
              <a:cs typeface="Calibri" panose="020F0502020204030204" charset="0"/>
            </a:endParaRPr>
          </a:p>
        </p:txBody>
      </p:sp>
      <p:sp>
        <p:nvSpPr>
          <p:cNvPr id="131" name="矩形 14"/>
          <p:cNvSpPr/>
          <p:nvPr>
            <p:custDataLst>
              <p:tags r:id="rId2"/>
            </p:custDataLst>
          </p:nvPr>
        </p:nvSpPr>
        <p:spPr>
          <a:xfrm>
            <a:off x="7168515" y="4207669"/>
            <a:ext cx="1451135" cy="633889"/>
          </a:xfrm>
          <a:prstGeom prst="rect">
            <a:avLst/>
          </a:prstGeom>
          <a:noFill/>
        </p:spPr>
        <p:txBody>
          <a:bodyPr wrap="square" lIns="0" tIns="0" rIns="0" bIns="0" rtlCol="0" anchor="t" anchorCtr="0">
            <a:normAutofit/>
          </a:bodyPr>
          <a:lstStyle/>
          <a:p>
            <a:pPr>
              <a:lnSpc>
                <a:spcPct val="150000"/>
              </a:lnSpc>
              <a:spcBef>
                <a:spcPct val="0"/>
              </a:spcBef>
              <a:spcAft>
                <a:spcPct val="0"/>
              </a:spcAft>
            </a:pPr>
            <a:r>
              <a:rPr lang="en-US" sz="1500" b="1" dirty="0">
                <a:solidFill>
                  <a:schemeClr val="tx1">
                    <a:lumMod val="85000"/>
                    <a:lumOff val="15000"/>
                  </a:schemeClr>
                </a:solidFill>
                <a:latin typeface="Calibri" panose="020F0502020204030204" charset="0"/>
                <a:cs typeface="Calibri" panose="020F0502020204030204" charset="0"/>
              </a:rPr>
              <a:t>Model Evaluation</a:t>
            </a:r>
            <a:endParaRPr lang="en-US" sz="1500" b="1" dirty="0">
              <a:solidFill>
                <a:schemeClr val="tx1">
                  <a:lumMod val="85000"/>
                  <a:lumOff val="15000"/>
                </a:schemeClr>
              </a:solidFill>
              <a:latin typeface="Calibri" panose="020F0502020204030204" charset="0"/>
              <a:cs typeface="Calibri" panose="020F0502020204030204" charset="0"/>
            </a:endParaRPr>
          </a:p>
        </p:txBody>
      </p:sp>
      <p:sp>
        <p:nvSpPr>
          <p:cNvPr id="132" name="任意多边形 9"/>
          <p:cNvSpPr/>
          <p:nvPr>
            <p:custDataLst>
              <p:tags r:id="rId3"/>
            </p:custDataLst>
          </p:nvPr>
        </p:nvSpPr>
        <p:spPr>
          <a:xfrm>
            <a:off x="2399824" y="2578894"/>
            <a:ext cx="4344829" cy="2608898"/>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19050" cap="rnd">
            <a:solidFill>
              <a:schemeClr val="accent1">
                <a:alpha val="70000"/>
              </a:schemeClr>
            </a:solidFill>
            <a:prstDash val="sysDash"/>
          </a:ln>
          <a:effectLst>
            <a:outerShdw blurRad="215900" dist="762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en-US">
                <a:solidFill>
                  <a:schemeClr val="lt1"/>
                </a:solidFill>
              </a:defRPr>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sz="1350">
              <a:latin typeface="Arial" panose="020B0604020202020204" pitchFamily="34" charset="0"/>
              <a:sym typeface="+mn-lt"/>
            </a:endParaRPr>
          </a:p>
        </p:txBody>
      </p:sp>
      <p:sp>
        <p:nvSpPr>
          <p:cNvPr id="133" name="任意多边形 16"/>
          <p:cNvSpPr/>
          <p:nvPr>
            <p:custDataLst>
              <p:tags r:id="rId4"/>
            </p:custDataLst>
          </p:nvPr>
        </p:nvSpPr>
        <p:spPr>
          <a:xfrm>
            <a:off x="3584734" y="3999548"/>
            <a:ext cx="1975009" cy="1185863"/>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chemeClr val="accent1">
                    <a:lumMod val="5000"/>
                    <a:lumOff val="95000"/>
                  </a:schemeClr>
                </a:gs>
                <a:gs pos="0">
                  <a:schemeClr val="accent1">
                    <a:lumMod val="45000"/>
                    <a:lumOff val="55000"/>
                  </a:schemeClr>
                </a:gs>
                <a:gs pos="100000">
                  <a:schemeClr val="bg1"/>
                </a:gs>
                <a:gs pos="71000">
                  <a:schemeClr val="accent1">
                    <a:lumMod val="30000"/>
                    <a:lumOff val="7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en-US">
                <a:solidFill>
                  <a:schemeClr val="lt1"/>
                </a:solidFill>
                <a:latin typeface="+mj-lt"/>
              </a:defRPr>
            </a:defPPr>
            <a:lvl1pPr marL="0" algn="l" defTabSz="914400" rtl="0" eaLnBrk="1" latinLnBrk="0" hangingPunct="1">
              <a:defRPr sz="1800" kern="1200">
                <a:solidFill>
                  <a:schemeClr val="lt1"/>
                </a:solidFill>
                <a:latin typeface="+mj-lt"/>
              </a:defRPr>
            </a:lvl1pPr>
            <a:lvl2pPr marL="457200" algn="l" defTabSz="914400" rtl="0" eaLnBrk="1" latinLnBrk="0" hangingPunct="1">
              <a:defRPr sz="1800" kern="1200">
                <a:solidFill>
                  <a:schemeClr val="lt1"/>
                </a:solidFill>
                <a:latin typeface="+mj-lt"/>
              </a:defRPr>
            </a:lvl2pPr>
            <a:lvl3pPr marL="914400" algn="l" defTabSz="914400" rtl="0" eaLnBrk="1" latinLnBrk="0" hangingPunct="1">
              <a:defRPr sz="1800" kern="1200">
                <a:solidFill>
                  <a:schemeClr val="lt1"/>
                </a:solidFill>
                <a:latin typeface="+mj-lt"/>
              </a:defRPr>
            </a:lvl3pPr>
            <a:lvl4pPr marL="1371600" algn="l" defTabSz="914400" rtl="0" eaLnBrk="1" latinLnBrk="0" hangingPunct="1">
              <a:defRPr sz="1800" kern="1200">
                <a:solidFill>
                  <a:schemeClr val="lt1"/>
                </a:solidFill>
                <a:latin typeface="+mj-lt"/>
              </a:defRPr>
            </a:lvl4pPr>
            <a:lvl5pPr marL="1828800" algn="l" defTabSz="914400" rtl="0" eaLnBrk="1" latinLnBrk="0" hangingPunct="1">
              <a:defRPr sz="1800" kern="1200">
                <a:solidFill>
                  <a:schemeClr val="lt1"/>
                </a:solidFill>
                <a:latin typeface="+mj-lt"/>
              </a:defRPr>
            </a:lvl5pPr>
            <a:lvl6pPr marL="2286000" algn="l" defTabSz="914400" rtl="0" eaLnBrk="1" latinLnBrk="0" hangingPunct="1">
              <a:defRPr sz="1800" kern="1200">
                <a:solidFill>
                  <a:schemeClr val="lt1"/>
                </a:solidFill>
                <a:latin typeface="+mj-lt"/>
              </a:defRPr>
            </a:lvl6pPr>
            <a:lvl7pPr marL="2743200" algn="l" defTabSz="914400" rtl="0" eaLnBrk="1" latinLnBrk="0" hangingPunct="1">
              <a:defRPr sz="1800" kern="1200">
                <a:solidFill>
                  <a:schemeClr val="lt1"/>
                </a:solidFill>
                <a:latin typeface="+mj-lt"/>
              </a:defRPr>
            </a:lvl7pPr>
            <a:lvl8pPr marL="3200400" algn="l" defTabSz="914400" rtl="0" eaLnBrk="1" latinLnBrk="0" hangingPunct="1">
              <a:defRPr sz="1800" kern="1200">
                <a:solidFill>
                  <a:schemeClr val="lt1"/>
                </a:solidFill>
                <a:latin typeface="+mj-lt"/>
              </a:defRPr>
            </a:lvl8pPr>
            <a:lvl9pPr marL="3657600" algn="l" defTabSz="914400" rtl="0" eaLnBrk="1" latinLnBrk="0" hangingPunct="1">
              <a:defRPr sz="1800" kern="1200">
                <a:solidFill>
                  <a:schemeClr val="lt1"/>
                </a:solidFill>
                <a:latin typeface="+mj-lt"/>
              </a:defRPr>
            </a:lvl9pPr>
          </a:lstStyle>
          <a:p>
            <a:pPr lvl="0" algn="ctr">
              <a:spcBef>
                <a:spcPct val="0"/>
              </a:spcBef>
              <a:spcAft>
                <a:spcPct val="0"/>
              </a:spcAft>
              <a:buClrTx/>
              <a:buSzTx/>
              <a:buFontTx/>
            </a:pPr>
            <a:r>
              <a:rPr lang="en-US" b="1" dirty="0">
                <a:solidFill>
                  <a:srgbClr val="FFFFFF"/>
                </a:solidFill>
                <a:sym typeface="+mn-ea"/>
              </a:rPr>
              <a:t>Model</a:t>
            </a:r>
            <a:endParaRPr lang="en-US" b="1" dirty="0">
              <a:solidFill>
                <a:srgbClr val="FFFFFF"/>
              </a:solidFill>
              <a:sym typeface="+mn-ea"/>
            </a:endParaRPr>
          </a:p>
        </p:txBody>
      </p:sp>
      <p:cxnSp>
        <p:nvCxnSpPr>
          <p:cNvPr id="134" name="直接连接符 18"/>
          <p:cNvCxnSpPr/>
          <p:nvPr>
            <p:custDataLst>
              <p:tags r:id="rId5"/>
            </p:custDataLst>
          </p:nvPr>
        </p:nvCxnSpPr>
        <p:spPr>
          <a:xfrm>
            <a:off x="1238250" y="5188268"/>
            <a:ext cx="6667500" cy="0"/>
          </a:xfrm>
          <a:prstGeom prst="line">
            <a:avLst/>
          </a:prstGeom>
          <a:ln w="19050">
            <a:solidFill>
              <a:schemeClr val="accent1">
                <a:lumMod val="20000"/>
                <a:lumOff val="80000"/>
                <a:alpha val="70000"/>
              </a:schemeClr>
            </a:solidFill>
          </a:ln>
          <a:effectLst>
            <a:outerShdw blurRad="114300" dist="38100" dir="5400000" algn="t" rotWithShape="0">
              <a:schemeClr val="bg1">
                <a:lumMod val="85000"/>
                <a:alpha val="50000"/>
              </a:schemeClr>
            </a:outerShdw>
          </a:effectLst>
        </p:spPr>
        <p:style>
          <a:lnRef idx="1">
            <a:schemeClr val="accent1"/>
          </a:lnRef>
          <a:fillRef idx="0">
            <a:schemeClr val="accent1"/>
          </a:fillRef>
          <a:effectRef idx="0">
            <a:schemeClr val="accent1"/>
          </a:effectRef>
          <a:fontRef idx="minor">
            <a:schemeClr val="tx1"/>
          </a:fontRef>
        </p:style>
      </p:cxnSp>
      <p:sp>
        <p:nvSpPr>
          <p:cNvPr id="135" name="椭圆 58"/>
          <p:cNvSpPr/>
          <p:nvPr>
            <p:custDataLst>
              <p:tags r:id="rId6"/>
            </p:custDataLst>
          </p:nvPr>
        </p:nvSpPr>
        <p:spPr>
          <a:xfrm>
            <a:off x="2761774" y="2871311"/>
            <a:ext cx="560546" cy="560070"/>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36" name="椭圆 57"/>
          <p:cNvSpPr/>
          <p:nvPr>
            <p:custDataLst>
              <p:tags r:id="rId7"/>
            </p:custDataLst>
          </p:nvPr>
        </p:nvSpPr>
        <p:spPr>
          <a:xfrm>
            <a:off x="2825115" y="2934176"/>
            <a:ext cx="434340" cy="434816"/>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37" name="椭圆 64"/>
          <p:cNvSpPr/>
          <p:nvPr>
            <p:custDataLst>
              <p:tags r:id="rId8"/>
            </p:custDataLst>
          </p:nvPr>
        </p:nvSpPr>
        <p:spPr>
          <a:xfrm>
            <a:off x="5798820" y="2871311"/>
            <a:ext cx="560546" cy="560070"/>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38" name="椭圆 63"/>
          <p:cNvSpPr/>
          <p:nvPr>
            <p:custDataLst>
              <p:tags r:id="rId9"/>
            </p:custDataLst>
          </p:nvPr>
        </p:nvSpPr>
        <p:spPr>
          <a:xfrm>
            <a:off x="5862161" y="2934176"/>
            <a:ext cx="434340" cy="434816"/>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39" name="椭圆 7"/>
          <p:cNvSpPr/>
          <p:nvPr>
            <p:custDataLst>
              <p:tags r:id="rId10"/>
            </p:custDataLst>
          </p:nvPr>
        </p:nvSpPr>
        <p:spPr>
          <a:xfrm>
            <a:off x="4291013" y="2350294"/>
            <a:ext cx="560546" cy="560070"/>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40" name="椭圆 8"/>
          <p:cNvSpPr/>
          <p:nvPr>
            <p:custDataLst>
              <p:tags r:id="rId11"/>
            </p:custDataLst>
          </p:nvPr>
        </p:nvSpPr>
        <p:spPr>
          <a:xfrm>
            <a:off x="4353878" y="2413159"/>
            <a:ext cx="434340" cy="434816"/>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41" name="椭圆 60"/>
          <p:cNvSpPr/>
          <p:nvPr>
            <p:custDataLst>
              <p:tags r:id="rId12"/>
            </p:custDataLst>
          </p:nvPr>
        </p:nvSpPr>
        <p:spPr>
          <a:xfrm>
            <a:off x="2095024" y="4140994"/>
            <a:ext cx="560546" cy="560070"/>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42" name="椭圆 59"/>
          <p:cNvSpPr/>
          <p:nvPr>
            <p:custDataLst>
              <p:tags r:id="rId13"/>
            </p:custDataLst>
          </p:nvPr>
        </p:nvSpPr>
        <p:spPr>
          <a:xfrm>
            <a:off x="2158365" y="4203859"/>
            <a:ext cx="434340" cy="434816"/>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43" name="椭圆 23"/>
          <p:cNvSpPr/>
          <p:nvPr>
            <p:custDataLst>
              <p:tags r:id="rId14"/>
            </p:custDataLst>
          </p:nvPr>
        </p:nvSpPr>
        <p:spPr>
          <a:xfrm>
            <a:off x="6478429" y="4140994"/>
            <a:ext cx="560546" cy="560070"/>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sp>
        <p:nvSpPr>
          <p:cNvPr id="144" name="椭圆 24"/>
          <p:cNvSpPr/>
          <p:nvPr>
            <p:custDataLst>
              <p:tags r:id="rId15"/>
            </p:custDataLst>
          </p:nvPr>
        </p:nvSpPr>
        <p:spPr>
          <a:xfrm>
            <a:off x="6541770" y="4203859"/>
            <a:ext cx="434340" cy="434816"/>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sz="1350">
              <a:latin typeface="Arial" panose="020B0604020202020204" pitchFamily="34" charset="0"/>
              <a:sym typeface="+mn-lt"/>
            </a:endParaRPr>
          </a:p>
        </p:txBody>
      </p:sp>
      <p:cxnSp>
        <p:nvCxnSpPr>
          <p:cNvPr id="148" name="直接连接符 20"/>
          <p:cNvCxnSpPr/>
          <p:nvPr>
            <p:custDataLst>
              <p:tags r:id="rId16"/>
            </p:custDataLst>
          </p:nvPr>
        </p:nvCxnSpPr>
        <p:spPr>
          <a:xfrm>
            <a:off x="4031933" y="4939189"/>
            <a:ext cx="1080135" cy="0"/>
          </a:xfrm>
          <a:prstGeom prst="line">
            <a:avLst/>
          </a:prstGeom>
          <a:ln cap="flat">
            <a:gradFill>
              <a:gsLst>
                <a:gs pos="0">
                  <a:srgbClr val="AFC6FF">
                    <a:alpha val="0"/>
                  </a:srgbClr>
                </a:gs>
                <a:gs pos="100000">
                  <a:srgbClr val="376FFF">
                    <a:alpha val="0"/>
                  </a:srgbClr>
                </a:gs>
                <a:gs pos="50000">
                  <a:srgbClr val="FFFFFF"/>
                </a:gs>
              </a:gsLst>
              <a:lin ang="10800000" scaled="1"/>
            </a:gradFill>
            <a:headEnd type="none"/>
          </a:ln>
        </p:spPr>
        <p:style>
          <a:lnRef idx="1">
            <a:schemeClr val="accent1"/>
          </a:lnRef>
          <a:fillRef idx="0">
            <a:schemeClr val="accent1"/>
          </a:fillRef>
          <a:effectRef idx="0">
            <a:schemeClr val="accent1"/>
          </a:effectRef>
          <a:fontRef idx="minor">
            <a:schemeClr val="tx1"/>
          </a:fontRef>
        </p:style>
      </p:cxnSp>
      <p:sp>
        <p:nvSpPr>
          <p:cNvPr id="150" name="矩形 15"/>
          <p:cNvSpPr/>
          <p:nvPr>
            <p:custDataLst>
              <p:tags r:id="rId17"/>
            </p:custDataLst>
          </p:nvPr>
        </p:nvSpPr>
        <p:spPr>
          <a:xfrm>
            <a:off x="709613" y="2892743"/>
            <a:ext cx="1887379" cy="625316"/>
          </a:xfrm>
          <a:prstGeom prst="rect">
            <a:avLst/>
          </a:prstGeom>
          <a:noFill/>
        </p:spPr>
        <p:txBody>
          <a:bodyPr wrap="square" lIns="0" tIns="0" rIns="0" bIns="0" rtlCol="0" anchor="t" anchorCtr="0">
            <a:noAutofit/>
          </a:bodyPr>
          <a:lstStyle/>
          <a:p>
            <a:pPr algn="r">
              <a:lnSpc>
                <a:spcPct val="150000"/>
              </a:lnSpc>
              <a:spcBef>
                <a:spcPct val="0"/>
              </a:spcBef>
              <a:spcAft>
                <a:spcPct val="0"/>
              </a:spcAft>
            </a:pPr>
            <a:r>
              <a:rPr lang="en-US" sz="1500" b="1" dirty="0">
                <a:solidFill>
                  <a:schemeClr val="tx1">
                    <a:lumMod val="85000"/>
                    <a:lumOff val="15000"/>
                  </a:schemeClr>
                </a:solidFill>
                <a:latin typeface="Calibri" panose="020F0502020204030204" charset="0"/>
                <a:cs typeface="Calibri" panose="020F0502020204030204" charset="0"/>
              </a:rPr>
              <a:t>Data pre-processing</a:t>
            </a:r>
            <a:endParaRPr lang="en-US" sz="1500" b="1" dirty="0">
              <a:solidFill>
                <a:schemeClr val="tx1">
                  <a:lumMod val="85000"/>
                  <a:lumOff val="15000"/>
                </a:schemeClr>
              </a:solidFill>
              <a:latin typeface="Calibri" panose="020F0502020204030204" charset="0"/>
              <a:cs typeface="Calibri" panose="020F0502020204030204" charset="0"/>
            </a:endParaRPr>
          </a:p>
        </p:txBody>
      </p:sp>
      <p:sp>
        <p:nvSpPr>
          <p:cNvPr id="151" name="矩形 19"/>
          <p:cNvSpPr/>
          <p:nvPr>
            <p:custDataLst>
              <p:tags r:id="rId18"/>
            </p:custDataLst>
          </p:nvPr>
        </p:nvSpPr>
        <p:spPr>
          <a:xfrm>
            <a:off x="6545580" y="2889885"/>
            <a:ext cx="1665923" cy="633889"/>
          </a:xfrm>
          <a:prstGeom prst="rect">
            <a:avLst/>
          </a:prstGeom>
          <a:noFill/>
        </p:spPr>
        <p:txBody>
          <a:bodyPr wrap="square" lIns="0" tIns="0" rIns="0" bIns="0" rtlCol="0" anchor="t" anchorCtr="0">
            <a:noAutofit/>
          </a:bodyPr>
          <a:lstStyle/>
          <a:p>
            <a:pPr>
              <a:lnSpc>
                <a:spcPct val="150000"/>
              </a:lnSpc>
              <a:spcBef>
                <a:spcPct val="0"/>
              </a:spcBef>
              <a:spcAft>
                <a:spcPct val="0"/>
              </a:spcAft>
            </a:pPr>
            <a:r>
              <a:rPr lang="en-US" sz="1500" b="1" dirty="0">
                <a:solidFill>
                  <a:schemeClr val="tx1">
                    <a:lumMod val="85000"/>
                    <a:lumOff val="15000"/>
                  </a:schemeClr>
                </a:solidFill>
                <a:latin typeface="Calibri" panose="020F0502020204030204" charset="0"/>
                <a:cs typeface="Calibri" panose="020F0502020204030204" charset="0"/>
              </a:rPr>
              <a:t>Model Development</a:t>
            </a:r>
            <a:endParaRPr lang="en-US" sz="1500" b="1" dirty="0">
              <a:solidFill>
                <a:schemeClr val="tx1">
                  <a:lumMod val="85000"/>
                  <a:lumOff val="15000"/>
                </a:schemeClr>
              </a:solidFill>
              <a:latin typeface="Calibri" panose="020F0502020204030204" charset="0"/>
              <a:cs typeface="Calibri" panose="020F0502020204030204" charset="0"/>
            </a:endParaRPr>
          </a:p>
        </p:txBody>
      </p:sp>
      <p:sp>
        <p:nvSpPr>
          <p:cNvPr id="152" name="矩形 21"/>
          <p:cNvSpPr/>
          <p:nvPr>
            <p:custDataLst>
              <p:tags r:id="rId19"/>
            </p:custDataLst>
          </p:nvPr>
        </p:nvSpPr>
        <p:spPr>
          <a:xfrm>
            <a:off x="3682841" y="1835944"/>
            <a:ext cx="1876901" cy="633889"/>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en-US" sz="1500" b="1" dirty="0">
                <a:solidFill>
                  <a:schemeClr val="tx1">
                    <a:lumMod val="85000"/>
                    <a:lumOff val="15000"/>
                  </a:schemeClr>
                </a:solidFill>
                <a:latin typeface="Calibri" panose="020F0502020204030204" charset="0"/>
                <a:cs typeface="Calibri" panose="020F0502020204030204" charset="0"/>
              </a:rPr>
              <a:t>Splitting the dataset</a:t>
            </a:r>
            <a:endParaRPr lang="en-US" sz="1500" b="1" dirty="0">
              <a:solidFill>
                <a:schemeClr val="tx1">
                  <a:lumMod val="85000"/>
                  <a:lumOff val="15000"/>
                </a:schemeClr>
              </a:solidFill>
              <a:latin typeface="Calibri" panose="020F0502020204030204" charset="0"/>
              <a:cs typeface="Calibri" panose="020F0502020204030204" charset="0"/>
            </a:endParaRPr>
          </a:p>
        </p:txBody>
      </p:sp>
      <p:sp>
        <p:nvSpPr>
          <p:cNvPr id="154" name="任意多边形: 形状 29"/>
          <p:cNvSpPr/>
          <p:nvPr>
            <p:custDataLst>
              <p:tags r:id="rId20"/>
            </p:custDataLst>
          </p:nvPr>
        </p:nvSpPr>
        <p:spPr>
          <a:xfrm>
            <a:off x="2989898" y="3290411"/>
            <a:ext cx="3164205" cy="1899285"/>
          </a:xfrm>
          <a:custGeom>
            <a:avLst/>
            <a:gdLst>
              <a:gd name="connsiteX0" fmla="*/ 2108242 w 4218940"/>
              <a:gd name="connsiteY0" fmla="*/ 471170 h 2532380"/>
              <a:gd name="connsiteX1" fmla="*/ 399590 w 4218940"/>
              <a:gd name="connsiteY1" fmla="*/ 2180269 h 2532380"/>
              <a:gd name="connsiteX2" fmla="*/ 430181 w 4218940"/>
              <a:gd name="connsiteY2" fmla="*/ 2503583 h 2532380"/>
              <a:gd name="connsiteX3" fmla="*/ 434235 w 4218940"/>
              <a:gd name="connsiteY3" fmla="*/ 2523490 h 2532380"/>
              <a:gd name="connsiteX4" fmla="*/ 3781880 w 4218940"/>
              <a:gd name="connsiteY4" fmla="*/ 2523490 h 2532380"/>
              <a:gd name="connsiteX5" fmla="*/ 3785935 w 4218940"/>
              <a:gd name="connsiteY5" fmla="*/ 2503583 h 2532380"/>
              <a:gd name="connsiteX6" fmla="*/ 3816525 w 4218940"/>
              <a:gd name="connsiteY6" fmla="*/ 2180269 h 2532380"/>
              <a:gd name="connsiteX7" fmla="*/ 2108242 w 4218940"/>
              <a:gd name="connsiteY7" fmla="*/ 471170 h 2532380"/>
              <a:gd name="connsiteX8" fmla="*/ 2109698 w 4218940"/>
              <a:gd name="connsiteY8" fmla="*/ 0 h 2532380"/>
              <a:gd name="connsiteX9" fmla="*/ 4218940 w 4218940"/>
              <a:gd name="connsiteY9" fmla="*/ 2108876 h 2532380"/>
              <a:gd name="connsiteX10" fmla="*/ 4181169 w 4218940"/>
              <a:gd name="connsiteY10" fmla="*/ 2507816 h 2532380"/>
              <a:gd name="connsiteX11" fmla="*/ 4176164 w 4218940"/>
              <a:gd name="connsiteY11" fmla="*/ 2532380 h 2532380"/>
              <a:gd name="connsiteX12" fmla="*/ 42777 w 4218940"/>
              <a:gd name="connsiteY12" fmla="*/ 2532380 h 2532380"/>
              <a:gd name="connsiteX13" fmla="*/ 37771 w 4218940"/>
              <a:gd name="connsiteY13" fmla="*/ 2507816 h 2532380"/>
              <a:gd name="connsiteX14" fmla="*/ 0 w 4218940"/>
              <a:gd name="connsiteY14" fmla="*/ 2108876 h 2532380"/>
              <a:gd name="connsiteX15" fmla="*/ 2109698 w 4218940"/>
              <a:gd name="connsiteY15" fmla="*/ 0 h 25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8940" h="2532380">
                <a:moveTo>
                  <a:pt x="2108242" y="471170"/>
                </a:moveTo>
                <a:cubicBezTo>
                  <a:pt x="1164356" y="471170"/>
                  <a:pt x="399590" y="1236136"/>
                  <a:pt x="399590" y="2180269"/>
                </a:cubicBezTo>
                <a:cubicBezTo>
                  <a:pt x="399590" y="2290867"/>
                  <a:pt x="410279" y="2398884"/>
                  <a:pt x="430181" y="2503583"/>
                </a:cubicBezTo>
                <a:lnTo>
                  <a:pt x="434235" y="2523490"/>
                </a:lnTo>
                <a:lnTo>
                  <a:pt x="3781880" y="2523490"/>
                </a:lnTo>
                <a:lnTo>
                  <a:pt x="3785935" y="2503583"/>
                </a:lnTo>
                <a:cubicBezTo>
                  <a:pt x="3805837" y="2398884"/>
                  <a:pt x="3816525" y="2290867"/>
                  <a:pt x="3816525" y="2180269"/>
                </a:cubicBezTo>
                <a:cubicBezTo>
                  <a:pt x="3816525" y="1236136"/>
                  <a:pt x="3051760" y="471170"/>
                  <a:pt x="2108242" y="471170"/>
                </a:cubicBezTo>
                <a:close/>
                <a:moveTo>
                  <a:pt x="2109698" y="0"/>
                </a:moveTo>
                <a:cubicBezTo>
                  <a:pt x="3274673" y="0"/>
                  <a:pt x="4218940" y="943900"/>
                  <a:pt x="4218940" y="2108876"/>
                </a:cubicBezTo>
                <a:cubicBezTo>
                  <a:pt x="4218940" y="2245344"/>
                  <a:pt x="4205743" y="2378627"/>
                  <a:pt x="4181169" y="2507816"/>
                </a:cubicBezTo>
                <a:lnTo>
                  <a:pt x="4176164" y="2532380"/>
                </a:lnTo>
                <a:lnTo>
                  <a:pt x="42777" y="2532380"/>
                </a:lnTo>
                <a:lnTo>
                  <a:pt x="37771" y="2507816"/>
                </a:lnTo>
                <a:cubicBezTo>
                  <a:pt x="13197" y="2378627"/>
                  <a:pt x="0" y="2245344"/>
                  <a:pt x="0" y="2108876"/>
                </a:cubicBezTo>
                <a:cubicBezTo>
                  <a:pt x="0" y="943900"/>
                  <a:pt x="944267" y="0"/>
                  <a:pt x="2109698" y="0"/>
                </a:cubicBezTo>
                <a:close/>
              </a:path>
            </a:pathLst>
          </a:custGeom>
          <a:solidFill>
            <a:schemeClr val="accent1">
              <a:lumMod val="20000"/>
              <a:lumOff val="80000"/>
              <a:alpha val="35000"/>
            </a:schemeClr>
          </a:solidFill>
          <a:ln w="3175">
            <a:gradFill>
              <a:gsLst>
                <a:gs pos="37000">
                  <a:schemeClr val="accent1">
                    <a:lumMod val="5000"/>
                    <a:lumOff val="95000"/>
                  </a:schemeClr>
                </a:gs>
                <a:gs pos="0">
                  <a:schemeClr val="accent1">
                    <a:lumMod val="51000"/>
                    <a:lumOff val="49000"/>
                  </a:schemeClr>
                </a:gs>
                <a:gs pos="100000">
                  <a:schemeClr val="bg1"/>
                </a:gs>
                <a:gs pos="71000">
                  <a:schemeClr val="accent1">
                    <a:lumMod val="30000"/>
                    <a:lumOff val="7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350">
              <a:latin typeface="Arial" panose="020B0604020202020204" pitchFamily="34" charset="0"/>
              <a:sym typeface="+mn-lt"/>
            </a:endParaRPr>
          </a:p>
        </p:txBody>
      </p:sp>
      <p:sp>
        <p:nvSpPr>
          <p:cNvPr id="155" name="任意多边形 15"/>
          <p:cNvSpPr/>
          <p:nvPr>
            <p:custDataLst>
              <p:tags r:id="rId21"/>
            </p:custDataLst>
          </p:nvPr>
        </p:nvSpPr>
        <p:spPr>
          <a:xfrm>
            <a:off x="3292316" y="3646170"/>
            <a:ext cx="2562701" cy="1539240"/>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3175">
            <a:gradFill>
              <a:gsLst>
                <a:gs pos="37000">
                  <a:schemeClr val="accent1">
                    <a:lumMod val="5000"/>
                    <a:lumOff val="95000"/>
                  </a:schemeClr>
                </a:gs>
                <a:gs pos="0">
                  <a:schemeClr val="accent1">
                    <a:lumMod val="51000"/>
                    <a:lumOff val="49000"/>
                  </a:schemeClr>
                </a:gs>
                <a:gs pos="100000">
                  <a:schemeClr val="bg1"/>
                </a:gs>
                <a:gs pos="71000">
                  <a:schemeClr val="accent1">
                    <a:lumMod val="30000"/>
                    <a:lumOff val="7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en-US">
                <a:solidFill>
                  <a:schemeClr val="lt1"/>
                </a:solidFill>
              </a:defRPr>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350">
              <a:latin typeface="Arial" panose="020B0604020202020204" pitchFamily="34" charset="0"/>
              <a:sym typeface="+mn-lt"/>
            </a:endParaRPr>
          </a:p>
        </p:txBody>
      </p:sp>
      <p:sp>
        <p:nvSpPr>
          <p:cNvPr id="156" name="Text Box 155"/>
          <p:cNvSpPr txBox="1"/>
          <p:nvPr/>
        </p:nvSpPr>
        <p:spPr>
          <a:xfrm>
            <a:off x="179705" y="260985"/>
            <a:ext cx="6565900" cy="1322070"/>
          </a:xfrm>
          <a:prstGeom prst="rect">
            <a:avLst/>
          </a:prstGeom>
          <a:noFill/>
        </p:spPr>
        <p:txBody>
          <a:bodyPr wrap="square" rtlCol="0" anchor="t">
            <a:spAutoFit/>
          </a:bodyPr>
          <a:p>
            <a:pPr algn="ctr"/>
            <a:r>
              <a:rPr lang="en-US" altLang="zh-CN" sz="4000" b="1" dirty="0">
                <a:solidFill>
                  <a:schemeClr val="tx1"/>
                </a:solidFill>
                <a:effectLst/>
                <a:latin typeface="+mj-lt"/>
                <a:ea typeface="Arial" panose="020B0604020202020204" pitchFamily="34" charset="0"/>
                <a:sym typeface="+mn-ea"/>
              </a:rPr>
              <a:t>NEURAL NETWORK REGRESSION MODEL</a:t>
            </a:r>
            <a:endParaRPr lang="en-US" altLang="zh-CN" sz="4000" b="1" dirty="0">
              <a:solidFill>
                <a:schemeClr val="tx1"/>
              </a:solidFill>
              <a:effectLst/>
              <a:latin typeface="+mj-lt"/>
              <a:ea typeface="Arial" panose="020B0604020202020204" pitchFamily="34"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1"/>
          <a:srcRect l="29359" b="8425"/>
          <a:stretch>
            <a:fillRect/>
          </a:stretch>
        </p:blipFill>
        <p:spPr>
          <a:xfrm>
            <a:off x="-154781" y="1930815"/>
            <a:ext cx="3062006" cy="4069936"/>
          </a:xfrm>
          <a:custGeom>
            <a:avLst/>
            <a:gdLst>
              <a:gd name="connsiteX0" fmla="*/ 0 w 4082675"/>
              <a:gd name="connsiteY0" fmla="*/ 0 h 5426581"/>
              <a:gd name="connsiteX1" fmla="*/ 4082675 w 4082675"/>
              <a:gd name="connsiteY1" fmla="*/ 0 h 5426581"/>
              <a:gd name="connsiteX2" fmla="*/ 4082675 w 4082675"/>
              <a:gd name="connsiteY2" fmla="*/ 5426581 h 5426581"/>
              <a:gd name="connsiteX3" fmla="*/ 0 w 4082675"/>
              <a:gd name="connsiteY3" fmla="*/ 5426581 h 5426581"/>
            </a:gdLst>
            <a:ahLst/>
            <a:cxnLst>
              <a:cxn ang="0">
                <a:pos x="connsiteX0" y="connsiteY0"/>
              </a:cxn>
              <a:cxn ang="0">
                <a:pos x="connsiteX1" y="connsiteY1"/>
              </a:cxn>
              <a:cxn ang="0">
                <a:pos x="connsiteX2" y="connsiteY2"/>
              </a:cxn>
              <a:cxn ang="0">
                <a:pos x="connsiteX3" y="connsiteY3"/>
              </a:cxn>
            </a:cxnLst>
            <a:rect l="l" t="t" r="r" b="b"/>
            <a:pathLst>
              <a:path w="4082675" h="5426581">
                <a:moveTo>
                  <a:pt x="0" y="0"/>
                </a:moveTo>
                <a:lnTo>
                  <a:pt x="4082675" y="0"/>
                </a:lnTo>
                <a:lnTo>
                  <a:pt x="4082675" y="5426581"/>
                </a:lnTo>
                <a:lnTo>
                  <a:pt x="0" y="5426581"/>
                </a:lnTo>
                <a:close/>
              </a:path>
            </a:pathLst>
          </a:custGeom>
        </p:spPr>
      </p:pic>
      <p:sp>
        <p:nvSpPr>
          <p:cNvPr id="6" name="Text Box 5"/>
          <p:cNvSpPr txBox="1"/>
          <p:nvPr/>
        </p:nvSpPr>
        <p:spPr>
          <a:xfrm>
            <a:off x="7013734" y="2258378"/>
            <a:ext cx="3321368" cy="3414713"/>
          </a:xfrm>
          <a:prstGeom prst="rect">
            <a:avLst/>
          </a:prstGeom>
          <a:noFill/>
        </p:spPr>
        <p:txBody>
          <a:bodyPr wrap="square" rtlCol="0">
            <a:noAutofit/>
          </a:bodyPr>
          <a:p>
            <a:pPr marL="457200" lvl="0" indent="-349250" algn="just" rtl="0">
              <a:lnSpc>
                <a:spcPct val="200000"/>
              </a:lnSpc>
              <a:spcBef>
                <a:spcPts val="0"/>
              </a:spcBef>
              <a:spcAft>
                <a:spcPts val="0"/>
              </a:spcAft>
              <a:buClr>
                <a:srgbClr val="005BE2"/>
              </a:buClr>
              <a:buSzPts val="1900"/>
              <a:buFont typeface="Wingdings" panose="05000000000000000000" charset="0"/>
              <a:buChar char="§"/>
            </a:pPr>
            <a:r>
              <a:rPr lang="en-GB" sz="1500" b="1">
                <a:solidFill>
                  <a:schemeClr val="tx1"/>
                </a:solidFill>
                <a:latin typeface="Consolas" panose="020B0609020204030204" charset="0"/>
                <a:cs typeface="Consolas" panose="020B0609020204030204" charset="0"/>
                <a:sym typeface="+mn-ea"/>
              </a:rPr>
              <a:t>Initial Split</a:t>
            </a:r>
            <a:r>
              <a:rPr lang="en-GB" sz="1500">
                <a:solidFill>
                  <a:schemeClr val="tx1"/>
                </a:solidFill>
                <a:latin typeface="Consolas" panose="020B0609020204030204" charset="0"/>
                <a:cs typeface="Consolas" panose="020B0609020204030204" charset="0"/>
                <a:sym typeface="+mn-ea"/>
              </a:rPr>
              <a:t> </a:t>
            </a:r>
            <a:endParaRPr lang="en-GB" sz="1500">
              <a:solidFill>
                <a:schemeClr val="tx1"/>
              </a:solidFill>
              <a:latin typeface="Consolas" panose="020B0609020204030204" charset="0"/>
              <a:cs typeface="Consolas" panose="020B0609020204030204" charset="0"/>
              <a:sym typeface="+mn-ea"/>
            </a:endParaRPr>
          </a:p>
          <a:p>
            <a:pPr marL="457200" lvl="0" indent="-349250" algn="just" rtl="0">
              <a:lnSpc>
                <a:spcPct val="200000"/>
              </a:lnSpc>
              <a:spcBef>
                <a:spcPts val="0"/>
              </a:spcBef>
              <a:spcAft>
                <a:spcPts val="0"/>
              </a:spcAft>
              <a:buClr>
                <a:srgbClr val="005BE2"/>
              </a:buClr>
              <a:buSzPts val="1900"/>
              <a:buFont typeface="Wingdings" panose="05000000000000000000" charset="0"/>
              <a:buChar char="§"/>
            </a:pPr>
            <a:r>
              <a:rPr lang="en-GB" sz="1500" b="1">
                <a:solidFill>
                  <a:schemeClr val="tx1"/>
                </a:solidFill>
                <a:latin typeface="Consolas" panose="020B0609020204030204" charset="0"/>
                <a:cs typeface="Consolas" panose="020B0609020204030204" charset="0"/>
                <a:sym typeface="+mn-ea"/>
              </a:rPr>
              <a:t>Refinement</a:t>
            </a:r>
            <a:r>
              <a:rPr lang="en-GB" sz="1500">
                <a:solidFill>
                  <a:schemeClr val="tx1"/>
                </a:solidFill>
                <a:latin typeface="Consolas" panose="020B0609020204030204" charset="0"/>
                <a:cs typeface="Consolas" panose="020B0609020204030204" charset="0"/>
                <a:sym typeface="+mn-ea"/>
              </a:rPr>
              <a:t> </a:t>
            </a:r>
            <a:endParaRPr sz="1500">
              <a:solidFill>
                <a:schemeClr val="tx1"/>
              </a:solidFill>
              <a:latin typeface="Consolas" panose="020B0609020204030204" charset="0"/>
              <a:cs typeface="Consolas" panose="020B0609020204030204" charset="0"/>
            </a:endParaRPr>
          </a:p>
          <a:p>
            <a:pPr marL="457200" lvl="0" indent="-349250" algn="just" rtl="0">
              <a:lnSpc>
                <a:spcPct val="200000"/>
              </a:lnSpc>
              <a:spcBef>
                <a:spcPts val="0"/>
              </a:spcBef>
              <a:spcAft>
                <a:spcPts val="0"/>
              </a:spcAft>
              <a:buClr>
                <a:srgbClr val="005BE2"/>
              </a:buClr>
              <a:buSzPts val="1900"/>
              <a:buFont typeface="Wingdings" panose="05000000000000000000" charset="0"/>
              <a:buChar char="§"/>
            </a:pPr>
            <a:r>
              <a:rPr lang="en-GB" sz="1500" b="1">
                <a:solidFill>
                  <a:schemeClr val="tx1"/>
                </a:solidFill>
                <a:latin typeface="Consolas" panose="020B0609020204030204" charset="0"/>
                <a:cs typeface="Consolas" panose="020B0609020204030204" charset="0"/>
                <a:sym typeface="+mn-ea"/>
              </a:rPr>
              <a:t>Leaf Nodes</a:t>
            </a:r>
            <a:endParaRPr lang="en-GB" altLang="en-GB" sz="1500" b="1">
              <a:solidFill>
                <a:schemeClr val="tx1"/>
              </a:solidFill>
              <a:latin typeface="Consolas" panose="020B0609020204030204" charset="0"/>
              <a:cs typeface="Consolas" panose="020B0609020204030204" charset="0"/>
              <a:sym typeface="+mn-ea"/>
            </a:endParaRPr>
          </a:p>
        </p:txBody>
      </p:sp>
      <p:pic>
        <p:nvPicPr>
          <p:cNvPr id="92" name="Google Shape;92;p19"/>
          <p:cNvPicPr preferRelativeResize="0"/>
          <p:nvPr/>
        </p:nvPicPr>
        <p:blipFill>
          <a:blip r:embed="rId2"/>
          <a:stretch>
            <a:fillRect/>
          </a:stretch>
        </p:blipFill>
        <p:spPr>
          <a:xfrm>
            <a:off x="282416" y="1676400"/>
            <a:ext cx="6335554" cy="4324350"/>
          </a:xfrm>
          <a:prstGeom prst="rect">
            <a:avLst/>
          </a:prstGeom>
          <a:noFill/>
          <a:ln>
            <a:noFill/>
          </a:ln>
        </p:spPr>
      </p:pic>
      <p:sp>
        <p:nvSpPr>
          <p:cNvPr id="8" name="Text Box 7"/>
          <p:cNvSpPr txBox="1"/>
          <p:nvPr/>
        </p:nvSpPr>
        <p:spPr>
          <a:xfrm>
            <a:off x="107950" y="260985"/>
            <a:ext cx="5782310" cy="829945"/>
          </a:xfrm>
          <a:prstGeom prst="rect">
            <a:avLst/>
          </a:prstGeom>
          <a:noFill/>
        </p:spPr>
        <p:txBody>
          <a:bodyPr wrap="square" rtlCol="0" anchor="t">
            <a:spAutoFit/>
          </a:bodyPr>
          <a:p>
            <a:pPr algn="ctr"/>
            <a:r>
              <a:rPr lang="en-US" altLang="zh-CN" sz="4800" b="1" dirty="0">
                <a:solidFill>
                  <a:schemeClr val="tx1"/>
                </a:solidFill>
                <a:effectLst/>
                <a:latin typeface="+mj-lt"/>
                <a:ea typeface="Arial" panose="020B0604020202020204" pitchFamily="34" charset="0"/>
                <a:sym typeface="+mn-ea"/>
              </a:rPr>
              <a:t>DECISION TREE</a:t>
            </a:r>
            <a:endParaRPr lang="en-US" altLang="zh-CN" sz="4800" b="1" dirty="0">
              <a:solidFill>
                <a:schemeClr val="tx1"/>
              </a:solidFill>
              <a:effectLst/>
              <a:latin typeface="+mj-lt"/>
              <a:ea typeface="Arial" panose="020B0604020202020204" pitchFamily="34"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Google Shape;98;p20"/>
          <p:cNvGraphicFramePr/>
          <p:nvPr>
            <p:custDataLst>
              <p:tags r:id="rId1"/>
            </p:custDataLst>
          </p:nvPr>
        </p:nvGraphicFramePr>
        <p:xfrm>
          <a:off x="345758" y="2226945"/>
          <a:ext cx="4551680" cy="3313430"/>
        </p:xfrm>
        <a:graphic>
          <a:graphicData uri="http://schemas.openxmlformats.org/drawingml/2006/table">
            <a:tbl>
              <a:tblPr>
                <a:noFill/>
                <a:tableStyleId>{DD4DCAA2-ED74-4A18-958A-892E5A0B627E}</a:tableStyleId>
              </a:tblPr>
              <a:tblGrid>
                <a:gridCol w="1045845"/>
                <a:gridCol w="1068705"/>
                <a:gridCol w="737235"/>
                <a:gridCol w="855980"/>
                <a:gridCol w="843915"/>
              </a:tblGrid>
              <a:tr h="662940">
                <a:tc>
                  <a:txBody>
                    <a:bodyPr/>
                    <a:p>
                      <a:pPr marL="0" lvl="0" indent="0" algn="l" rtl="0">
                        <a:lnSpc>
                          <a:spcPct val="115000"/>
                        </a:lnSpc>
                        <a:spcBef>
                          <a:spcPts val="1200"/>
                        </a:spcBef>
                        <a:spcAft>
                          <a:spcPts val="600"/>
                        </a:spcAft>
                        <a:buNone/>
                      </a:pPr>
                      <a:r>
                        <a:rPr lang="en-GB" sz="1500" b="1">
                          <a:solidFill>
                            <a:schemeClr val="tx1"/>
                          </a:solidFill>
                          <a:latin typeface="Consolas" panose="020B0609020204030204" charset="0"/>
                          <a:cs typeface="Consolas" panose="020B0609020204030204" charset="0"/>
                        </a:rPr>
                        <a:t> </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precision</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recall</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F1score</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Support</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r>
              <a:tr h="662940">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Not exposed</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1.00</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0.82</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0.90</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11</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r>
              <a:tr h="400050">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Exposed</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0.50</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1.00</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0.67</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2</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r>
              <a:tr h="400050">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Accuracy</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177800" algn="l" rtl="0">
                        <a:lnSpc>
                          <a:spcPct val="115000"/>
                        </a:lnSpc>
                        <a:spcBef>
                          <a:spcPts val="1200"/>
                        </a:spcBef>
                        <a:spcAft>
                          <a:spcPts val="600"/>
                        </a:spcAft>
                        <a:buNone/>
                      </a:pPr>
                      <a:r>
                        <a:rPr lang="en-GB" sz="1500" b="1">
                          <a:solidFill>
                            <a:schemeClr val="tx1"/>
                          </a:solidFill>
                          <a:latin typeface="Consolas" panose="020B0609020204030204" charset="0"/>
                          <a:cs typeface="Consolas" panose="020B0609020204030204" charset="0"/>
                        </a:rPr>
                        <a:t> </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177800" algn="l" rtl="0">
                        <a:lnSpc>
                          <a:spcPct val="115000"/>
                        </a:lnSpc>
                        <a:spcBef>
                          <a:spcPts val="1200"/>
                        </a:spcBef>
                        <a:spcAft>
                          <a:spcPts val="600"/>
                        </a:spcAft>
                        <a:buNone/>
                      </a:pPr>
                      <a:r>
                        <a:rPr lang="en-GB" sz="1500" b="1">
                          <a:solidFill>
                            <a:schemeClr val="tx1"/>
                          </a:solidFill>
                          <a:latin typeface="Consolas" panose="020B0609020204030204" charset="0"/>
                          <a:cs typeface="Consolas" panose="020B0609020204030204" charset="0"/>
                        </a:rPr>
                        <a:t> </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0.85</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13</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r>
              <a:tr h="524510">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Macro Avg</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0.75</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0.91</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0.78</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13</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r>
              <a:tr h="662940">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Weighted avg</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0.92</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0.85</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0.86</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c>
                  <a:txBody>
                    <a:bodyPr/>
                    <a:p>
                      <a:pPr marL="0" lvl="0" indent="0" algn="l" rtl="0">
                        <a:lnSpc>
                          <a:spcPct val="115000"/>
                        </a:lnSpc>
                        <a:spcBef>
                          <a:spcPts val="1200"/>
                        </a:spcBef>
                        <a:spcAft>
                          <a:spcPts val="1200"/>
                        </a:spcAft>
                        <a:buNone/>
                      </a:pPr>
                      <a:r>
                        <a:rPr lang="en-GB" sz="1500" b="1">
                          <a:solidFill>
                            <a:schemeClr val="tx1"/>
                          </a:solidFill>
                          <a:latin typeface="Consolas" panose="020B0609020204030204" charset="0"/>
                          <a:cs typeface="Consolas" panose="020B0609020204030204" charset="0"/>
                        </a:rPr>
                        <a:t>13</a:t>
                      </a:r>
                      <a:endParaRPr lang="en-GB" sz="1500" b="1">
                        <a:solidFill>
                          <a:schemeClr val="tx1"/>
                        </a:solidFill>
                        <a:latin typeface="Consolas" panose="020B0609020204030204" charset="0"/>
                        <a:cs typeface="Consolas" panose="020B0609020204030204" charset="0"/>
                      </a:endParaRPr>
                    </a:p>
                  </a:txBody>
                  <a:tcPr marL="50006" marR="50006" marT="68568" marB="68568">
                    <a:lnL w="8150" cap="flat" cmpd="sng">
                      <a:solidFill>
                        <a:srgbClr val="000000"/>
                      </a:solidFill>
                      <a:prstDash val="solid"/>
                      <a:round/>
                      <a:headEnd type="none" w="sm" len="sm"/>
                      <a:tailEnd type="none" w="sm" len="sm"/>
                    </a:lnL>
                    <a:lnR w="8150" cap="flat" cmpd="sng">
                      <a:solidFill>
                        <a:srgbClr val="000000"/>
                      </a:solidFill>
                      <a:prstDash val="solid"/>
                      <a:round/>
                      <a:headEnd type="none" w="sm" len="sm"/>
                      <a:tailEnd type="none" w="sm" len="sm"/>
                    </a:lnR>
                    <a:lnT w="8150" cap="flat" cmpd="sng">
                      <a:solidFill>
                        <a:srgbClr val="000000"/>
                      </a:solidFill>
                      <a:prstDash val="solid"/>
                      <a:round/>
                      <a:headEnd type="none" w="sm" len="sm"/>
                      <a:tailEnd type="none" w="sm" len="sm"/>
                    </a:lnT>
                    <a:lnB w="8150" cap="flat" cmpd="sng">
                      <a:solidFill>
                        <a:srgbClr val="000000"/>
                      </a:solidFill>
                      <a:prstDash val="solid"/>
                      <a:round/>
                      <a:headEnd type="none" w="sm" len="sm"/>
                      <a:tailEnd type="none" w="sm" len="sm"/>
                    </a:lnB>
                  </a:tcPr>
                </a:tc>
              </a:tr>
            </a:tbl>
          </a:graphicData>
        </a:graphic>
      </p:graphicFrame>
      <p:pic>
        <p:nvPicPr>
          <p:cNvPr id="101" name="Google Shape;101;p20"/>
          <p:cNvPicPr preferRelativeResize="0"/>
          <p:nvPr/>
        </p:nvPicPr>
        <p:blipFill rotWithShape="1">
          <a:blip r:embed="rId2"/>
          <a:srcRect r="1960" b="1960"/>
          <a:stretch>
            <a:fillRect/>
          </a:stretch>
        </p:blipFill>
        <p:spPr>
          <a:xfrm>
            <a:off x="5072539" y="2182178"/>
            <a:ext cx="3952399" cy="3358515"/>
          </a:xfrm>
          <a:prstGeom prst="rect">
            <a:avLst/>
          </a:prstGeom>
          <a:noFill/>
          <a:ln>
            <a:noFill/>
          </a:ln>
        </p:spPr>
      </p:pic>
      <p:sp>
        <p:nvSpPr>
          <p:cNvPr id="2" name="Text Box 1"/>
          <p:cNvSpPr txBox="1"/>
          <p:nvPr/>
        </p:nvSpPr>
        <p:spPr>
          <a:xfrm>
            <a:off x="2123599" y="260826"/>
            <a:ext cx="3048000" cy="829945"/>
          </a:xfrm>
          <a:prstGeom prst="rect">
            <a:avLst/>
          </a:prstGeom>
          <a:noFill/>
        </p:spPr>
        <p:txBody>
          <a:bodyPr wrap="square" rtlCol="0">
            <a:spAutoFit/>
          </a:bodyPr>
          <a:p>
            <a:pPr algn="ctr" fontAlgn="ctr"/>
            <a:r>
              <a:rPr lang="en-US" altLang="zh-CN" sz="4800" b="1" dirty="0">
                <a:solidFill>
                  <a:schemeClr val="tx1"/>
                </a:solidFill>
                <a:effectLst/>
                <a:latin typeface="+mj-lt"/>
                <a:ea typeface="Arial" panose="020B0604020202020204" pitchFamily="34" charset="0"/>
                <a:sym typeface="+mn-ea"/>
              </a:rPr>
              <a:t>RESULT</a:t>
            </a:r>
            <a:endParaRPr lang="en-US" altLang="zh-CN" sz="4800" b="1" dirty="0">
              <a:solidFill>
                <a:schemeClr val="tx1"/>
              </a:solidFill>
              <a:effectLst/>
              <a:latin typeface="+mj-lt"/>
              <a:ea typeface="Arial" panose="020B0604020202020204" pitchFamily="34" charset="0"/>
              <a:sym typeface="+mn-ea"/>
            </a:endParaRPr>
          </a:p>
        </p:txBody>
      </p:sp>
      <p:sp>
        <p:nvSpPr>
          <p:cNvPr id="3" name="Text Box 2"/>
          <p:cNvSpPr txBox="1"/>
          <p:nvPr/>
        </p:nvSpPr>
        <p:spPr>
          <a:xfrm>
            <a:off x="701993" y="1734979"/>
            <a:ext cx="3536156" cy="368300"/>
          </a:xfrm>
          <a:prstGeom prst="rect">
            <a:avLst/>
          </a:prstGeom>
          <a:noFill/>
        </p:spPr>
        <p:txBody>
          <a:bodyPr wrap="square" rtlCol="0">
            <a:spAutoFit/>
          </a:bodyPr>
          <a:p>
            <a:pPr algn="ctr"/>
            <a:r>
              <a:rPr lang="en-US" altLang="en-GB" b="1">
                <a:solidFill>
                  <a:schemeClr val="accent1"/>
                </a:solidFill>
                <a:latin typeface="Times New Roman" panose="02020603050405020304" charset="0"/>
                <a:cs typeface="Times New Roman" panose="02020603050405020304" charset="0"/>
              </a:rPr>
              <a:t>CLASSIFICATION REPORT</a:t>
            </a:r>
            <a:endParaRPr lang="en-US" altLang="en-GB" b="1">
              <a:solidFill>
                <a:schemeClr val="accent1"/>
              </a:solidFill>
              <a:latin typeface="Times New Roman" panose="02020603050405020304" charset="0"/>
              <a:cs typeface="Times New Roman" panose="02020603050405020304" charset="0"/>
            </a:endParaRPr>
          </a:p>
        </p:txBody>
      </p:sp>
      <p:sp>
        <p:nvSpPr>
          <p:cNvPr id="4" name="Text Box 3"/>
          <p:cNvSpPr txBox="1"/>
          <p:nvPr/>
        </p:nvSpPr>
        <p:spPr>
          <a:xfrm>
            <a:off x="5296376" y="1742599"/>
            <a:ext cx="3120866" cy="368300"/>
          </a:xfrm>
          <a:prstGeom prst="rect">
            <a:avLst/>
          </a:prstGeom>
          <a:noFill/>
        </p:spPr>
        <p:txBody>
          <a:bodyPr wrap="square" rtlCol="0">
            <a:spAutoFit/>
          </a:bodyPr>
          <a:p>
            <a:pPr algn="ctr"/>
            <a:r>
              <a:rPr lang="en-US" altLang="en-GB" b="1">
                <a:solidFill>
                  <a:schemeClr val="accent1"/>
                </a:solidFill>
                <a:latin typeface="Times New Roman" panose="02020603050405020304" charset="0"/>
                <a:cs typeface="Times New Roman" panose="02020603050405020304" charset="0"/>
              </a:rPr>
              <a:t>CORRELATION HEATMAP</a:t>
            </a:r>
            <a:endParaRPr lang="en-US" altLang="en-GB" b="1">
              <a:solidFill>
                <a:schemeClr val="accent1"/>
              </a:solidFill>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1"/>
          <a:srcRect l="29359" b="8425"/>
          <a:stretch>
            <a:fillRect/>
          </a:stretch>
        </p:blipFill>
        <p:spPr>
          <a:xfrm>
            <a:off x="-154781" y="1930815"/>
            <a:ext cx="3062006" cy="4069936"/>
          </a:xfrm>
          <a:custGeom>
            <a:avLst/>
            <a:gdLst>
              <a:gd name="connsiteX0" fmla="*/ 0 w 4082675"/>
              <a:gd name="connsiteY0" fmla="*/ 0 h 5426581"/>
              <a:gd name="connsiteX1" fmla="*/ 4082675 w 4082675"/>
              <a:gd name="connsiteY1" fmla="*/ 0 h 5426581"/>
              <a:gd name="connsiteX2" fmla="*/ 4082675 w 4082675"/>
              <a:gd name="connsiteY2" fmla="*/ 5426581 h 5426581"/>
              <a:gd name="connsiteX3" fmla="*/ 0 w 4082675"/>
              <a:gd name="connsiteY3" fmla="*/ 5426581 h 5426581"/>
            </a:gdLst>
            <a:ahLst/>
            <a:cxnLst>
              <a:cxn ang="0">
                <a:pos x="connsiteX0" y="connsiteY0"/>
              </a:cxn>
              <a:cxn ang="0">
                <a:pos x="connsiteX1" y="connsiteY1"/>
              </a:cxn>
              <a:cxn ang="0">
                <a:pos x="connsiteX2" y="connsiteY2"/>
              </a:cxn>
              <a:cxn ang="0">
                <a:pos x="connsiteX3" y="connsiteY3"/>
              </a:cxn>
            </a:cxnLst>
            <a:rect l="l" t="t" r="r" b="b"/>
            <a:pathLst>
              <a:path w="4082675" h="5426581">
                <a:moveTo>
                  <a:pt x="0" y="0"/>
                </a:moveTo>
                <a:lnTo>
                  <a:pt x="4082675" y="0"/>
                </a:lnTo>
                <a:lnTo>
                  <a:pt x="4082675" y="5426581"/>
                </a:lnTo>
                <a:lnTo>
                  <a:pt x="0" y="5426581"/>
                </a:lnTo>
                <a:close/>
              </a:path>
            </a:pathLst>
          </a:custGeom>
        </p:spPr>
      </p:pic>
      <p:sp>
        <p:nvSpPr>
          <p:cNvPr id="6" name="Text Box 5"/>
          <p:cNvSpPr txBox="1"/>
          <p:nvPr/>
        </p:nvSpPr>
        <p:spPr>
          <a:xfrm>
            <a:off x="5599271" y="2258378"/>
            <a:ext cx="3321368" cy="3414713"/>
          </a:xfrm>
          <a:prstGeom prst="rect">
            <a:avLst/>
          </a:prstGeom>
          <a:noFill/>
        </p:spPr>
        <p:txBody>
          <a:bodyPr wrap="square" rtlCol="0">
            <a:noAutofit/>
          </a:bodyPr>
          <a:p>
            <a:pPr marL="107950" lvl="0" indent="0" algn="just" rtl="0">
              <a:lnSpc>
                <a:spcPct val="115000"/>
              </a:lnSpc>
              <a:spcBef>
                <a:spcPts val="0"/>
              </a:spcBef>
              <a:spcAft>
                <a:spcPts val="0"/>
              </a:spcAft>
              <a:buClr>
                <a:srgbClr val="FFC000"/>
              </a:buClr>
              <a:buSzPts val="1900"/>
              <a:buFont typeface="Times New Roman" panose="02020603050405020304"/>
              <a:buNone/>
            </a:pPr>
            <a:endParaRPr lang="en-GB" altLang="en-GB" sz="1500">
              <a:solidFill>
                <a:schemeClr val="bg1"/>
              </a:solidFill>
              <a:latin typeface="Consolas" panose="020B0609020204030204" charset="0"/>
              <a:cs typeface="Consolas" panose="020B0609020204030204" charset="0"/>
              <a:sym typeface="+mn-ea"/>
            </a:endParaRPr>
          </a:p>
        </p:txBody>
      </p:sp>
      <p:pic>
        <p:nvPicPr>
          <p:cNvPr id="107" name="Google Shape;107;p21"/>
          <p:cNvPicPr preferRelativeResize="0"/>
          <p:nvPr/>
        </p:nvPicPr>
        <p:blipFill>
          <a:blip r:embed="rId2"/>
          <a:stretch>
            <a:fillRect/>
          </a:stretch>
        </p:blipFill>
        <p:spPr>
          <a:xfrm>
            <a:off x="351155" y="2493169"/>
            <a:ext cx="5516880" cy="3224213"/>
          </a:xfrm>
          <a:prstGeom prst="rect">
            <a:avLst/>
          </a:prstGeom>
          <a:noFill/>
          <a:ln>
            <a:noFill/>
          </a:ln>
        </p:spPr>
      </p:pic>
      <p:graphicFrame>
        <p:nvGraphicFramePr>
          <p:cNvPr id="108" name="Google Shape;108;p21"/>
          <p:cNvGraphicFramePr/>
          <p:nvPr>
            <p:custDataLst>
              <p:tags r:id="rId3"/>
            </p:custDataLst>
          </p:nvPr>
        </p:nvGraphicFramePr>
        <p:xfrm>
          <a:off x="6084094" y="2709069"/>
          <a:ext cx="2578735" cy="1733550"/>
        </p:xfrm>
        <a:graphic>
          <a:graphicData uri="http://schemas.openxmlformats.org/drawingml/2006/table">
            <a:tbl>
              <a:tblPr>
                <a:noFill/>
                <a:tableStyleId>{DD4DCAA2-ED74-4A18-958A-892E5A0B627E}</a:tableStyleId>
              </a:tblPr>
              <a:tblGrid>
                <a:gridCol w="1562735"/>
                <a:gridCol w="1016000"/>
              </a:tblGrid>
              <a:tr h="504190">
                <a:tc>
                  <a:txBody>
                    <a:bodyPr/>
                    <a:p>
                      <a:pPr marL="0" lvl="0" indent="0" algn="ctr" rtl="0">
                        <a:lnSpc>
                          <a:spcPct val="115000"/>
                        </a:lnSpc>
                        <a:spcBef>
                          <a:spcPts val="1200"/>
                        </a:spcBef>
                        <a:spcAft>
                          <a:spcPts val="1200"/>
                        </a:spcAft>
                        <a:buNone/>
                      </a:pPr>
                      <a:r>
                        <a:rPr lang="en-GB" sz="1050" b="1">
                          <a:solidFill>
                            <a:schemeClr val="tx1"/>
                          </a:solidFill>
                          <a:latin typeface="Consolas" panose="020B0609020204030204" charset="0"/>
                          <a:cs typeface="Consolas" panose="020B0609020204030204" charset="0"/>
                        </a:rPr>
                        <a:t>Mean Absolute Error (MAE)</a:t>
                      </a:r>
                      <a:endParaRPr lang="en-GB" sz="1050" b="1">
                        <a:solidFill>
                          <a:schemeClr val="tx1"/>
                        </a:solidFill>
                        <a:latin typeface="Consolas" panose="020B0609020204030204" charset="0"/>
                        <a:cs typeface="Consolas" panose="020B0609020204030204" charset="0"/>
                      </a:endParaRPr>
                    </a:p>
                  </a:txBody>
                  <a:tcPr marL="50006" marR="50006" marT="68568" marB="68568">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p>
                      <a:pPr marL="0" lvl="0" indent="0" algn="ctr" rtl="0">
                        <a:lnSpc>
                          <a:spcPct val="115000"/>
                        </a:lnSpc>
                        <a:spcBef>
                          <a:spcPts val="1200"/>
                        </a:spcBef>
                        <a:spcAft>
                          <a:spcPts val="1200"/>
                        </a:spcAft>
                        <a:buNone/>
                      </a:pPr>
                      <a:r>
                        <a:rPr lang="en-GB" sz="1050" b="1">
                          <a:solidFill>
                            <a:schemeClr val="tx1"/>
                          </a:solidFill>
                          <a:latin typeface="Consolas" panose="020B0609020204030204" charset="0"/>
                          <a:cs typeface="Consolas" panose="020B0609020204030204" charset="0"/>
                        </a:rPr>
                        <a:t>0.7863</a:t>
                      </a:r>
                      <a:endParaRPr lang="en-GB" sz="1050" b="1">
                        <a:solidFill>
                          <a:schemeClr val="tx1"/>
                        </a:solidFill>
                        <a:latin typeface="Consolas" panose="020B0609020204030204" charset="0"/>
                        <a:cs typeface="Consolas" panose="020B0609020204030204" charset="0"/>
                      </a:endParaRPr>
                    </a:p>
                  </a:txBody>
                  <a:tcPr marL="50006" marR="50006" marT="68568" marB="68568">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r>
              <a:tr h="623570">
                <a:tc>
                  <a:txBody>
                    <a:bodyPr/>
                    <a:p>
                      <a:pPr marL="0" lvl="0" indent="0" algn="ctr" rtl="0">
                        <a:lnSpc>
                          <a:spcPct val="115000"/>
                        </a:lnSpc>
                        <a:spcBef>
                          <a:spcPts val="1200"/>
                        </a:spcBef>
                        <a:spcAft>
                          <a:spcPts val="1200"/>
                        </a:spcAft>
                        <a:buNone/>
                      </a:pPr>
                      <a:r>
                        <a:rPr lang="en-GB" sz="1050" b="1">
                          <a:solidFill>
                            <a:schemeClr val="tx1"/>
                          </a:solidFill>
                          <a:latin typeface="Consolas" panose="020B0609020204030204" charset="0"/>
                          <a:cs typeface="Consolas" panose="020B0609020204030204" charset="0"/>
                        </a:rPr>
                        <a:t>Mean Squared Error (MSE)</a:t>
                      </a:r>
                      <a:endParaRPr lang="en-GB" sz="1050" b="1">
                        <a:solidFill>
                          <a:schemeClr val="tx1"/>
                        </a:solidFill>
                        <a:latin typeface="Consolas" panose="020B0609020204030204" charset="0"/>
                        <a:cs typeface="Consolas" panose="020B0609020204030204" charset="0"/>
                      </a:endParaRPr>
                    </a:p>
                  </a:txBody>
                  <a:tcPr marL="50006" marR="50006" marT="68568" marB="68568">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p>
                      <a:pPr marL="0" lvl="0" indent="0" algn="ctr" rtl="0">
                        <a:lnSpc>
                          <a:spcPct val="115000"/>
                        </a:lnSpc>
                        <a:spcBef>
                          <a:spcPts val="1200"/>
                        </a:spcBef>
                        <a:spcAft>
                          <a:spcPts val="1200"/>
                        </a:spcAft>
                        <a:buNone/>
                      </a:pPr>
                      <a:r>
                        <a:rPr lang="en-GB" sz="1050" b="1">
                          <a:solidFill>
                            <a:schemeClr val="tx1"/>
                          </a:solidFill>
                          <a:latin typeface="Consolas" panose="020B0609020204030204" charset="0"/>
                          <a:cs typeface="Consolas" panose="020B0609020204030204" charset="0"/>
                        </a:rPr>
                        <a:t>0.8273</a:t>
                      </a:r>
                      <a:endParaRPr lang="en-GB" sz="1050" b="1">
                        <a:solidFill>
                          <a:schemeClr val="tx1"/>
                        </a:solidFill>
                        <a:latin typeface="Consolas" panose="020B0609020204030204" charset="0"/>
                        <a:cs typeface="Consolas" panose="020B0609020204030204" charset="0"/>
                      </a:endParaRPr>
                    </a:p>
                  </a:txBody>
                  <a:tcPr marL="50006" marR="50006" marT="68568" marB="68568">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r>
              <a:tr h="605790">
                <a:tc>
                  <a:txBody>
                    <a:bodyPr/>
                    <a:p>
                      <a:pPr marL="0" lvl="0" indent="0" algn="ctr" rtl="0">
                        <a:lnSpc>
                          <a:spcPct val="115000"/>
                        </a:lnSpc>
                        <a:spcBef>
                          <a:spcPts val="1200"/>
                        </a:spcBef>
                        <a:spcAft>
                          <a:spcPts val="1200"/>
                        </a:spcAft>
                        <a:buNone/>
                      </a:pPr>
                      <a:r>
                        <a:rPr lang="en-GB" sz="1050" b="1">
                          <a:solidFill>
                            <a:schemeClr val="tx1"/>
                          </a:solidFill>
                          <a:latin typeface="Consolas" panose="020B0609020204030204" charset="0"/>
                          <a:cs typeface="Consolas" panose="020B0609020204030204" charset="0"/>
                        </a:rPr>
                        <a:t>Root Mean Squared Error (RMSE)</a:t>
                      </a:r>
                      <a:endParaRPr lang="en-GB" sz="1050" b="1">
                        <a:solidFill>
                          <a:schemeClr val="tx1"/>
                        </a:solidFill>
                        <a:latin typeface="Consolas" panose="020B0609020204030204" charset="0"/>
                        <a:cs typeface="Consolas" panose="020B0609020204030204" charset="0"/>
                      </a:endParaRPr>
                    </a:p>
                  </a:txBody>
                  <a:tcPr marL="50006" marR="50006" marT="68568" marB="68568">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p>
                      <a:pPr marL="0" lvl="0" indent="0" algn="ctr" rtl="0">
                        <a:lnSpc>
                          <a:spcPct val="115000"/>
                        </a:lnSpc>
                        <a:spcBef>
                          <a:spcPts val="1200"/>
                        </a:spcBef>
                        <a:spcAft>
                          <a:spcPts val="1200"/>
                        </a:spcAft>
                        <a:buNone/>
                      </a:pPr>
                      <a:r>
                        <a:rPr lang="en-GB" sz="1050" b="1">
                          <a:solidFill>
                            <a:schemeClr val="tx1"/>
                          </a:solidFill>
                          <a:latin typeface="Consolas" panose="020B0609020204030204" charset="0"/>
                          <a:cs typeface="Consolas" panose="020B0609020204030204" charset="0"/>
                        </a:rPr>
                        <a:t>0.9096</a:t>
                      </a:r>
                      <a:endParaRPr lang="en-GB" sz="1050" b="1">
                        <a:solidFill>
                          <a:schemeClr val="tx1"/>
                        </a:solidFill>
                        <a:latin typeface="Consolas" panose="020B0609020204030204" charset="0"/>
                        <a:cs typeface="Consolas" panose="020B0609020204030204" charset="0"/>
                      </a:endParaRPr>
                    </a:p>
                  </a:txBody>
                  <a:tcPr marL="50006" marR="50006" marT="68568" marB="68568">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r>
            </a:tbl>
          </a:graphicData>
        </a:graphic>
      </p:graphicFrame>
      <p:sp>
        <p:nvSpPr>
          <p:cNvPr id="2" name="Text Box 1"/>
          <p:cNvSpPr txBox="1"/>
          <p:nvPr/>
        </p:nvSpPr>
        <p:spPr>
          <a:xfrm>
            <a:off x="828675" y="2061051"/>
            <a:ext cx="4415790" cy="368300"/>
          </a:xfrm>
          <a:prstGeom prst="rect">
            <a:avLst/>
          </a:prstGeom>
          <a:noFill/>
        </p:spPr>
        <p:txBody>
          <a:bodyPr wrap="square" rtlCol="0">
            <a:spAutoFit/>
          </a:bodyPr>
          <a:p>
            <a:pPr algn="ctr"/>
            <a:r>
              <a:rPr lang="en-US" altLang="en-GB" b="1">
                <a:solidFill>
                  <a:schemeClr val="tx1"/>
                </a:solidFill>
                <a:latin typeface="Times New Roman" panose="02020603050405020304" charset="0"/>
                <a:cs typeface="Times New Roman" panose="02020603050405020304" charset="0"/>
              </a:rPr>
              <a:t>TRAINING AND VALIDATION CURVE</a:t>
            </a:r>
            <a:endParaRPr lang="en-US" altLang="en-GB" b="1">
              <a:solidFill>
                <a:schemeClr val="tx1"/>
              </a:solidFill>
              <a:latin typeface="Times New Roman" panose="02020603050405020304" charset="0"/>
              <a:cs typeface="Times New Roman" panose="02020603050405020304" charset="0"/>
            </a:endParaRPr>
          </a:p>
        </p:txBody>
      </p:sp>
      <p:sp>
        <p:nvSpPr>
          <p:cNvPr id="3" name="Text Box 2"/>
          <p:cNvSpPr txBox="1"/>
          <p:nvPr/>
        </p:nvSpPr>
        <p:spPr>
          <a:xfrm>
            <a:off x="5868035" y="2145348"/>
            <a:ext cx="2702243" cy="368300"/>
          </a:xfrm>
          <a:prstGeom prst="rect">
            <a:avLst/>
          </a:prstGeom>
          <a:noFill/>
        </p:spPr>
        <p:txBody>
          <a:bodyPr wrap="square" rtlCol="0">
            <a:spAutoFit/>
          </a:bodyPr>
          <a:p>
            <a:pPr algn="ctr"/>
            <a:r>
              <a:rPr lang="en-US" altLang="en-GB" b="1">
                <a:solidFill>
                  <a:schemeClr val="tx1"/>
                </a:solidFill>
                <a:latin typeface="Times New Roman" panose="02020603050405020304" charset="0"/>
                <a:cs typeface="Times New Roman" panose="02020603050405020304" charset="0"/>
              </a:rPr>
              <a:t>ERROR METRICS</a:t>
            </a:r>
            <a:endParaRPr lang="en-US" altLang="en-GB" b="1">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image1.png"/>
          <p:cNvPicPr preferRelativeResize="0"/>
          <p:nvPr/>
        </p:nvPicPr>
        <p:blipFill>
          <a:blip r:embed="rId1"/>
          <a:srcRect l="905"/>
          <a:stretch>
            <a:fillRect/>
          </a:stretch>
        </p:blipFill>
        <p:spPr>
          <a:xfrm>
            <a:off x="599123" y="2004060"/>
            <a:ext cx="3569494" cy="2932271"/>
          </a:xfrm>
          <a:prstGeom prst="rect">
            <a:avLst/>
          </a:prstGeom>
        </p:spPr>
      </p:pic>
      <p:pic>
        <p:nvPicPr>
          <p:cNvPr id="6" name="image5.png"/>
          <p:cNvPicPr preferRelativeResize="0"/>
          <p:nvPr/>
        </p:nvPicPr>
        <p:blipFill>
          <a:blip r:embed="rId2"/>
          <a:srcRect/>
          <a:stretch>
            <a:fillRect/>
          </a:stretch>
        </p:blipFill>
        <p:spPr>
          <a:xfrm>
            <a:off x="4572000" y="2004060"/>
            <a:ext cx="3593783" cy="2816066"/>
          </a:xfrm>
          <a:prstGeom prst="rect">
            <a:avLst/>
          </a:prstGeom>
        </p:spPr>
      </p:pic>
      <p:sp>
        <p:nvSpPr>
          <p:cNvPr id="7" name="Text Box 6"/>
          <p:cNvSpPr txBox="1"/>
          <p:nvPr/>
        </p:nvSpPr>
        <p:spPr>
          <a:xfrm>
            <a:off x="35560" y="332740"/>
            <a:ext cx="6042025" cy="706755"/>
          </a:xfrm>
          <a:prstGeom prst="rect">
            <a:avLst/>
          </a:prstGeom>
          <a:noFill/>
        </p:spPr>
        <p:txBody>
          <a:bodyPr wrap="square" rtlCol="0" anchor="t">
            <a:spAutoFit/>
          </a:bodyPr>
          <a:p>
            <a:pPr algn="ctr"/>
            <a:r>
              <a:rPr lang="en-US" altLang="zh-CN" sz="4000" b="1" dirty="0">
                <a:solidFill>
                  <a:schemeClr val="tx1"/>
                </a:solidFill>
                <a:effectLst/>
                <a:latin typeface="+mj-lt"/>
                <a:ea typeface="Arial" panose="020B0604020202020204" pitchFamily="34" charset="0"/>
                <a:sym typeface="+mn-ea"/>
              </a:rPr>
              <a:t>CLASSIFICATION</a:t>
            </a:r>
            <a:endParaRPr lang="en-US" altLang="zh-CN" sz="4000" b="1" dirty="0">
              <a:solidFill>
                <a:schemeClr val="tx1"/>
              </a:solidFill>
              <a:effectLst/>
              <a:latin typeface="+mj-lt"/>
              <a:ea typeface="Arial" panose="020B0604020202020204"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custDataLst>
              <p:tags r:id="rId1"/>
            </p:custDataLst>
          </p:nvPr>
        </p:nvGraphicFramePr>
        <p:xfrm>
          <a:off x="887730" y="2037874"/>
          <a:ext cx="7528560" cy="2638425"/>
        </p:xfrm>
        <a:graphic>
          <a:graphicData uri="http://schemas.openxmlformats.org/drawingml/2006/table">
            <a:tbl>
              <a:tblPr/>
              <a:tblGrid>
                <a:gridCol w="1518920"/>
                <a:gridCol w="1502410"/>
                <a:gridCol w="1502410"/>
                <a:gridCol w="1088390"/>
                <a:gridCol w="1916430"/>
              </a:tblGrid>
              <a:tr h="498475">
                <a:tc>
                  <a:txBody>
                    <a:bodyPr/>
                    <a:p>
                      <a:pPr fontAlgn="base">
                        <a:spcBef>
                          <a:spcPct val="0"/>
                        </a:spcBef>
                        <a:spcAft>
                          <a:spcPct val="0"/>
                        </a:spcAft>
                      </a:pPr>
                      <a:r>
                        <a:rPr lang="en-US" altLang="zh-CN" sz="1425" b="1" i="0">
                          <a:solidFill>
                            <a:schemeClr val="bg1"/>
                          </a:solidFill>
                          <a:latin typeface="Times New Roman" panose="02020603050405020304"/>
                          <a:ea typeface="Times New Roman" panose="02020603050405020304"/>
                        </a:rPr>
                        <a:t>Condition</a:t>
                      </a:r>
                      <a:endParaRPr lang="en-US" altLang="zh-CN" sz="1425" b="1" i="0">
                        <a:solidFill>
                          <a:schemeClr val="bg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75000"/>
                      </a:schemeClr>
                    </a:solidFill>
                  </a:tcPr>
                </a:tc>
                <a:tc>
                  <a:txBody>
                    <a:bodyPr/>
                    <a:p>
                      <a:pPr fontAlgn="base">
                        <a:spcBef>
                          <a:spcPct val="0"/>
                        </a:spcBef>
                        <a:spcAft>
                          <a:spcPct val="0"/>
                        </a:spcAft>
                      </a:pPr>
                      <a:r>
                        <a:rPr lang="en-US" altLang="zh-CN" sz="1425" b="1" i="0">
                          <a:solidFill>
                            <a:schemeClr val="bg1"/>
                          </a:solidFill>
                          <a:latin typeface="Times New Roman" panose="02020603050405020304"/>
                          <a:ea typeface="Times New Roman" panose="02020603050405020304"/>
                        </a:rPr>
                        <a:t>Radiation Levels</a:t>
                      </a:r>
                      <a:endParaRPr lang="en-US" altLang="zh-CN" sz="1425" b="1" i="0">
                        <a:solidFill>
                          <a:schemeClr val="bg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75000"/>
                      </a:schemeClr>
                    </a:solidFill>
                  </a:tcPr>
                </a:tc>
                <a:tc>
                  <a:txBody>
                    <a:bodyPr/>
                    <a:p>
                      <a:pPr fontAlgn="base">
                        <a:spcBef>
                          <a:spcPct val="0"/>
                        </a:spcBef>
                        <a:spcAft>
                          <a:spcPct val="0"/>
                        </a:spcAft>
                      </a:pPr>
                      <a:r>
                        <a:rPr lang="en-US" altLang="zh-CN" sz="1425" b="1" i="0">
                          <a:solidFill>
                            <a:schemeClr val="bg1"/>
                          </a:solidFill>
                          <a:latin typeface="Times New Roman" panose="02020603050405020304"/>
                          <a:ea typeface="Times New Roman" panose="02020603050405020304"/>
                        </a:rPr>
                        <a:t>SOD Activity</a:t>
                      </a:r>
                      <a:endParaRPr lang="en-US" altLang="zh-CN" sz="1425" b="1" i="0">
                        <a:solidFill>
                          <a:schemeClr val="bg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75000"/>
                      </a:schemeClr>
                    </a:solidFill>
                  </a:tcPr>
                </a:tc>
                <a:tc>
                  <a:txBody>
                    <a:bodyPr/>
                    <a:p>
                      <a:pPr fontAlgn="base">
                        <a:spcBef>
                          <a:spcPct val="0"/>
                        </a:spcBef>
                        <a:spcAft>
                          <a:spcPct val="0"/>
                        </a:spcAft>
                      </a:pPr>
                      <a:r>
                        <a:rPr lang="en-US" altLang="zh-CN" sz="1425" b="1" i="0">
                          <a:solidFill>
                            <a:schemeClr val="bg1"/>
                          </a:solidFill>
                          <a:latin typeface="Times New Roman" panose="02020603050405020304"/>
                          <a:ea typeface="Times New Roman" panose="02020603050405020304"/>
                        </a:rPr>
                        <a:t>Fibrinogen Levels</a:t>
                      </a:r>
                      <a:endParaRPr lang="en-US" altLang="zh-CN" sz="1425" b="1" i="0">
                        <a:solidFill>
                          <a:schemeClr val="bg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75000"/>
                      </a:schemeClr>
                    </a:solidFill>
                  </a:tcPr>
                </a:tc>
                <a:tc>
                  <a:txBody>
                    <a:bodyPr/>
                    <a:p>
                      <a:pPr fontAlgn="base">
                        <a:spcBef>
                          <a:spcPct val="0"/>
                        </a:spcBef>
                        <a:spcAft>
                          <a:spcPct val="0"/>
                        </a:spcAft>
                      </a:pPr>
                      <a:r>
                        <a:rPr lang="en-US" altLang="zh-CN" sz="1425" b="1" i="0">
                          <a:solidFill>
                            <a:schemeClr val="bg1"/>
                          </a:solidFill>
                          <a:latin typeface="Times New Roman" panose="02020603050405020304"/>
                          <a:ea typeface="Times New Roman" panose="02020603050405020304"/>
                        </a:rPr>
                        <a:t>Relationship</a:t>
                      </a:r>
                      <a:endParaRPr lang="en-US" altLang="zh-CN" sz="1425" b="1" i="0">
                        <a:solidFill>
                          <a:schemeClr val="bg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75000"/>
                      </a:schemeClr>
                    </a:solidFill>
                  </a:tcPr>
                </a:tc>
              </a:tr>
              <a:tr h="498475">
                <a:tc>
                  <a:txBody>
                    <a:bodyPr/>
                    <a:p>
                      <a:pPr fontAlgn="base">
                        <a:spcBef>
                          <a:spcPct val="0"/>
                        </a:spcBef>
                        <a:spcAft>
                          <a:spcPct val="0"/>
                        </a:spcAft>
                      </a:pPr>
                      <a:r>
                        <a:rPr lang="en-US" altLang="zh-CN" sz="1425" b="0" i="0">
                          <a:solidFill>
                            <a:schemeClr val="tx1"/>
                          </a:solidFill>
                          <a:latin typeface="Times New Roman" panose="02020603050405020304"/>
                          <a:ea typeface="Times New Roman" panose="02020603050405020304"/>
                        </a:rPr>
                        <a:t>Early Oxidative Stress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Increases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Increases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Increases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en-US" altLang="zh-CN" sz="1425" b="0" i="0">
                          <a:solidFill>
                            <a:schemeClr val="tx1"/>
                          </a:solidFill>
                          <a:latin typeface="Times New Roman" panose="02020603050405020304"/>
                          <a:ea typeface="Times New Roman" panose="02020603050405020304"/>
                        </a:rPr>
                        <a:t>All Increase Together</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r>
              <a:tr h="928370">
                <a:tc>
                  <a:txBody>
                    <a:bodyPr/>
                    <a:p>
                      <a:pPr fontAlgn="base">
                        <a:spcBef>
                          <a:spcPct val="0"/>
                        </a:spcBef>
                        <a:spcAft>
                          <a:spcPct val="0"/>
                        </a:spcAft>
                      </a:pPr>
                      <a:r>
                        <a:rPr lang="en-US" altLang="zh-CN" sz="1425" b="0" i="0">
                          <a:solidFill>
                            <a:schemeClr val="tx1"/>
                          </a:solidFill>
                          <a:latin typeface="Times New Roman" panose="02020603050405020304"/>
                          <a:ea typeface="Times New Roman" panose="02020603050405020304"/>
                        </a:rPr>
                        <a:t>Chronic Oxidative Stress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40000"/>
                        <a:lumOff val="6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High (sustained)</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40000"/>
                        <a:lumOff val="6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Decreases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40000"/>
                        <a:lumOff val="6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Increases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40000"/>
                        <a:lumOff val="60000"/>
                      </a:schemeClr>
                    </a:solidFill>
                  </a:tcPr>
                </a:tc>
                <a:tc>
                  <a:txBody>
                    <a:bodyPr/>
                    <a:p>
                      <a:pPr fontAlgn="base">
                        <a:spcBef>
                          <a:spcPct val="0"/>
                        </a:spcBef>
                        <a:spcAft>
                          <a:spcPct val="0"/>
                        </a:spcAft>
                      </a:pPr>
                      <a:r>
                        <a:rPr lang="en-US" altLang="zh-CN" sz="1425" b="0" i="0">
                          <a:solidFill>
                            <a:schemeClr val="tx1"/>
                          </a:solidFill>
                          <a:latin typeface="Times New Roman" panose="02020603050405020304"/>
                          <a:ea typeface="Times New Roman" panose="02020603050405020304"/>
                        </a:rPr>
                        <a:t>Radiation remains high, SOD decreases, Fibrinogen stays high (Inverse Relationship)</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40000"/>
                        <a:lumOff val="60000"/>
                      </a:schemeClr>
                    </a:solidFill>
                  </a:tcPr>
                </a:tc>
              </a:tr>
              <a:tr h="713105">
                <a:tc>
                  <a:txBody>
                    <a:bodyPr/>
                    <a:p>
                      <a:pPr fontAlgn="base">
                        <a:spcBef>
                          <a:spcPct val="0"/>
                        </a:spcBef>
                        <a:spcAft>
                          <a:spcPct val="0"/>
                        </a:spcAft>
                      </a:pPr>
                      <a:r>
                        <a:rPr lang="en-US" altLang="zh-CN" sz="1425" b="0" i="0">
                          <a:solidFill>
                            <a:schemeClr val="tx1"/>
                          </a:solidFill>
                          <a:latin typeface="Times New Roman" panose="02020603050405020304"/>
                          <a:ea typeface="Times New Roman" panose="02020603050405020304"/>
                        </a:rPr>
                        <a:t>Recovery Phase</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Decreases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Increases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zh-CN" altLang="en-US" sz="1425" b="0" i="0">
                          <a:solidFill>
                            <a:schemeClr val="tx1"/>
                          </a:solidFill>
                          <a:latin typeface="Times New Roman" panose="02020603050405020304"/>
                          <a:ea typeface="Times New Roman" panose="02020603050405020304"/>
                        </a:rPr>
                        <a:t>🔽 </a:t>
                      </a:r>
                      <a:r>
                        <a:rPr lang="en-US" altLang="zh-CN" sz="1425" b="0" i="0">
                          <a:solidFill>
                            <a:schemeClr val="tx1"/>
                          </a:solidFill>
                          <a:latin typeface="Times New Roman" panose="02020603050405020304"/>
                          <a:ea typeface="Times New Roman" panose="02020603050405020304"/>
                        </a:rPr>
                        <a:t>Decreases</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c>
                  <a:txBody>
                    <a:bodyPr/>
                    <a:p>
                      <a:pPr fontAlgn="base">
                        <a:spcBef>
                          <a:spcPct val="0"/>
                        </a:spcBef>
                        <a:spcAft>
                          <a:spcPct val="0"/>
                        </a:spcAft>
                      </a:pPr>
                      <a:r>
                        <a:rPr lang="en-US" altLang="zh-CN" sz="1425" b="0" i="0">
                          <a:solidFill>
                            <a:schemeClr val="tx1"/>
                          </a:solidFill>
                          <a:latin typeface="Times New Roman" panose="02020603050405020304"/>
                          <a:ea typeface="Times New Roman" panose="02020603050405020304"/>
                        </a:rPr>
                        <a:t>SOD recovers, Fibrinogen decreases, Radiation is reduced</a:t>
                      </a:r>
                      <a:endParaRPr lang="en-US" altLang="zh-CN" sz="1425" b="0" i="0">
                        <a:solidFill>
                          <a:schemeClr val="tx1"/>
                        </a:solidFill>
                        <a:latin typeface="Times New Roman" panose="02020603050405020304"/>
                        <a:ea typeface="Times New Roman" panose="02020603050405020304"/>
                      </a:endParaRPr>
                    </a:p>
                  </a:txBody>
                  <a:tcPr marL="57387" marR="57387" marT="28812" marB="28812" anchor="ctr" anchorCtr="0">
                    <a:lnL>
                      <a:noFill/>
                    </a:lnL>
                    <a:lnR>
                      <a:noFill/>
                    </a:lnR>
                    <a:lnT>
                      <a:noFill/>
                    </a:lnT>
                    <a:lnB>
                      <a:noFill/>
                    </a:lnB>
                    <a:lnTlToBr>
                      <a:noFill/>
                    </a:lnTlToBr>
                    <a:lnBlToTr>
                      <a:noFill/>
                    </a:lnBlToTr>
                    <a:solidFill>
                      <a:schemeClr val="accent6">
                        <a:lumMod val="20000"/>
                        <a:lumOff val="80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811530" y="2012537"/>
          <a:ext cx="7521575" cy="3749040"/>
        </p:xfrm>
        <a:graphic>
          <a:graphicData uri="http://schemas.openxmlformats.org/drawingml/2006/table">
            <a:tbl>
              <a:tblPr/>
              <a:tblGrid>
                <a:gridCol w="3928110"/>
                <a:gridCol w="3593465"/>
              </a:tblGrid>
              <a:tr h="450215">
                <a:tc>
                  <a:txBody>
                    <a:bodyPr/>
                    <a:p>
                      <a:pPr algn="ctr" fontAlgn="base">
                        <a:spcBef>
                          <a:spcPts val="1200"/>
                        </a:spcBef>
                        <a:spcAft>
                          <a:spcPts val="1200"/>
                        </a:spcAft>
                      </a:pPr>
                      <a:r>
                        <a:rPr lang="en-US" altLang="zh-CN" sz="2025" b="1" i="0">
                          <a:solidFill>
                            <a:srgbClr val="FFFFFF"/>
                          </a:solidFill>
                          <a:latin typeface="Times New Roman" panose="02020603050405020304"/>
                          <a:ea typeface="Times New Roman" panose="02020603050405020304"/>
                        </a:rPr>
                        <a:t>ADVANTAGES</a:t>
                      </a:r>
                      <a:endParaRPr lang="en-US" altLang="zh-CN" sz="2025" b="1" i="0">
                        <a:solidFill>
                          <a:srgbClr val="FFFFFF"/>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75000"/>
                      </a:schemeClr>
                    </a:solidFill>
                  </a:tcPr>
                </a:tc>
                <a:tc>
                  <a:txBody>
                    <a:bodyPr/>
                    <a:p>
                      <a:pPr algn="ctr" fontAlgn="base">
                        <a:spcBef>
                          <a:spcPts val="1200"/>
                        </a:spcBef>
                        <a:spcAft>
                          <a:spcPts val="1200"/>
                        </a:spcAft>
                      </a:pPr>
                      <a:r>
                        <a:rPr lang="en-US" altLang="zh-CN" sz="2025" b="1" i="0">
                          <a:solidFill>
                            <a:srgbClr val="FFFFFF"/>
                          </a:solidFill>
                          <a:latin typeface="Times New Roman" panose="02020603050405020304"/>
                          <a:ea typeface="Times New Roman" panose="02020603050405020304"/>
                        </a:rPr>
                        <a:t>DISADVANTAGES</a:t>
                      </a:r>
                      <a:endParaRPr lang="en-US" altLang="zh-CN" sz="2025" b="1" i="0">
                        <a:solidFill>
                          <a:srgbClr val="FFFFFF"/>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75000"/>
                      </a:schemeClr>
                    </a:solidFill>
                  </a:tcPr>
                </a:tc>
              </a:tr>
              <a:tr h="669925">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Robust Machine Learning Model</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Possible Overfitting Due to Small Dataset</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r>
              <a:tr h="392430">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Effective Data Preprocessing</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Limited Features Used for Prediction</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r>
              <a:tr h="393065">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Good Performance Metrics</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Class Imbalance in Classification Task</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r>
              <a:tr h="669925">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Clear Visualization &amp; Interpretation</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High Computational Cost Due to Polynomial Expansion</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r>
              <a:tr h="1173480">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Threshold-Based Classification for Easy Decision Making</a:t>
                      </a:r>
                      <a:endParaRPr lang="en-US" altLang="zh-CN" sz="1650" b="0" i="0">
                        <a:solidFill>
                          <a:schemeClr val="tx1"/>
                        </a:solidFill>
                        <a:latin typeface="Times New Roman" panose="02020603050405020304"/>
                        <a:ea typeface="Times New Roman" panose="02020603050405020304"/>
                      </a:endParaRPr>
                    </a:p>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 </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1650" b="0" i="0">
                          <a:solidFill>
                            <a:schemeClr val="tx1"/>
                          </a:solidFill>
                          <a:latin typeface="Times New Roman" panose="02020603050405020304"/>
                          <a:ea typeface="Times New Roman" panose="02020603050405020304"/>
                        </a:rPr>
                        <a:t>Decision Tree Depth is Limited</a:t>
                      </a:r>
                      <a:endParaRPr lang="en-US" altLang="zh-CN" sz="1650"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r>
            </a:tbl>
          </a:graphicData>
        </a:graphic>
      </p:graphicFrame>
      <p:sp>
        <p:nvSpPr>
          <p:cNvPr id="5" name="Text Box 4"/>
          <p:cNvSpPr txBox="1"/>
          <p:nvPr/>
        </p:nvSpPr>
        <p:spPr>
          <a:xfrm>
            <a:off x="107950" y="476885"/>
            <a:ext cx="6567170" cy="583565"/>
          </a:xfrm>
          <a:prstGeom prst="rect">
            <a:avLst/>
          </a:prstGeom>
          <a:noFill/>
        </p:spPr>
        <p:txBody>
          <a:bodyPr wrap="square" rtlCol="0" anchor="t">
            <a:spAutoFit/>
          </a:bodyPr>
          <a:p>
            <a:r>
              <a:rPr lang="en-US" altLang="zh-CN" sz="3200" b="1" dirty="0">
                <a:solidFill>
                  <a:schemeClr val="tx1"/>
                </a:solidFill>
                <a:effectLst/>
                <a:latin typeface="+mj-lt"/>
                <a:ea typeface="Arial" panose="020B0604020202020204" pitchFamily="34" charset="0"/>
                <a:sym typeface="+mn-ea"/>
              </a:rPr>
              <a:t>ADVANTAGES AND DISADVANTAGES</a:t>
            </a:r>
            <a:endParaRPr lang="en-US" altLang="zh-CN" sz="3200" b="1" dirty="0">
              <a:solidFill>
                <a:schemeClr val="tx1"/>
              </a:solidFill>
              <a:effectLst/>
              <a:latin typeface="+mj-lt"/>
              <a:ea typeface="Arial" panose="020B0604020202020204" pitchFamily="3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Aptos" panose="020B0004020202020204" pitchFamily="34" charset="0"/>
              </a:rPr>
              <a:t>BACKGROUND</a:t>
            </a:r>
            <a:endParaRPr lang="en-US" sz="3300" b="1" dirty="0">
              <a:latin typeface="Aptos" panose="020B000402020202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charset="0"/>
                <a:cs typeface="Times New Roman" panose="02020603050405020304" charset="0"/>
              </a:rPr>
              <a:t>Radiofrequency electromagnetic fields (RF-EMF) are ubiquitous; the application of this technology has increased a lot over the past few decades </a:t>
            </a:r>
            <a:r>
              <a:rPr lang="en-US" sz="1350" kern="100" baseline="30000" dirty="0">
                <a:solidFill>
                  <a:schemeClr val="accent1">
                    <a:lumMod val="40000"/>
                    <a:lumOff val="60000"/>
                  </a:schemeClr>
                </a:solidFill>
                <a:latin typeface="Times New Roman" panose="02020603050405020304" charset="0"/>
                <a:ea typeface="Calibri" panose="020F0502020204030204" charset="0"/>
                <a:cs typeface="Times New Roman" panose="02020603050405020304" charset="0"/>
              </a:rPr>
              <a:t>1,2,3</a:t>
            </a:r>
            <a:endParaRPr lang="en-US" dirty="0">
              <a:solidFill>
                <a:schemeClr val="accent1">
                  <a:lumMod val="40000"/>
                  <a:lumOff val="60000"/>
                </a:schemeClr>
              </a:solidFill>
              <a:latin typeface="Times New Roman" panose="02020603050405020304" charset="0"/>
              <a:cs typeface="Times New Roman" panose="02020603050405020304" charset="0"/>
            </a:endParaRPr>
          </a:p>
          <a:p>
            <a:pPr lvl="2"/>
            <a:r>
              <a:rPr lang="en-US" dirty="0">
                <a:latin typeface="Times New Roman" panose="02020603050405020304" charset="0"/>
                <a:cs typeface="Times New Roman" panose="02020603050405020304" charset="0"/>
              </a:rPr>
              <a:t>Medical use – radiofrequency ablation, imaging</a:t>
            </a:r>
            <a:endParaRPr lang="en-US" dirty="0">
              <a:latin typeface="Times New Roman" panose="02020603050405020304" charset="0"/>
              <a:cs typeface="Times New Roman" panose="02020603050405020304" charset="0"/>
            </a:endParaRPr>
          </a:p>
          <a:p>
            <a:pPr lvl="2"/>
            <a:r>
              <a:rPr lang="en-US" dirty="0">
                <a:latin typeface="Times New Roman" panose="02020603050405020304" charset="0"/>
                <a:cs typeface="Times New Roman" panose="02020603050405020304" charset="0"/>
              </a:rPr>
              <a:t>Telecommunications – mobile phones, Wi-Fi</a:t>
            </a:r>
            <a:endParaRPr lang="en-US" dirty="0">
              <a:latin typeface="Times New Roman" panose="02020603050405020304" charset="0"/>
              <a:cs typeface="Times New Roman" panose="02020603050405020304" charset="0"/>
            </a:endParaRPr>
          </a:p>
          <a:p>
            <a:pPr lvl="2"/>
            <a:r>
              <a:rPr lang="en-US" dirty="0">
                <a:latin typeface="Times New Roman" panose="02020603050405020304" charset="0"/>
                <a:cs typeface="Times New Roman" panose="02020603050405020304" charset="0"/>
              </a:rPr>
              <a:t>The usually frequencies are from 100kHz – 300GHz</a:t>
            </a:r>
            <a:endParaRPr lang="en-US" dirty="0">
              <a:latin typeface="Times New Roman" panose="02020603050405020304" charset="0"/>
              <a:cs typeface="Times New Roman" panose="02020603050405020304" charset="0"/>
            </a:endParaRPr>
          </a:p>
          <a:p>
            <a:r>
              <a:rPr lang="en-US" dirty="0">
                <a:latin typeface="Times New Roman" panose="02020603050405020304" charset="0"/>
                <a:cs typeface="Times New Roman" panose="02020603050405020304" charset="0"/>
              </a:rPr>
              <a:t>RF-EMF can have effects on health – general health effects such as headache, sleep disturbances, or specific health effects such as neurodevelopmental delays in children and adolescents </a:t>
            </a:r>
            <a:r>
              <a:rPr lang="en-US" sz="1350" kern="100" baseline="30000" dirty="0">
                <a:solidFill>
                  <a:schemeClr val="accent1">
                    <a:lumMod val="40000"/>
                    <a:lumOff val="60000"/>
                  </a:schemeClr>
                </a:solidFill>
                <a:latin typeface="Times New Roman" panose="02020603050405020304" charset="0"/>
                <a:ea typeface="Calibri" panose="020F0502020204030204" charset="0"/>
                <a:cs typeface="Times New Roman" panose="02020603050405020304" charset="0"/>
              </a:rPr>
              <a:t>1,2,3</a:t>
            </a:r>
            <a:endParaRPr lang="en-US" dirty="0">
              <a:solidFill>
                <a:schemeClr val="accent1">
                  <a:lumMod val="40000"/>
                  <a:lumOff val="60000"/>
                </a:schemeClr>
              </a:solidFill>
              <a:latin typeface="Times New Roman" panose="02020603050405020304" charset="0"/>
              <a:cs typeface="Times New Roman" panose="02020603050405020304" charset="0"/>
            </a:endParaRPr>
          </a:p>
          <a:p>
            <a:r>
              <a:rPr lang="en-US" dirty="0">
                <a:latin typeface="Times New Roman" panose="02020603050405020304" charset="0"/>
                <a:cs typeface="Times New Roman" panose="02020603050405020304" charset="0"/>
              </a:rPr>
              <a:t>They may also have effects on the hormone levels of children and also lead to oxidative stress</a:t>
            </a:r>
            <a:endParaRPr lang="en-US" dirty="0">
              <a:latin typeface="Times New Roman" panose="02020603050405020304" charset="0"/>
              <a:cs typeface="Times New Roman" panose="02020603050405020304" charset="0"/>
            </a:endParaRPr>
          </a:p>
          <a:p>
            <a:pPr lvl="2"/>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5599271" y="2258378"/>
            <a:ext cx="3321368" cy="3414713"/>
          </a:xfrm>
          <a:prstGeom prst="rect">
            <a:avLst/>
          </a:prstGeom>
          <a:noFill/>
        </p:spPr>
        <p:txBody>
          <a:bodyPr wrap="square" rtlCol="0">
            <a:noAutofit/>
          </a:bodyPr>
          <a:p>
            <a:pPr marL="107950" lvl="0" indent="0" algn="just" rtl="0">
              <a:lnSpc>
                <a:spcPct val="115000"/>
              </a:lnSpc>
              <a:spcBef>
                <a:spcPts val="0"/>
              </a:spcBef>
              <a:spcAft>
                <a:spcPts val="0"/>
              </a:spcAft>
              <a:buClr>
                <a:srgbClr val="FFC000"/>
              </a:buClr>
              <a:buSzPts val="1900"/>
              <a:buFont typeface="Times New Roman" panose="02020603050405020304"/>
              <a:buNone/>
            </a:pPr>
            <a:endParaRPr lang="en-GB" altLang="en-GB" sz="1500">
              <a:solidFill>
                <a:schemeClr val="bg1"/>
              </a:solidFill>
              <a:latin typeface="Consolas" panose="020B0609020204030204" charset="0"/>
              <a:cs typeface="Consolas" panose="020B0609020204030204" charset="0"/>
              <a:sym typeface="+mn-ea"/>
            </a:endParaRPr>
          </a:p>
        </p:txBody>
      </p:sp>
      <p:sp>
        <p:nvSpPr>
          <p:cNvPr id="3" name="Text Box 2"/>
          <p:cNvSpPr txBox="1"/>
          <p:nvPr/>
        </p:nvSpPr>
        <p:spPr>
          <a:xfrm>
            <a:off x="1187926" y="354648"/>
            <a:ext cx="4572000" cy="768350"/>
          </a:xfrm>
          <a:prstGeom prst="rect">
            <a:avLst/>
          </a:prstGeom>
          <a:noFill/>
        </p:spPr>
        <p:txBody>
          <a:bodyPr wrap="square" rtlCol="0" anchor="t">
            <a:spAutoFit/>
          </a:bodyPr>
          <a:p>
            <a:pPr algn="ctr" fontAlgn="ctr"/>
            <a:r>
              <a:rPr lang="en-US" altLang="zh-CN" sz="4400" b="1" dirty="0">
                <a:solidFill>
                  <a:schemeClr val="tx1"/>
                </a:solidFill>
                <a:effectLst/>
                <a:latin typeface="+mj-lt"/>
                <a:ea typeface="Arial" panose="020B0604020202020204" pitchFamily="34" charset="0"/>
                <a:sym typeface="+mn-ea"/>
              </a:rPr>
              <a:t>CONCLUSION</a:t>
            </a:r>
            <a:endParaRPr lang="en-US" altLang="zh-CN" sz="4400" b="1" dirty="0">
              <a:solidFill>
                <a:schemeClr val="tx1"/>
              </a:solidFill>
              <a:effectLst/>
              <a:latin typeface="+mj-lt"/>
              <a:ea typeface="Arial" panose="020B0604020202020204" pitchFamily="34" charset="0"/>
              <a:sym typeface="+mn-ea"/>
            </a:endParaRPr>
          </a:p>
        </p:txBody>
      </p:sp>
      <p:sp>
        <p:nvSpPr>
          <p:cNvPr id="5" name="Text Box 4"/>
          <p:cNvSpPr txBox="1"/>
          <p:nvPr/>
        </p:nvSpPr>
        <p:spPr>
          <a:xfrm>
            <a:off x="248603" y="1862138"/>
            <a:ext cx="9344978" cy="2168525"/>
          </a:xfrm>
          <a:prstGeom prst="rect">
            <a:avLst/>
          </a:prstGeom>
          <a:noFill/>
        </p:spPr>
        <p:txBody>
          <a:bodyPr wrap="square" rtlCol="0" anchor="t">
            <a:spAutoFit/>
          </a:bodyPr>
          <a:p>
            <a:pPr marL="457200" lvl="0" indent="-349250" algn="l" rtl="0">
              <a:lnSpc>
                <a:spcPct val="200000"/>
              </a:lnSpc>
              <a:spcBef>
                <a:spcPts val="0"/>
              </a:spcBef>
              <a:spcAft>
                <a:spcPts val="0"/>
              </a:spcAft>
              <a:buClr>
                <a:srgbClr val="005BE2"/>
              </a:buClr>
              <a:buSzPts val="1900"/>
              <a:buFont typeface="Wingdings" panose="05000000000000000000" charset="0"/>
              <a:buChar char="§"/>
            </a:pPr>
            <a:r>
              <a:rPr lang="en-US" altLang="en-GB" sz="1350" b="1">
                <a:solidFill>
                  <a:schemeClr val="tx1"/>
                </a:solidFill>
                <a:latin typeface="Consolas" panose="020B0609020204030204" charset="0"/>
                <a:cs typeface="Consolas" panose="020B0609020204030204" charset="0"/>
              </a:rPr>
              <a:t>Objective</a:t>
            </a:r>
            <a:r>
              <a:rPr lang="en-US" altLang="en-GB" sz="1350">
                <a:solidFill>
                  <a:schemeClr val="tx1"/>
                </a:solidFill>
                <a:latin typeface="Consolas" panose="020B0609020204030204" charset="0"/>
                <a:cs typeface="Consolas" panose="020B0609020204030204" charset="0"/>
              </a:rPr>
              <a:t>: Predict SOD activity and assess oxidative stress in radiation-exposed children.</a:t>
            </a:r>
            <a:endParaRPr lang="en-US" altLang="en-GB" sz="1350">
              <a:solidFill>
                <a:schemeClr val="tx1"/>
              </a:solidFill>
              <a:latin typeface="Consolas" panose="020B0609020204030204" charset="0"/>
              <a:cs typeface="Consolas" panose="020B0609020204030204" charset="0"/>
            </a:endParaRPr>
          </a:p>
          <a:p>
            <a:pPr marL="457200" lvl="0" indent="-349250" algn="l" rtl="0">
              <a:lnSpc>
                <a:spcPct val="200000"/>
              </a:lnSpc>
              <a:spcBef>
                <a:spcPts val="0"/>
              </a:spcBef>
              <a:spcAft>
                <a:spcPts val="0"/>
              </a:spcAft>
              <a:buClr>
                <a:srgbClr val="005BE2"/>
              </a:buClr>
              <a:buSzPts val="1900"/>
              <a:buFont typeface="Wingdings" panose="05000000000000000000" charset="0"/>
              <a:buChar char="§"/>
            </a:pPr>
            <a:r>
              <a:rPr lang="en-US" altLang="en-GB" sz="1350" b="1">
                <a:solidFill>
                  <a:schemeClr val="tx1"/>
                </a:solidFill>
                <a:latin typeface="Consolas" panose="020B0609020204030204" charset="0"/>
                <a:cs typeface="Consolas" panose="020B0609020204030204" charset="0"/>
              </a:rPr>
              <a:t>Methods</a:t>
            </a:r>
            <a:r>
              <a:rPr lang="en-US" altLang="en-GB" sz="1350">
                <a:solidFill>
                  <a:schemeClr val="tx1"/>
                </a:solidFill>
                <a:latin typeface="Consolas" panose="020B0609020204030204" charset="0"/>
                <a:cs typeface="Consolas" panose="020B0609020204030204" charset="0"/>
              </a:rPr>
              <a:t>: Use neural networks and decision trees with polynomial features.</a:t>
            </a:r>
            <a:endParaRPr lang="en-US" altLang="en-GB" sz="1350">
              <a:solidFill>
                <a:schemeClr val="tx1"/>
              </a:solidFill>
              <a:latin typeface="Consolas" panose="020B0609020204030204" charset="0"/>
              <a:cs typeface="Consolas" panose="020B0609020204030204" charset="0"/>
            </a:endParaRPr>
          </a:p>
          <a:p>
            <a:pPr marL="457200" lvl="0" indent="-349250" algn="l" rtl="0">
              <a:lnSpc>
                <a:spcPct val="200000"/>
              </a:lnSpc>
              <a:spcBef>
                <a:spcPts val="0"/>
              </a:spcBef>
              <a:spcAft>
                <a:spcPts val="0"/>
              </a:spcAft>
              <a:buClr>
                <a:srgbClr val="005BE2"/>
              </a:buClr>
              <a:buSzPts val="1900"/>
              <a:buFont typeface="Wingdings" panose="05000000000000000000" charset="0"/>
              <a:buChar char="§"/>
            </a:pPr>
            <a:r>
              <a:rPr lang="en-US" altLang="en-GB" sz="1350" b="1">
                <a:solidFill>
                  <a:schemeClr val="tx1"/>
                </a:solidFill>
                <a:latin typeface="Consolas" panose="020B0609020204030204" charset="0"/>
                <a:cs typeface="Consolas" panose="020B0609020204030204" charset="0"/>
              </a:rPr>
              <a:t>Accuracy</a:t>
            </a:r>
            <a:r>
              <a:rPr lang="en-US" altLang="en-GB" sz="1350">
                <a:solidFill>
                  <a:schemeClr val="tx1"/>
                </a:solidFill>
                <a:latin typeface="Consolas" panose="020B0609020204030204" charset="0"/>
                <a:cs typeface="Consolas" panose="020B0609020204030204" charset="0"/>
              </a:rPr>
              <a:t>: Achieves 85% but needs improvement for imbalanced data.</a:t>
            </a:r>
            <a:endParaRPr lang="en-US" altLang="en-GB" sz="1350">
              <a:solidFill>
                <a:schemeClr val="tx1"/>
              </a:solidFill>
              <a:latin typeface="Consolas" panose="020B0609020204030204" charset="0"/>
              <a:cs typeface="Consolas" panose="020B0609020204030204" charset="0"/>
            </a:endParaRPr>
          </a:p>
          <a:p>
            <a:pPr marL="457200" lvl="0" indent="-349250" algn="l" rtl="0">
              <a:lnSpc>
                <a:spcPct val="200000"/>
              </a:lnSpc>
              <a:spcBef>
                <a:spcPts val="0"/>
              </a:spcBef>
              <a:spcAft>
                <a:spcPts val="0"/>
              </a:spcAft>
              <a:buClr>
                <a:srgbClr val="005BE2"/>
              </a:buClr>
              <a:buSzPts val="1900"/>
              <a:buFont typeface="Wingdings" panose="05000000000000000000" charset="0"/>
              <a:buChar char="§"/>
            </a:pPr>
            <a:r>
              <a:rPr lang="en-US" altLang="en-GB" sz="1350" b="1">
                <a:solidFill>
                  <a:schemeClr val="tx1"/>
                </a:solidFill>
                <a:latin typeface="Consolas" panose="020B0609020204030204" charset="0"/>
                <a:cs typeface="Consolas" panose="020B0609020204030204" charset="0"/>
              </a:rPr>
              <a:t>Impact</a:t>
            </a:r>
            <a:r>
              <a:rPr lang="en-US" altLang="en-GB" sz="1350">
                <a:solidFill>
                  <a:schemeClr val="tx1"/>
                </a:solidFill>
                <a:latin typeface="Consolas" panose="020B0609020204030204" charset="0"/>
                <a:cs typeface="Consolas" panose="020B0609020204030204" charset="0"/>
              </a:rPr>
              <a:t>: Shows ML’s role in health monitoring and personalized care.</a:t>
            </a:r>
            <a:endParaRPr lang="en-US" altLang="en-GB" sz="1350">
              <a:solidFill>
                <a:schemeClr val="tx1"/>
              </a:solidFill>
              <a:latin typeface="Consolas" panose="020B0609020204030204" charset="0"/>
              <a:cs typeface="Consolas" panose="020B0609020204030204" charset="0"/>
            </a:endParaRPr>
          </a:p>
          <a:p>
            <a:pPr marL="457200" lvl="0" indent="-349250" algn="l" rtl="0">
              <a:lnSpc>
                <a:spcPct val="200000"/>
              </a:lnSpc>
              <a:spcBef>
                <a:spcPts val="0"/>
              </a:spcBef>
              <a:spcAft>
                <a:spcPts val="0"/>
              </a:spcAft>
              <a:buClr>
                <a:srgbClr val="005BE2"/>
              </a:buClr>
              <a:buSzPts val="1900"/>
              <a:buFont typeface="Wingdings" panose="05000000000000000000" charset="0"/>
              <a:buChar char="§"/>
            </a:pPr>
            <a:r>
              <a:rPr lang="en-US" altLang="en-GB" sz="1350" b="1">
                <a:solidFill>
                  <a:schemeClr val="tx1"/>
                </a:solidFill>
                <a:latin typeface="Consolas" panose="020B0609020204030204" charset="0"/>
                <a:cs typeface="Consolas" panose="020B0609020204030204" charset="0"/>
              </a:rPr>
              <a:t>Future Work</a:t>
            </a:r>
            <a:r>
              <a:rPr lang="en-US" altLang="en-GB" sz="1350">
                <a:solidFill>
                  <a:schemeClr val="tx1"/>
                </a:solidFill>
                <a:latin typeface="Consolas" panose="020B0609020204030204" charset="0"/>
                <a:cs typeface="Consolas" panose="020B0609020204030204" charset="0"/>
              </a:rPr>
              <a:t>: Add more factors and apply deep learning.</a:t>
            </a:r>
            <a:endParaRPr lang="en-US" altLang="en-GB" sz="1350">
              <a:solidFill>
                <a:schemeClr val="tx1"/>
              </a:solidFill>
              <a:latin typeface="Consolas" panose="020B0609020204030204" charset="0"/>
              <a:cs typeface="Consolas" panose="020B060902020403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124234" y="332581"/>
            <a:ext cx="3613785" cy="706755"/>
          </a:xfrm>
          <a:prstGeom prst="rect">
            <a:avLst/>
          </a:prstGeom>
          <a:noFill/>
        </p:spPr>
        <p:txBody>
          <a:bodyPr wrap="square" rtlCol="0" anchor="t">
            <a:spAutoFit/>
          </a:bodyPr>
          <a:p>
            <a:pPr fontAlgn="ctr"/>
            <a:r>
              <a:rPr lang="en-US" altLang="zh-CN" sz="4000" b="1" dirty="0">
                <a:solidFill>
                  <a:schemeClr val="tx1"/>
                </a:solidFill>
                <a:effectLst/>
                <a:latin typeface="+mj-lt"/>
                <a:ea typeface="Arial" panose="020B0604020202020204" pitchFamily="34" charset="0"/>
                <a:sym typeface="+mn-ea"/>
              </a:rPr>
              <a:t>FUTURE SCOPE</a:t>
            </a:r>
            <a:endParaRPr lang="en-US" altLang="zh-CN" sz="4000" b="1" dirty="0">
              <a:solidFill>
                <a:schemeClr val="tx1"/>
              </a:solidFill>
              <a:effectLst/>
              <a:latin typeface="+mj-lt"/>
              <a:ea typeface="Arial" panose="020B0604020202020204" pitchFamily="34" charset="0"/>
              <a:sym typeface="+mn-ea"/>
            </a:endParaRPr>
          </a:p>
        </p:txBody>
      </p:sp>
      <p:sp>
        <p:nvSpPr>
          <p:cNvPr id="188" name="燕尾形 187"/>
          <p:cNvSpPr/>
          <p:nvPr>
            <p:custDataLst>
              <p:tags r:id="rId1"/>
            </p:custDataLst>
          </p:nvPr>
        </p:nvSpPr>
        <p:spPr>
          <a:xfrm>
            <a:off x="0" y="2708910"/>
            <a:ext cx="8530590" cy="900430"/>
          </a:xfrm>
          <a:prstGeom prst="chevron">
            <a:avLst/>
          </a:prstGeom>
          <a:gradFill>
            <a:gsLst>
              <a:gs pos="0">
                <a:schemeClr val="accent1">
                  <a:lumMod val="20000"/>
                  <a:lumOff val="80000"/>
                  <a:alpha val="20000"/>
                </a:schemeClr>
              </a:gs>
              <a:gs pos="100000">
                <a:schemeClr val="accent1">
                  <a:lumMod val="40000"/>
                  <a:lumOff val="60000"/>
                </a:schemeClr>
              </a:gs>
            </a:gsLst>
            <a:lin ang="0" scaled="0"/>
          </a:gradFill>
          <a:ln>
            <a:noFill/>
          </a:ln>
          <a:effectLst>
            <a:outerShdw blurRad="177800" dist="63500" dir="8100000" algn="tr"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50" b="1"/>
          </a:p>
        </p:txBody>
      </p:sp>
      <p:sp>
        <p:nvSpPr>
          <p:cNvPr id="190" name="燕尾形 189"/>
          <p:cNvSpPr/>
          <p:nvPr>
            <p:custDataLst>
              <p:tags r:id="rId2"/>
            </p:custDataLst>
          </p:nvPr>
        </p:nvSpPr>
        <p:spPr>
          <a:xfrm>
            <a:off x="611505" y="2852420"/>
            <a:ext cx="1510030" cy="612140"/>
          </a:xfrm>
          <a:prstGeom prst="chevron">
            <a:avLst/>
          </a:prstGeom>
          <a:gradFill>
            <a:gsLst>
              <a:gs pos="0">
                <a:schemeClr val="accent1">
                  <a:lumMod val="55000"/>
                  <a:lumOff val="45000"/>
                </a:schemeClr>
              </a:gs>
              <a:gs pos="100000">
                <a:schemeClr val="accent1"/>
              </a:gs>
            </a:gsLst>
            <a:lin ang="0" scaled="0"/>
          </a:gradFill>
          <a:ln>
            <a:noFill/>
          </a:ln>
          <a:effectLst>
            <a:outerShdw blurRad="152400" dist="889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spcBef>
                <a:spcPct val="0"/>
              </a:spcBef>
              <a:spcAft>
                <a:spcPct val="0"/>
              </a:spcAft>
              <a:buClrTx/>
              <a:buSzTx/>
              <a:buFontTx/>
            </a:pPr>
            <a:endParaRPr lang="en-US" sz="1050" b="1" cap="all" dirty="0">
              <a:solidFill>
                <a:srgbClr val="FFFFFF"/>
              </a:solidFill>
              <a:uFillTx/>
              <a:latin typeface="+mn-ea"/>
              <a:sym typeface="+mn-ea"/>
            </a:endParaRPr>
          </a:p>
        </p:txBody>
      </p:sp>
      <p:sp>
        <p:nvSpPr>
          <p:cNvPr id="191" name="燕尾形 190"/>
          <p:cNvSpPr/>
          <p:nvPr>
            <p:custDataLst>
              <p:tags r:id="rId3"/>
            </p:custDataLst>
          </p:nvPr>
        </p:nvSpPr>
        <p:spPr>
          <a:xfrm>
            <a:off x="2844165" y="2822575"/>
            <a:ext cx="1448435" cy="612140"/>
          </a:xfrm>
          <a:prstGeom prst="chevron">
            <a:avLst/>
          </a:prstGeom>
          <a:gradFill>
            <a:gsLst>
              <a:gs pos="0">
                <a:schemeClr val="accent1">
                  <a:lumMod val="85000"/>
                  <a:lumOff val="15000"/>
                </a:schemeClr>
              </a:gs>
              <a:gs pos="100000">
                <a:schemeClr val="accent1">
                  <a:lumMod val="90000"/>
                </a:schemeClr>
              </a:gs>
            </a:gsLst>
            <a:lin ang="0" scaled="0"/>
          </a:gradFill>
          <a:ln>
            <a:noFill/>
          </a:ln>
          <a:effectLst>
            <a:outerShdw blurRad="152400" dist="88900" dir="8100000" algn="t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spcBef>
                <a:spcPct val="0"/>
              </a:spcBef>
              <a:spcAft>
                <a:spcPct val="0"/>
              </a:spcAft>
              <a:buClrTx/>
              <a:buSzTx/>
              <a:buFontTx/>
            </a:pPr>
            <a:endParaRPr lang="en-US" sz="1050" b="1" cap="all">
              <a:solidFill>
                <a:srgbClr val="FFFFFF"/>
              </a:solidFill>
              <a:uFillTx/>
              <a:latin typeface="+mn-ea"/>
              <a:sym typeface="+mn-ea"/>
            </a:endParaRPr>
          </a:p>
        </p:txBody>
      </p:sp>
      <p:cxnSp>
        <p:nvCxnSpPr>
          <p:cNvPr id="195" name="直接连接符 194"/>
          <p:cNvCxnSpPr/>
          <p:nvPr>
            <p:custDataLst>
              <p:tags r:id="rId4"/>
            </p:custDataLst>
          </p:nvPr>
        </p:nvCxnSpPr>
        <p:spPr>
          <a:xfrm>
            <a:off x="2552700" y="2802494"/>
            <a:ext cx="4870609" cy="0"/>
          </a:xfrm>
          <a:prstGeom prst="line">
            <a:avLst/>
          </a:prstGeom>
          <a:ln w="9525">
            <a:gradFill>
              <a:gsLst>
                <a:gs pos="0">
                  <a:schemeClr val="accent1">
                    <a:lumMod val="20000"/>
                    <a:lumOff val="80000"/>
                    <a:alpha val="0"/>
                  </a:schemeClr>
                </a:gs>
                <a:gs pos="100000">
                  <a:schemeClr val="accent1">
                    <a:lumMod val="20000"/>
                    <a:lumOff val="80000"/>
                  </a:schemeClr>
                </a:gs>
              </a:gsLst>
              <a:lin ang="10800000" scaled="1"/>
            </a:gradFill>
            <a:tailEnd type="non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p:nvPr>
            <p:custDataLst>
              <p:tags r:id="rId5"/>
            </p:custDataLst>
          </p:nvPr>
        </p:nvCxnSpPr>
        <p:spPr>
          <a:xfrm flipV="1">
            <a:off x="3419951" y="2204641"/>
            <a:ext cx="0" cy="432435"/>
          </a:xfrm>
          <a:prstGeom prst="straightConnector1">
            <a:avLst/>
          </a:prstGeom>
          <a:ln>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9" name="矩形 1"/>
          <p:cNvSpPr/>
          <p:nvPr>
            <p:custDataLst>
              <p:tags r:id="rId6"/>
            </p:custDataLst>
          </p:nvPr>
        </p:nvSpPr>
        <p:spPr>
          <a:xfrm>
            <a:off x="5651976" y="4086543"/>
            <a:ext cx="2549366" cy="589121"/>
          </a:xfrm>
          <a:prstGeom prst="rect">
            <a:avLst/>
          </a:prstGeom>
          <a:noFill/>
        </p:spPr>
        <p:txBody>
          <a:bodyPr wrap="square" lIns="0" tIns="0" rIns="0" bIns="0" rtlCol="0" anchor="t" anchorCtr="0">
            <a:normAutofit/>
          </a:bodyPr>
          <a:p>
            <a:pPr>
              <a:lnSpc>
                <a:spcPct val="130000"/>
              </a:lnSpc>
              <a:spcBef>
                <a:spcPct val="0"/>
              </a:spcBef>
              <a:spcAft>
                <a:spcPct val="0"/>
              </a:spcAft>
            </a:pPr>
            <a:r>
              <a:rPr lang="en-US" altLang="en-GB" sz="1350" b="1" dirty="0">
                <a:solidFill>
                  <a:schemeClr val="tx1">
                    <a:lumMod val="85000"/>
                    <a:lumOff val="15000"/>
                  </a:schemeClr>
                </a:solidFill>
                <a:latin typeface="Calibri" panose="020F0502020204030204" charset="0"/>
                <a:cs typeface="Calibri" panose="020F0502020204030204" charset="0"/>
              </a:rPr>
              <a:t>Enhance Machine Learning Model</a:t>
            </a:r>
            <a:endParaRPr lang="en-US" altLang="en-GB" sz="1350" b="1" dirty="0">
              <a:solidFill>
                <a:schemeClr val="tx1">
                  <a:lumMod val="85000"/>
                  <a:lumOff val="15000"/>
                </a:schemeClr>
              </a:solidFill>
              <a:latin typeface="Calibri" panose="020F0502020204030204" charset="0"/>
              <a:cs typeface="Calibri" panose="020F0502020204030204" charset="0"/>
            </a:endParaRPr>
          </a:p>
        </p:txBody>
      </p:sp>
      <p:sp>
        <p:nvSpPr>
          <p:cNvPr id="21" name="矩形 4"/>
          <p:cNvSpPr/>
          <p:nvPr>
            <p:custDataLst>
              <p:tags r:id="rId7"/>
            </p:custDataLst>
          </p:nvPr>
        </p:nvSpPr>
        <p:spPr>
          <a:xfrm>
            <a:off x="1475581" y="4102418"/>
            <a:ext cx="2609850" cy="589121"/>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en-GB" sz="1350" b="1">
                <a:solidFill>
                  <a:schemeClr val="tx1">
                    <a:lumMod val="85000"/>
                    <a:lumOff val="15000"/>
                  </a:schemeClr>
                </a:solidFill>
                <a:latin typeface="Calibri" panose="020F0502020204030204" charset="0"/>
                <a:cs typeface="Calibri" panose="020F0502020204030204" charset="0"/>
              </a:rPr>
              <a:t>Expand Predictive Parameters</a:t>
            </a:r>
            <a:endParaRPr lang="en-US" altLang="en-GB" sz="1350" b="1">
              <a:solidFill>
                <a:schemeClr val="tx1">
                  <a:lumMod val="85000"/>
                  <a:lumOff val="15000"/>
                </a:schemeClr>
              </a:solidFill>
              <a:latin typeface="Calibri" panose="020F0502020204030204" charset="0"/>
              <a:cs typeface="Calibri" panose="020F0502020204030204" charset="0"/>
            </a:endParaRPr>
          </a:p>
        </p:txBody>
      </p:sp>
      <p:cxnSp>
        <p:nvCxnSpPr>
          <p:cNvPr id="22" name="直接箭头连接符 2"/>
          <p:cNvCxnSpPr/>
          <p:nvPr>
            <p:custDataLst>
              <p:tags r:id="rId8"/>
            </p:custDataLst>
          </p:nvPr>
        </p:nvCxnSpPr>
        <p:spPr>
          <a:xfrm flipH="1" flipV="1">
            <a:off x="1547178" y="3644662"/>
            <a:ext cx="1905" cy="441484"/>
          </a:xfrm>
          <a:prstGeom prst="straightConnector1">
            <a:avLst/>
          </a:prstGeom>
          <a:ln>
            <a:solidFill>
              <a:schemeClr val="accent1">
                <a:lumMod val="60000"/>
                <a:lumOff val="4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5724525" y="1932305"/>
            <a:ext cx="4572000" cy="299085"/>
          </a:xfrm>
          <a:prstGeom prst="rect">
            <a:avLst/>
          </a:prstGeom>
          <a:noFill/>
        </p:spPr>
        <p:txBody>
          <a:bodyPr wrap="square" rtlCol="0" anchor="t">
            <a:spAutoFit/>
          </a:bodyPr>
          <a:p>
            <a:r>
              <a:rPr lang="en-US" altLang="en-GB" sz="1350" b="1">
                <a:cs typeface="+mn-lt"/>
                <a:sym typeface="+mn-ea"/>
              </a:rPr>
              <a:t>Comparative Studies</a:t>
            </a:r>
            <a:endParaRPr lang="en-GB" altLang="en-US" sz="1350" b="1">
              <a:latin typeface="+mn-ea"/>
              <a:cs typeface="+mn-ea"/>
            </a:endParaRPr>
          </a:p>
        </p:txBody>
      </p:sp>
      <p:sp>
        <p:nvSpPr>
          <p:cNvPr id="3" name="燕尾形 190"/>
          <p:cNvSpPr/>
          <p:nvPr>
            <p:custDataLst>
              <p:tags r:id="rId9"/>
            </p:custDataLst>
          </p:nvPr>
        </p:nvSpPr>
        <p:spPr>
          <a:xfrm>
            <a:off x="5004435" y="2806700"/>
            <a:ext cx="1309370" cy="612140"/>
          </a:xfrm>
          <a:prstGeom prst="chevron">
            <a:avLst/>
          </a:prstGeom>
          <a:gradFill>
            <a:gsLst>
              <a:gs pos="0">
                <a:schemeClr val="accent1">
                  <a:lumMod val="85000"/>
                  <a:lumOff val="15000"/>
                </a:schemeClr>
              </a:gs>
              <a:gs pos="100000">
                <a:schemeClr val="accent1">
                  <a:lumMod val="90000"/>
                </a:schemeClr>
              </a:gs>
            </a:gsLst>
            <a:lin ang="0" scaled="0"/>
          </a:gradFill>
          <a:ln>
            <a:noFill/>
          </a:ln>
          <a:effectLst>
            <a:outerShdw blurRad="152400" dist="88900" dir="8100000" algn="t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spcBef>
                <a:spcPct val="0"/>
              </a:spcBef>
              <a:spcAft>
                <a:spcPct val="0"/>
              </a:spcAft>
              <a:buClrTx/>
              <a:buSzTx/>
              <a:buFontTx/>
            </a:pPr>
            <a:endParaRPr lang="en-US" sz="1050" b="1" cap="all">
              <a:solidFill>
                <a:srgbClr val="FFFFFF"/>
              </a:solidFill>
              <a:uFillTx/>
              <a:latin typeface="+mn-ea"/>
              <a:sym typeface="+mn-ea"/>
            </a:endParaRPr>
          </a:p>
        </p:txBody>
      </p:sp>
      <p:sp>
        <p:nvSpPr>
          <p:cNvPr id="5" name="燕尾形 190"/>
          <p:cNvSpPr/>
          <p:nvPr>
            <p:custDataLst>
              <p:tags r:id="rId10"/>
            </p:custDataLst>
          </p:nvPr>
        </p:nvSpPr>
        <p:spPr>
          <a:xfrm>
            <a:off x="6765290" y="2822575"/>
            <a:ext cx="1231900" cy="612140"/>
          </a:xfrm>
          <a:prstGeom prst="chevron">
            <a:avLst/>
          </a:prstGeom>
          <a:gradFill>
            <a:gsLst>
              <a:gs pos="0">
                <a:schemeClr val="accent1">
                  <a:lumMod val="85000"/>
                  <a:lumOff val="15000"/>
                </a:schemeClr>
              </a:gs>
              <a:gs pos="100000">
                <a:schemeClr val="accent1">
                  <a:lumMod val="90000"/>
                </a:schemeClr>
              </a:gs>
            </a:gsLst>
            <a:lin ang="0" scaled="0"/>
          </a:gradFill>
          <a:ln>
            <a:noFill/>
          </a:ln>
          <a:effectLst>
            <a:outerShdw blurRad="152400" dist="88900" dir="8100000" algn="t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spcBef>
                <a:spcPct val="0"/>
              </a:spcBef>
              <a:spcAft>
                <a:spcPct val="0"/>
              </a:spcAft>
              <a:buClrTx/>
              <a:buSzTx/>
              <a:buFontTx/>
            </a:pPr>
            <a:endParaRPr lang="en-US" sz="1050" b="1" cap="all">
              <a:solidFill>
                <a:srgbClr val="FFFFFF"/>
              </a:solidFill>
              <a:uFillTx/>
              <a:latin typeface="+mn-ea"/>
              <a:sym typeface="+mn-ea"/>
            </a:endParaRPr>
          </a:p>
        </p:txBody>
      </p:sp>
      <p:cxnSp>
        <p:nvCxnSpPr>
          <p:cNvPr id="6" name="直接箭头连接符 2"/>
          <p:cNvCxnSpPr/>
          <p:nvPr>
            <p:custDataLst>
              <p:tags r:id="rId11"/>
            </p:custDataLst>
          </p:nvPr>
        </p:nvCxnSpPr>
        <p:spPr>
          <a:xfrm flipH="1" flipV="1">
            <a:off x="5724208" y="3680857"/>
            <a:ext cx="1905" cy="441484"/>
          </a:xfrm>
          <a:prstGeom prst="straightConnector1">
            <a:avLst/>
          </a:prstGeom>
          <a:ln>
            <a:solidFill>
              <a:schemeClr val="accent1">
                <a:lumMod val="60000"/>
                <a:lumOff val="4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 name="直接箭头连接符 200"/>
          <p:cNvCxnSpPr/>
          <p:nvPr>
            <p:custDataLst>
              <p:tags r:id="rId12"/>
            </p:custDataLst>
          </p:nvPr>
        </p:nvCxnSpPr>
        <p:spPr>
          <a:xfrm flipV="1">
            <a:off x="7236301" y="2276396"/>
            <a:ext cx="0" cy="432435"/>
          </a:xfrm>
          <a:prstGeom prst="straightConnector1">
            <a:avLst/>
          </a:prstGeom>
          <a:ln>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1403350" y="1932305"/>
            <a:ext cx="2428875" cy="299085"/>
          </a:xfrm>
          <a:prstGeom prst="rect">
            <a:avLst/>
          </a:prstGeom>
          <a:noFill/>
        </p:spPr>
        <p:txBody>
          <a:bodyPr wrap="square" rtlCol="0" anchor="t">
            <a:spAutoFit/>
          </a:bodyPr>
          <a:p>
            <a:r>
              <a:rPr lang="en-US" altLang="en-GB" sz="1350" b="1">
                <a:latin typeface="+mj-lt"/>
                <a:cs typeface="+mj-lt"/>
                <a:sym typeface="+mn-ea"/>
              </a:rPr>
              <a:t>Real-World Implementation</a:t>
            </a:r>
            <a:endParaRPr lang="en-US" altLang="en-GB" sz="1350" b="1">
              <a:latin typeface="+mj-lt"/>
              <a:cs typeface="+mj-lt"/>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96325" y="47704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ltLang="zh-CN" sz="4890" b="1" dirty="0">
                <a:solidFill>
                  <a:schemeClr val="tx1"/>
                </a:solidFill>
                <a:effectLst/>
                <a:ea typeface="Arial" panose="020B0604020202020204" pitchFamily="34" charset="0"/>
                <a:sym typeface="+mn-ea"/>
              </a:rPr>
              <a:t>REFERENCES</a:t>
            </a:r>
            <a:endParaRPr lang="en-US" altLang="zh-CN" sz="4890" b="1" dirty="0">
              <a:solidFill>
                <a:schemeClr val="tx1"/>
              </a:solidFill>
              <a:effectLst/>
              <a:ea typeface="Arial" panose="020B0604020202020204" pitchFamily="34" charset="0"/>
              <a:sym typeface="+mn-ea"/>
            </a:endParaRPr>
          </a:p>
        </p:txBody>
      </p:sp>
      <p:sp>
        <p:nvSpPr>
          <p:cNvPr id="120" name="Google Shape;120;p23"/>
          <p:cNvSpPr txBox="1"/>
          <p:nvPr>
            <p:ph type="body" idx="1"/>
          </p:nvPr>
        </p:nvSpPr>
        <p:spPr>
          <a:xfrm>
            <a:off x="179620" y="1700615"/>
            <a:ext cx="8651400" cy="4553400"/>
          </a:xfrm>
          <a:prstGeom prst="rect">
            <a:avLst/>
          </a:prstGeom>
        </p:spPr>
        <p:txBody>
          <a:bodyPr spcFirstLastPara="1" wrap="square" lIns="91425" tIns="91425" rIns="91425" bIns="91425" anchor="t" anchorCtr="0">
            <a:noAutofit/>
          </a:bodyPr>
          <a:lstStyle/>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[1] GRadiation impact from Cell Phones and Towers on Human Health and Environment - A Review February 2023</a:t>
            </a:r>
            <a:r>
              <a:rPr lang="en-GB" sz="900">
                <a:solidFill>
                  <a:srgbClr val="000000"/>
                </a:solidFill>
                <a:uFill>
                  <a:noFill/>
                </a:uFill>
                <a:latin typeface="Times New Roman" panose="02020603050405020304"/>
                <a:ea typeface="Times New Roman" panose="02020603050405020304"/>
                <a:cs typeface="Times New Roman" panose="02020603050405020304"/>
                <a:sym typeface="Times New Roman" panose="02020603050405020304"/>
                <a:hlinkClick r:id="rId1"/>
              </a:rPr>
              <a:t> </a:t>
            </a:r>
            <a:r>
              <a:rPr lang="en-GB" sz="900" u="sng">
                <a:solidFill>
                  <a:srgbClr val="000000"/>
                </a:solidFill>
                <a:latin typeface="Times New Roman" panose="02020603050405020304"/>
                <a:ea typeface="Times New Roman" panose="02020603050405020304"/>
                <a:cs typeface="Times New Roman" panose="02020603050405020304"/>
                <a:sym typeface="Times New Roman" panose="02020603050405020304"/>
                <a:hlinkClick r:id="rId1"/>
              </a:rPr>
              <a:t>International Journal of Scientific Research in Science and Technology</a:t>
            </a: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  DOI:</a:t>
            </a:r>
            <a:r>
              <a:rPr lang="en-GB" sz="900" u="sng">
                <a:solidFill>
                  <a:srgbClr val="000000"/>
                </a:solidFill>
                <a:latin typeface="Times New Roman" panose="02020603050405020304"/>
                <a:ea typeface="Times New Roman" panose="02020603050405020304"/>
                <a:cs typeface="Times New Roman" panose="02020603050405020304"/>
                <a:sym typeface="Times New Roman" panose="02020603050405020304"/>
                <a:hlinkClick r:id="rId2"/>
              </a:rPr>
              <a:t>10.32628/IJSRS T2310176</a:t>
            </a: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 Authors:</a:t>
            </a:r>
            <a:r>
              <a:rPr lang="en-GB" sz="900" u="sng">
                <a:solidFill>
                  <a:srgbClr val="000000"/>
                </a:solidFill>
                <a:latin typeface="Times New Roman" panose="02020603050405020304"/>
                <a:ea typeface="Times New Roman" panose="02020603050405020304"/>
                <a:cs typeface="Times New Roman" panose="02020603050405020304"/>
                <a:sym typeface="Times New Roman" panose="02020603050405020304"/>
                <a:hlinkClick r:id="rId3"/>
              </a:rPr>
              <a:t>Anil R. Saradva</a:t>
            </a:r>
            <a:endParaRPr sz="900" u="sng">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[2] Mobile phone and base stations radiation and its effects on human healthand environment: A review Nadimikeri Jayarajua, M. Pramod Kumarb, G. Sreenivasuluc, T. Lakshmi Prasadb,*,B. Lakshmannad, K. Nagalaksmie, M. Madakkaf</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[3] Pathophysiology of cell phone radiation: oxidative stress and carcinogenesis with focus on male reproductive system Nisarg R Desai1,2, Kavindra K Kesari3 and Ashok Agarwal*1</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[4] Oxidative Stress Markers and Antioxidant Enzymes in Children and Adolescents with Depressive Disorder and Impact of Omega-3 Fatty Acids in Randomised Clinical Trial Barbora Katrenˇ cíková 1,†, Magdaléna Vaváková 1,†, Zuzana Paduchová 1, Zuzana Nagyová 2, Iveta Garaiova 3, Jana Muchová 1, Zdenka ˇDuraˇ cková 1,*,‡ andJanaTrebatická 4,‡</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[5] Oxidative Stress: Harms and Benefits for Human Health Gabriele Pizzino,1 Natasha Irrera,1 Mariapaola Cucinotta,2 Giovanni Pallio,1 Federica Mannino,1 Vincenzo Arcoraci,1 Francesco Squadrito,1 Domenica Altavilla,2 and Alessandra Bitto1</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[6] Some Current Insights into Oxidative Stress Z. ĎURAČKOVÁ1 1Institute of Medical Chemistry, Biochemistry and Clinical Biochemistry, Faculty of Medicine, Comenius University, Bratislava, Slovakia</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[7] Electromagnetic Fields, Oxidative Stress, and Neurodegeneration Claudia Consales, Caterina Merla, Carmela Marino, and BarbaraBenassi</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[8] oxidative stress: the mechanism and effect of reactİve oxygen species kağan veryer1</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[9] p d, premlal &amp; varkey, eldose. (2018). mobile tower radiation and its impacts on child health: a study conducted in an ecologically sensitive area of western ghats. international journal of electrical and computer engineering (ijece)</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just" rtl="0">
              <a:lnSpc>
                <a:spcPct val="105000"/>
              </a:lnSpc>
              <a:spcBef>
                <a:spcPts val="1200"/>
              </a:spcBef>
              <a:spcAft>
                <a:spcPts val="0"/>
              </a:spcAft>
              <a:buClr>
                <a:schemeClr val="dk1"/>
              </a:buClr>
              <a:buSzPts val="1100"/>
              <a:buFont typeface="Arial" panose="020B0604020202020204"/>
              <a:buNone/>
            </a:pPr>
            <a:r>
              <a:rPr lang="en-GB" sz="900">
                <a:solidFill>
                  <a:srgbClr val="000000"/>
                </a:solidFill>
                <a:latin typeface="Times New Roman" panose="02020603050405020304"/>
                <a:ea typeface="Times New Roman" panose="02020603050405020304"/>
                <a:cs typeface="Times New Roman" panose="02020603050405020304"/>
                <a:sym typeface="Times New Roman" panose="02020603050405020304"/>
              </a:rPr>
              <a:t>[10] The international journal of science &amp; technoledge oxidative stress: a review anand kumar keshari ph.d. student, department of biochemistry, institute of medical sciences, banaras hindu university varanasi, india akhilesh kumar verma ph.d student, department of biochemistry, institute of medical sciences, banaras hindu sciences banaras hindu university varanasi, india ragini srivastava assistant professor, department of Biochemistry, Institute of Medical Sciences, Banaras Hindu University Varanasi, India.</a:t>
            </a:r>
            <a:endParaRPr sz="9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5000"/>
              </a:lnSpc>
              <a:spcBef>
                <a:spcPts val="1200"/>
              </a:spcBef>
              <a:spcAft>
                <a:spcPts val="1200"/>
              </a:spcAft>
              <a:buNone/>
            </a:pP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281" y="2416508"/>
            <a:ext cx="5020361" cy="783590"/>
          </a:xfrm>
          <a:prstGeom prst="rect">
            <a:avLst/>
          </a:prstGeom>
          <a:noFill/>
        </p:spPr>
        <p:txBody>
          <a:bodyPr wrap="square">
            <a:spAutoFit/>
          </a:bodyPr>
          <a:lstStyle/>
          <a:p>
            <a:pPr fontAlgn="ctr"/>
            <a:r>
              <a:rPr lang="en-US" altLang="zh-CN" sz="4500" b="1" i="0" u="none" strike="noStrike" dirty="0">
                <a:solidFill>
                  <a:schemeClr val="tx1"/>
                </a:solidFill>
                <a:effectLst/>
                <a:latin typeface="+mj-lt"/>
                <a:ea typeface="Arial" panose="020B0604020202020204" pitchFamily="34" charset="0"/>
              </a:rPr>
              <a:t>Thank </a:t>
            </a:r>
            <a:r>
              <a:rPr lang="en-US" altLang="zh-CN" sz="4500" b="1" dirty="0">
                <a:solidFill>
                  <a:schemeClr val="tx1"/>
                </a:solidFill>
                <a:latin typeface="+mj-lt"/>
                <a:ea typeface="Arial" panose="020B0604020202020204" pitchFamily="34" charset="0"/>
              </a:rPr>
              <a:t>You </a:t>
            </a:r>
            <a:endParaRPr lang="en-US" altLang="zh-CN" sz="4500" b="1" i="0" u="none" strike="noStrike" dirty="0">
              <a:solidFill>
                <a:schemeClr val="tx1"/>
              </a:solidFill>
              <a:effectLst/>
              <a:latin typeface="+mj-lt"/>
              <a:ea typeface="Arial" panose="020B0604020202020204" pitchFamily="34" charset="0"/>
            </a:endParaRPr>
          </a:p>
        </p:txBody>
      </p:sp>
      <p:cxnSp>
        <p:nvCxnSpPr>
          <p:cNvPr id="25" name="直接连接符 24"/>
          <p:cNvCxnSpPr/>
          <p:nvPr/>
        </p:nvCxnSpPr>
        <p:spPr>
          <a:xfrm>
            <a:off x="467251" y="1628775"/>
            <a:ext cx="0" cy="3019097"/>
          </a:xfrm>
          <a:prstGeom prst="line">
            <a:avLst/>
          </a:prstGeom>
        </p:spPr>
        <p:style>
          <a:lnRef idx="3">
            <a:schemeClr val="accent3"/>
          </a:lnRef>
          <a:fillRef idx="0">
            <a:srgbClr val="FFFFFF"/>
          </a:fillRef>
          <a:effectRef idx="0">
            <a:srgbClr val="FFFFFF"/>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206" y="336550"/>
            <a:ext cx="6334125" cy="706755"/>
          </a:xfrm>
          <a:prstGeom prst="rect">
            <a:avLst/>
          </a:prstGeom>
          <a:noFill/>
        </p:spPr>
        <p:txBody>
          <a:bodyPr wrap="square">
            <a:spAutoFit/>
          </a:bodyPr>
          <a:lstStyle/>
          <a:p>
            <a:pPr algn="ctr" fontAlgn="ctr"/>
            <a:r>
              <a:rPr lang="en-US" altLang="zh-CN" sz="4000" b="1" i="0" u="none" strike="noStrike" dirty="0">
                <a:solidFill>
                  <a:schemeClr val="tx1"/>
                </a:solidFill>
                <a:effectLst/>
                <a:latin typeface="+mj-lt"/>
                <a:ea typeface="Arial" panose="020B0604020202020204" pitchFamily="34" charset="0"/>
              </a:rPr>
              <a:t>INTRODUCTION</a:t>
            </a:r>
            <a:endParaRPr lang="en-US" altLang="zh-CN" sz="4000" b="1" i="0" u="none" strike="noStrike" dirty="0">
              <a:solidFill>
                <a:schemeClr val="tx1"/>
              </a:solidFill>
              <a:effectLst/>
              <a:latin typeface="+mj-lt"/>
              <a:ea typeface="Arial" panose="020B0604020202020204" pitchFamily="34" charset="0"/>
            </a:endParaRPr>
          </a:p>
        </p:txBody>
      </p:sp>
      <p:pic>
        <p:nvPicPr>
          <p:cNvPr id="4" name="图片 12"/>
          <p:cNvPicPr>
            <a:picLocks noChangeAspect="1"/>
          </p:cNvPicPr>
          <p:nvPr/>
        </p:nvPicPr>
        <p:blipFill>
          <a:blip r:embed="rId1"/>
          <a:srcRect l="29359" b="8425"/>
          <a:stretch>
            <a:fillRect/>
          </a:stretch>
        </p:blipFill>
        <p:spPr>
          <a:xfrm>
            <a:off x="-154781" y="1930815"/>
            <a:ext cx="3062006" cy="4069936"/>
          </a:xfrm>
          <a:custGeom>
            <a:avLst/>
            <a:gdLst>
              <a:gd name="connsiteX0" fmla="*/ 0 w 4082675"/>
              <a:gd name="connsiteY0" fmla="*/ 0 h 5426581"/>
              <a:gd name="connsiteX1" fmla="*/ 4082675 w 4082675"/>
              <a:gd name="connsiteY1" fmla="*/ 0 h 5426581"/>
              <a:gd name="connsiteX2" fmla="*/ 4082675 w 4082675"/>
              <a:gd name="connsiteY2" fmla="*/ 5426581 h 5426581"/>
              <a:gd name="connsiteX3" fmla="*/ 0 w 4082675"/>
              <a:gd name="connsiteY3" fmla="*/ 5426581 h 5426581"/>
            </a:gdLst>
            <a:ahLst/>
            <a:cxnLst>
              <a:cxn ang="0">
                <a:pos x="connsiteX0" y="connsiteY0"/>
              </a:cxn>
              <a:cxn ang="0">
                <a:pos x="connsiteX1" y="connsiteY1"/>
              </a:cxn>
              <a:cxn ang="0">
                <a:pos x="connsiteX2" y="connsiteY2"/>
              </a:cxn>
              <a:cxn ang="0">
                <a:pos x="connsiteX3" y="connsiteY3"/>
              </a:cxn>
            </a:cxnLst>
            <a:rect l="l" t="t" r="r" b="b"/>
            <a:pathLst>
              <a:path w="4082675" h="5426581">
                <a:moveTo>
                  <a:pt x="0" y="0"/>
                </a:moveTo>
                <a:lnTo>
                  <a:pt x="4082675" y="0"/>
                </a:lnTo>
                <a:lnTo>
                  <a:pt x="4082675" y="5426581"/>
                </a:lnTo>
                <a:lnTo>
                  <a:pt x="0" y="5426581"/>
                </a:lnTo>
                <a:close/>
              </a:path>
            </a:pathLst>
          </a:custGeom>
        </p:spPr>
      </p:pic>
      <p:sp>
        <p:nvSpPr>
          <p:cNvPr id="6" name="Text Box 5"/>
          <p:cNvSpPr txBox="1"/>
          <p:nvPr/>
        </p:nvSpPr>
        <p:spPr>
          <a:xfrm>
            <a:off x="701993" y="1913731"/>
            <a:ext cx="8657273" cy="3339941"/>
          </a:xfrm>
          <a:prstGeom prst="rect">
            <a:avLst/>
          </a:prstGeom>
          <a:noFill/>
        </p:spPr>
        <p:txBody>
          <a:bodyPr wrap="square" rtlCol="0">
            <a:noAutofit/>
          </a:bodyPr>
          <a:p>
            <a:pPr marL="127000" lvl="0" indent="0" algn="l" rtl="0">
              <a:lnSpc>
                <a:spcPct val="200000"/>
              </a:lnSpc>
              <a:spcBef>
                <a:spcPts val="0"/>
              </a:spcBef>
              <a:spcAft>
                <a:spcPts val="0"/>
              </a:spcAft>
              <a:buClr>
                <a:srgbClr val="FFC000"/>
              </a:buClr>
              <a:buSzPct val="100000"/>
              <a:buFont typeface="Wingdings" panose="05000000000000000000" charset="0"/>
              <a:buNone/>
            </a:pPr>
            <a:r>
              <a:rPr lang="en-US" altLang="en-GB" b="1">
                <a:latin typeface="Calibri" panose="020F0502020204030204" charset="0"/>
                <a:cs typeface="Calibri" panose="020F0502020204030204" charset="0"/>
                <a:sym typeface="+mn-ea"/>
              </a:rPr>
              <a:t> </a:t>
            </a:r>
            <a:r>
              <a:rPr lang="en-GB" b="1">
                <a:latin typeface="Calibri" panose="020F0502020204030204" charset="0"/>
                <a:cs typeface="Calibri" panose="020F0502020204030204" charset="0"/>
                <a:sym typeface="+mn-ea"/>
              </a:rPr>
              <a:t>Oxidative Stress</a:t>
            </a:r>
            <a:r>
              <a:rPr lang="en-GB">
                <a:latin typeface="Calibri" panose="020F0502020204030204" charset="0"/>
                <a:cs typeface="Calibri" panose="020F0502020204030204" charset="0"/>
                <a:sym typeface="+mn-ea"/>
              </a:rPr>
              <a:t>: Imbalance between free radicals and antioxidants.</a:t>
            </a:r>
            <a:endParaRPr>
              <a:solidFill>
                <a:schemeClr val="tx1"/>
              </a:solidFill>
              <a:latin typeface="Calibri" panose="020F0502020204030204" charset="0"/>
              <a:cs typeface="Calibri" panose="020F0502020204030204" charset="0"/>
            </a:endParaRPr>
          </a:p>
          <a:p>
            <a:pPr marL="127000" lvl="0" indent="0" algn="l" rtl="0">
              <a:lnSpc>
                <a:spcPct val="200000"/>
              </a:lnSpc>
              <a:spcBef>
                <a:spcPts val="0"/>
              </a:spcBef>
              <a:spcAft>
                <a:spcPts val="0"/>
              </a:spcAft>
              <a:buClr>
                <a:srgbClr val="FFC000"/>
              </a:buClr>
              <a:buSzPct val="100000"/>
              <a:buFont typeface="Wingdings" panose="05000000000000000000" charset="0"/>
              <a:buNone/>
            </a:pPr>
            <a:r>
              <a:rPr lang="en-US" altLang="en-GB" b="1">
                <a:latin typeface="Calibri" panose="020F0502020204030204" charset="0"/>
                <a:cs typeface="Calibri" panose="020F0502020204030204" charset="0"/>
                <a:sym typeface="+mn-ea"/>
              </a:rPr>
              <a:t> </a:t>
            </a:r>
            <a:r>
              <a:rPr lang="en-GB" b="1">
                <a:latin typeface="Calibri" panose="020F0502020204030204" charset="0"/>
                <a:cs typeface="Calibri" panose="020F0502020204030204" charset="0"/>
                <a:sym typeface="+mn-ea"/>
              </a:rPr>
              <a:t>Aim</a:t>
            </a:r>
            <a:r>
              <a:rPr lang="en-GB">
                <a:latin typeface="Calibri" panose="020F0502020204030204" charset="0"/>
                <a:cs typeface="Calibri" panose="020F0502020204030204" charset="0"/>
                <a:sym typeface="+mn-ea"/>
              </a:rPr>
              <a:t>: Predict Superoxide Dismutase (SOD) activity and assess oxidative stress.</a:t>
            </a:r>
            <a:endParaRPr>
              <a:solidFill>
                <a:schemeClr val="tx1"/>
              </a:solidFill>
              <a:latin typeface="Calibri" panose="020F0502020204030204" charset="0"/>
              <a:cs typeface="Calibri" panose="020F0502020204030204" charset="0"/>
            </a:endParaRPr>
          </a:p>
          <a:p>
            <a:pPr marL="127000" lvl="0" indent="0" algn="l" rtl="0">
              <a:lnSpc>
                <a:spcPct val="200000"/>
              </a:lnSpc>
              <a:spcBef>
                <a:spcPts val="0"/>
              </a:spcBef>
              <a:spcAft>
                <a:spcPts val="0"/>
              </a:spcAft>
              <a:buClr>
                <a:srgbClr val="FFC000"/>
              </a:buClr>
              <a:buSzPct val="100000"/>
              <a:buFont typeface="Wingdings" panose="05000000000000000000" charset="0"/>
              <a:buNone/>
            </a:pPr>
            <a:r>
              <a:rPr lang="en-US" altLang="en-GB" b="1">
                <a:latin typeface="Calibri" panose="020F0502020204030204" charset="0"/>
                <a:cs typeface="Calibri" panose="020F0502020204030204" charset="0"/>
                <a:sym typeface="+mn-ea"/>
              </a:rPr>
              <a:t> </a:t>
            </a:r>
            <a:r>
              <a:rPr lang="en-GB" b="1">
                <a:latin typeface="Calibri" panose="020F0502020204030204" charset="0"/>
                <a:cs typeface="Calibri" panose="020F0502020204030204" charset="0"/>
                <a:sym typeface="+mn-ea"/>
              </a:rPr>
              <a:t>Health Impact</a:t>
            </a:r>
            <a:r>
              <a:rPr lang="en-GB">
                <a:latin typeface="Calibri" panose="020F0502020204030204" charset="0"/>
                <a:cs typeface="Calibri" panose="020F0502020204030204" charset="0"/>
                <a:sym typeface="+mn-ea"/>
              </a:rPr>
              <a:t>: Explores effects of EMR from mobile phones and cell towers on children.</a:t>
            </a:r>
            <a:endParaRPr>
              <a:solidFill>
                <a:schemeClr val="tx1"/>
              </a:solidFill>
              <a:latin typeface="Calibri" panose="020F0502020204030204" charset="0"/>
              <a:cs typeface="Calibri" panose="020F0502020204030204" charset="0"/>
            </a:endParaRPr>
          </a:p>
          <a:p>
            <a:pPr marL="127000" lvl="0" indent="0" algn="l" rtl="0">
              <a:lnSpc>
                <a:spcPct val="200000"/>
              </a:lnSpc>
              <a:spcBef>
                <a:spcPts val="0"/>
              </a:spcBef>
              <a:spcAft>
                <a:spcPts val="0"/>
              </a:spcAft>
              <a:buClr>
                <a:srgbClr val="FFC000"/>
              </a:buClr>
              <a:buSzPct val="100000"/>
              <a:buFont typeface="Wingdings" panose="05000000000000000000" charset="0"/>
              <a:buNone/>
            </a:pPr>
            <a:r>
              <a:rPr lang="en-US" altLang="en-GB" b="1">
                <a:latin typeface="Calibri" panose="020F0502020204030204" charset="0"/>
                <a:cs typeface="Calibri" panose="020F0502020204030204" charset="0"/>
                <a:sym typeface="+mn-ea"/>
              </a:rPr>
              <a:t> </a:t>
            </a:r>
            <a:r>
              <a:rPr lang="en-GB" b="1">
                <a:latin typeface="Calibri" panose="020F0502020204030204" charset="0"/>
                <a:cs typeface="Calibri" panose="020F0502020204030204" charset="0"/>
                <a:sym typeface="+mn-ea"/>
              </a:rPr>
              <a:t>Biomarker</a:t>
            </a:r>
            <a:r>
              <a:rPr lang="en-GB">
                <a:latin typeface="Calibri" panose="020F0502020204030204" charset="0"/>
                <a:cs typeface="Calibri" panose="020F0502020204030204" charset="0"/>
                <a:sym typeface="+mn-ea"/>
              </a:rPr>
              <a:t>: SOD activity used to evaluate oxidative stress.</a:t>
            </a:r>
            <a:endParaRPr>
              <a:solidFill>
                <a:schemeClr val="tx1"/>
              </a:solidFill>
              <a:latin typeface="Calibri" panose="020F0502020204030204" charset="0"/>
              <a:cs typeface="Calibri" panose="020F0502020204030204" charset="0"/>
            </a:endParaRPr>
          </a:p>
          <a:p>
            <a:pPr marL="127000" lvl="0" indent="0" algn="l" rtl="0">
              <a:lnSpc>
                <a:spcPct val="200000"/>
              </a:lnSpc>
              <a:spcBef>
                <a:spcPts val="0"/>
              </a:spcBef>
              <a:spcAft>
                <a:spcPts val="0"/>
              </a:spcAft>
              <a:buClr>
                <a:srgbClr val="FFC000"/>
              </a:buClr>
              <a:buSzPct val="100000"/>
              <a:buFont typeface="Wingdings" panose="05000000000000000000" charset="0"/>
              <a:buNone/>
            </a:pPr>
            <a:r>
              <a:rPr lang="en-US" altLang="en-GB" b="1">
                <a:latin typeface="Calibri" panose="020F0502020204030204" charset="0"/>
                <a:cs typeface="Calibri" panose="020F0502020204030204" charset="0"/>
                <a:sym typeface="+mn-ea"/>
              </a:rPr>
              <a:t> </a:t>
            </a:r>
            <a:r>
              <a:rPr lang="en-GB" b="1">
                <a:latin typeface="Calibri" panose="020F0502020204030204" charset="0"/>
                <a:cs typeface="Calibri" panose="020F0502020204030204" charset="0"/>
                <a:sym typeface="+mn-ea"/>
              </a:rPr>
              <a:t>Parameters</a:t>
            </a:r>
            <a:r>
              <a:rPr lang="en-GB">
                <a:latin typeface="Calibri" panose="020F0502020204030204" charset="0"/>
                <a:cs typeface="Calibri" panose="020F0502020204030204" charset="0"/>
                <a:sym typeface="+mn-ea"/>
              </a:rPr>
              <a:t>:Radiation exposure levels, Fibrinogen concentration.</a:t>
            </a:r>
            <a:endParaRPr>
              <a:solidFill>
                <a:schemeClr val="tx1"/>
              </a:solidFill>
              <a:latin typeface="Calibri" panose="020F0502020204030204" charset="0"/>
              <a:cs typeface="Calibri" panose="020F0502020204030204" charset="0"/>
            </a:endParaRPr>
          </a:p>
          <a:p>
            <a:pPr marL="127000" lvl="0" indent="0" algn="l" rtl="0">
              <a:lnSpc>
                <a:spcPct val="200000"/>
              </a:lnSpc>
              <a:spcBef>
                <a:spcPts val="0"/>
              </a:spcBef>
              <a:spcAft>
                <a:spcPts val="0"/>
              </a:spcAft>
              <a:buClr>
                <a:srgbClr val="FFC000"/>
              </a:buClr>
              <a:buSzPct val="100000"/>
              <a:buFont typeface="Wingdings" panose="05000000000000000000" charset="0"/>
              <a:buNone/>
            </a:pPr>
            <a:r>
              <a:rPr lang="en-US" altLang="en-GB" b="1">
                <a:latin typeface="Calibri" panose="020F0502020204030204" charset="0"/>
                <a:cs typeface="Calibri" panose="020F0502020204030204" charset="0"/>
                <a:sym typeface="+mn-ea"/>
              </a:rPr>
              <a:t> </a:t>
            </a:r>
            <a:r>
              <a:rPr lang="en-GB" b="1">
                <a:latin typeface="Calibri" panose="020F0502020204030204" charset="0"/>
                <a:cs typeface="Calibri" panose="020F0502020204030204" charset="0"/>
                <a:sym typeface="+mn-ea"/>
              </a:rPr>
              <a:t>Neural Networks</a:t>
            </a:r>
            <a:r>
              <a:rPr lang="en-GB">
                <a:latin typeface="Calibri" panose="020F0502020204030204" charset="0"/>
                <a:cs typeface="Calibri" panose="020F0502020204030204" charset="0"/>
                <a:sym typeface="+mn-ea"/>
              </a:rPr>
              <a:t>: Advanced models for predicting SOD activity.</a:t>
            </a:r>
            <a:endParaRPr>
              <a:solidFill>
                <a:schemeClr val="tx1"/>
              </a:solidFill>
              <a:latin typeface="Calibri" panose="020F0502020204030204" charset="0"/>
              <a:cs typeface="Calibri" panose="020F0502020204030204" charset="0"/>
            </a:endParaRPr>
          </a:p>
          <a:p>
            <a:pPr marL="127000" lvl="0" indent="0" algn="l" rtl="0">
              <a:lnSpc>
                <a:spcPct val="200000"/>
              </a:lnSpc>
              <a:spcBef>
                <a:spcPts val="0"/>
              </a:spcBef>
              <a:spcAft>
                <a:spcPts val="0"/>
              </a:spcAft>
              <a:buClr>
                <a:srgbClr val="FFC000"/>
              </a:buClr>
              <a:buSzPct val="100000"/>
              <a:buFont typeface="Wingdings" panose="05000000000000000000" charset="0"/>
              <a:buNone/>
            </a:pPr>
            <a:r>
              <a:rPr lang="en-US" altLang="en-GB" b="1">
                <a:latin typeface="Calibri" panose="020F0502020204030204" charset="0"/>
                <a:cs typeface="Calibri" panose="020F0502020204030204" charset="0"/>
                <a:sym typeface="+mn-ea"/>
              </a:rPr>
              <a:t> </a:t>
            </a:r>
            <a:r>
              <a:rPr lang="en-GB" b="1">
                <a:latin typeface="Calibri" panose="020F0502020204030204" charset="0"/>
                <a:cs typeface="Calibri" panose="020F0502020204030204" charset="0"/>
                <a:sym typeface="+mn-ea"/>
              </a:rPr>
              <a:t>Decision Trees</a:t>
            </a:r>
            <a:r>
              <a:rPr lang="en-GB">
                <a:latin typeface="Calibri" panose="020F0502020204030204" charset="0"/>
                <a:cs typeface="Calibri" panose="020F0502020204030204" charset="0"/>
                <a:sym typeface="+mn-ea"/>
              </a:rPr>
              <a:t>: Polynomial transformations for feature enhancement and prediction.</a:t>
            </a:r>
            <a:endParaRPr>
              <a:solidFill>
                <a:schemeClr val="tx1"/>
              </a:solidFill>
              <a:latin typeface="Calibri" panose="020F0502020204030204" charset="0"/>
              <a:cs typeface="Calibri" panose="020F0502020204030204" charset="0"/>
            </a:endParaRPr>
          </a:p>
          <a:p>
            <a:pPr marL="0" indent="0">
              <a:buNone/>
            </a:pPr>
            <a:endParaRPr lang="en-US" altLang="en-GB">
              <a:solidFill>
                <a:schemeClr val="tx1"/>
              </a:solidFill>
              <a:latin typeface="Calibri" panose="020F0502020204030204" charset="0"/>
              <a:cs typeface="Calibri" panose="020F0502020204030204" charset="0"/>
            </a:endParaRPr>
          </a:p>
        </p:txBody>
      </p:sp>
      <p:sp>
        <p:nvSpPr>
          <p:cNvPr id="5" name="Rectangles 4"/>
          <p:cNvSpPr/>
          <p:nvPr/>
        </p:nvSpPr>
        <p:spPr>
          <a:xfrm>
            <a:off x="486728" y="2206466"/>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GB" altLang="en-US" sz="1350"/>
          </a:p>
        </p:txBody>
      </p:sp>
      <p:sp>
        <p:nvSpPr>
          <p:cNvPr id="7" name="Text Box 6"/>
          <p:cNvSpPr txBox="1"/>
          <p:nvPr/>
        </p:nvSpPr>
        <p:spPr>
          <a:xfrm>
            <a:off x="488156" y="3859530"/>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1</a:t>
            </a:r>
            <a:endParaRPr lang="en-US" altLang="en-GB" b="1">
              <a:solidFill>
                <a:schemeClr val="bg1"/>
              </a:solidFill>
              <a:latin typeface="Arial" panose="020B0604020202020204" pitchFamily="34" charset="0"/>
              <a:cs typeface="Arial" panose="020B0604020202020204" pitchFamily="34" charset="0"/>
            </a:endParaRPr>
          </a:p>
        </p:txBody>
      </p:sp>
      <p:sp>
        <p:nvSpPr>
          <p:cNvPr id="3" name="Text Box 2"/>
          <p:cNvSpPr txBox="1"/>
          <p:nvPr/>
        </p:nvSpPr>
        <p:spPr>
          <a:xfrm>
            <a:off x="487204" y="2747010"/>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1</a:t>
            </a:r>
            <a:endParaRPr lang="en-US" altLang="en-GB" b="1">
              <a:solidFill>
                <a:schemeClr val="bg1"/>
              </a:solidFill>
              <a:latin typeface="Arial" panose="020B0604020202020204" pitchFamily="34" charset="0"/>
              <a:cs typeface="Arial" panose="020B0604020202020204" pitchFamily="34" charset="0"/>
            </a:endParaRPr>
          </a:p>
        </p:txBody>
      </p:sp>
      <p:sp>
        <p:nvSpPr>
          <p:cNvPr id="8" name="Rectangles 7"/>
          <p:cNvSpPr/>
          <p:nvPr/>
        </p:nvSpPr>
        <p:spPr>
          <a:xfrm>
            <a:off x="485775" y="4375785"/>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GB" altLang="en-US" sz="1350"/>
          </a:p>
        </p:txBody>
      </p:sp>
      <p:sp>
        <p:nvSpPr>
          <p:cNvPr id="9" name="Rectangles 8"/>
          <p:cNvSpPr/>
          <p:nvPr/>
        </p:nvSpPr>
        <p:spPr>
          <a:xfrm>
            <a:off x="485775" y="2747010"/>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GB" altLang="en-US" sz="1350"/>
          </a:p>
        </p:txBody>
      </p:sp>
      <p:sp>
        <p:nvSpPr>
          <p:cNvPr id="10" name="Text Box 9"/>
          <p:cNvSpPr txBox="1"/>
          <p:nvPr/>
        </p:nvSpPr>
        <p:spPr>
          <a:xfrm>
            <a:off x="487204" y="2747010"/>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2</a:t>
            </a:r>
            <a:endParaRPr lang="en-US" altLang="en-GB" b="1">
              <a:solidFill>
                <a:schemeClr val="bg1"/>
              </a:solidFill>
              <a:latin typeface="Arial" panose="020B0604020202020204" pitchFamily="34" charset="0"/>
              <a:cs typeface="Arial" panose="020B0604020202020204" pitchFamily="34" charset="0"/>
            </a:endParaRPr>
          </a:p>
        </p:txBody>
      </p:sp>
      <p:sp>
        <p:nvSpPr>
          <p:cNvPr id="11" name="Text Box 10"/>
          <p:cNvSpPr txBox="1"/>
          <p:nvPr/>
        </p:nvSpPr>
        <p:spPr>
          <a:xfrm>
            <a:off x="487204" y="2206466"/>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1</a:t>
            </a:r>
            <a:endParaRPr lang="en-US" altLang="en-GB" b="1">
              <a:solidFill>
                <a:schemeClr val="bg1"/>
              </a:solidFill>
              <a:latin typeface="Arial" panose="020B0604020202020204" pitchFamily="34" charset="0"/>
              <a:cs typeface="Arial" panose="020B0604020202020204" pitchFamily="34" charset="0"/>
            </a:endParaRPr>
          </a:p>
        </p:txBody>
      </p:sp>
      <p:sp>
        <p:nvSpPr>
          <p:cNvPr id="12" name="Text Box 11"/>
          <p:cNvSpPr txBox="1"/>
          <p:nvPr/>
        </p:nvSpPr>
        <p:spPr>
          <a:xfrm>
            <a:off x="487680" y="3343275"/>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1</a:t>
            </a:r>
            <a:endParaRPr lang="en-US" altLang="en-GB" b="1">
              <a:solidFill>
                <a:schemeClr val="bg1"/>
              </a:solidFill>
              <a:latin typeface="Arial" panose="020B0604020202020204" pitchFamily="34" charset="0"/>
              <a:cs typeface="Arial" panose="020B0604020202020204" pitchFamily="34" charset="0"/>
            </a:endParaRPr>
          </a:p>
        </p:txBody>
      </p:sp>
      <p:sp>
        <p:nvSpPr>
          <p:cNvPr id="13" name="Text Box 12"/>
          <p:cNvSpPr txBox="1"/>
          <p:nvPr/>
        </p:nvSpPr>
        <p:spPr>
          <a:xfrm>
            <a:off x="0" y="4455319"/>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5</a:t>
            </a:r>
            <a:endParaRPr lang="en-US" altLang="en-GB" b="1">
              <a:solidFill>
                <a:schemeClr val="bg1"/>
              </a:solidFill>
              <a:latin typeface="Arial" panose="020B0604020202020204" pitchFamily="34" charset="0"/>
              <a:cs typeface="Arial" panose="020B0604020202020204" pitchFamily="34" charset="0"/>
            </a:endParaRPr>
          </a:p>
        </p:txBody>
      </p:sp>
      <p:sp>
        <p:nvSpPr>
          <p:cNvPr id="14" name="Rectangles 13"/>
          <p:cNvSpPr/>
          <p:nvPr/>
        </p:nvSpPr>
        <p:spPr>
          <a:xfrm>
            <a:off x="487204" y="3343275"/>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00000"/>
              </a:lnSpc>
            </a:pPr>
            <a:r>
              <a:rPr lang="en-US" altLang="en-GB" b="1">
                <a:latin typeface="Arial" panose="020B0604020202020204" pitchFamily="34" charset="0"/>
                <a:cs typeface="Arial" panose="020B0604020202020204" pitchFamily="34" charset="0"/>
              </a:rPr>
              <a:t>3</a:t>
            </a:r>
            <a:endParaRPr lang="en-US" altLang="en-GB" b="1">
              <a:latin typeface="Arial" panose="020B0604020202020204" pitchFamily="34" charset="0"/>
              <a:cs typeface="Arial" panose="020B0604020202020204" pitchFamily="34" charset="0"/>
            </a:endParaRPr>
          </a:p>
        </p:txBody>
      </p:sp>
      <p:sp>
        <p:nvSpPr>
          <p:cNvPr id="15" name="Rectangles 14"/>
          <p:cNvSpPr/>
          <p:nvPr/>
        </p:nvSpPr>
        <p:spPr>
          <a:xfrm>
            <a:off x="488156" y="3859530"/>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b="1">
                <a:latin typeface="Arial" panose="020B0604020202020204" pitchFamily="34" charset="0"/>
                <a:cs typeface="Arial" panose="020B0604020202020204" pitchFamily="34" charset="0"/>
              </a:rPr>
              <a:t>4</a:t>
            </a:r>
            <a:endParaRPr lang="en-US" altLang="en-GB" b="1">
              <a:latin typeface="Arial" panose="020B0604020202020204" pitchFamily="34" charset="0"/>
              <a:cs typeface="Arial" panose="020B0604020202020204" pitchFamily="34" charset="0"/>
            </a:endParaRPr>
          </a:p>
        </p:txBody>
      </p:sp>
      <p:sp>
        <p:nvSpPr>
          <p:cNvPr id="16" name="Text Box 15"/>
          <p:cNvSpPr txBox="1"/>
          <p:nvPr/>
        </p:nvSpPr>
        <p:spPr>
          <a:xfrm>
            <a:off x="488633" y="5429726"/>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5</a:t>
            </a:r>
            <a:endParaRPr lang="en-US" altLang="en-GB" b="1">
              <a:solidFill>
                <a:schemeClr val="bg1"/>
              </a:solidFill>
              <a:latin typeface="Arial" panose="020B0604020202020204" pitchFamily="34" charset="0"/>
              <a:cs typeface="Arial" panose="020B0604020202020204" pitchFamily="34" charset="0"/>
            </a:endParaRPr>
          </a:p>
        </p:txBody>
      </p:sp>
      <p:sp>
        <p:nvSpPr>
          <p:cNvPr id="17" name="Rectangles 16"/>
          <p:cNvSpPr/>
          <p:nvPr/>
        </p:nvSpPr>
        <p:spPr>
          <a:xfrm>
            <a:off x="485775" y="4940618"/>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GB" altLang="en-US" sz="1350"/>
          </a:p>
        </p:txBody>
      </p:sp>
      <p:sp>
        <p:nvSpPr>
          <p:cNvPr id="18" name="Rectangles 17"/>
          <p:cNvSpPr/>
          <p:nvPr/>
        </p:nvSpPr>
        <p:spPr>
          <a:xfrm>
            <a:off x="488156" y="5429726"/>
            <a:ext cx="380700" cy="381953"/>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b="1">
                <a:latin typeface="Arial" panose="020B0604020202020204" pitchFamily="34" charset="0"/>
                <a:cs typeface="Arial" panose="020B0604020202020204" pitchFamily="34" charset="0"/>
              </a:rPr>
              <a:t>7</a:t>
            </a:r>
            <a:endParaRPr lang="en-US" altLang="en-GB" b="1">
              <a:latin typeface="Arial" panose="020B0604020202020204" pitchFamily="34" charset="0"/>
              <a:cs typeface="Arial" panose="020B0604020202020204" pitchFamily="34" charset="0"/>
            </a:endParaRPr>
          </a:p>
        </p:txBody>
      </p:sp>
      <p:sp>
        <p:nvSpPr>
          <p:cNvPr id="19" name="Text Box 18"/>
          <p:cNvSpPr txBox="1"/>
          <p:nvPr/>
        </p:nvSpPr>
        <p:spPr>
          <a:xfrm>
            <a:off x="488633" y="4940618"/>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6</a:t>
            </a:r>
            <a:endParaRPr lang="en-US" altLang="en-GB" b="1">
              <a:solidFill>
                <a:schemeClr val="bg1"/>
              </a:solidFill>
              <a:latin typeface="Arial" panose="020B0604020202020204" pitchFamily="34" charset="0"/>
              <a:cs typeface="Arial" panose="020B0604020202020204" pitchFamily="34" charset="0"/>
            </a:endParaRPr>
          </a:p>
        </p:txBody>
      </p:sp>
      <p:sp>
        <p:nvSpPr>
          <p:cNvPr id="20" name="Text Box 19"/>
          <p:cNvSpPr txBox="1"/>
          <p:nvPr/>
        </p:nvSpPr>
        <p:spPr>
          <a:xfrm>
            <a:off x="488633" y="4375785"/>
            <a:ext cx="380048" cy="381953"/>
          </a:xfrm>
          <a:prstGeom prst="rect">
            <a:avLst/>
          </a:prstGeom>
          <a:noFill/>
        </p:spPr>
        <p:txBody>
          <a:bodyPr wrap="square" rtlCol="0">
            <a:noAutofit/>
          </a:bodyPr>
          <a:p>
            <a:pPr algn="ctr">
              <a:lnSpc>
                <a:spcPct val="100000"/>
              </a:lnSpc>
            </a:pPr>
            <a:r>
              <a:rPr lang="en-US" altLang="en-GB" b="1">
                <a:solidFill>
                  <a:schemeClr val="bg1"/>
                </a:solidFill>
                <a:latin typeface="Arial" panose="020B0604020202020204" pitchFamily="34" charset="0"/>
                <a:cs typeface="Arial" panose="020B0604020202020204" pitchFamily="34" charset="0"/>
              </a:rPr>
              <a:t>5</a:t>
            </a:r>
            <a:endParaRPr lang="en-US" altLang="en-GB" b="1">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custDataLst>
              <p:tags r:id="rId1"/>
            </p:custDataLst>
          </p:nvPr>
        </p:nvGraphicFramePr>
        <p:xfrm>
          <a:off x="240506" y="1599724"/>
          <a:ext cx="8541385" cy="4203065"/>
        </p:xfrm>
        <a:graphic>
          <a:graphicData uri="http://schemas.openxmlformats.org/drawingml/2006/table">
            <a:tbl>
              <a:tblPr/>
              <a:tblGrid>
                <a:gridCol w="617855"/>
                <a:gridCol w="1469390"/>
                <a:gridCol w="1907540"/>
                <a:gridCol w="673100"/>
                <a:gridCol w="3873500"/>
              </a:tblGrid>
              <a:tr h="359410">
                <a:tc>
                  <a:txBody>
                    <a:bodyPr/>
                    <a:p>
                      <a:pPr algn="ctr" fontAlgn="base">
                        <a:spcBef>
                          <a:spcPts val="1200"/>
                        </a:spcBef>
                        <a:spcAft>
                          <a:spcPts val="1200"/>
                        </a:spcAft>
                      </a:pPr>
                      <a:r>
                        <a:rPr lang="en-US" altLang="zh-CN" sz="1200" b="1" i="0">
                          <a:solidFill>
                            <a:schemeClr val="bg1"/>
                          </a:solidFill>
                          <a:latin typeface="Times New Roman" panose="02020603050405020304"/>
                          <a:ea typeface="Times New Roman" panose="02020603050405020304"/>
                        </a:rPr>
                        <a:t>SL.NO</a:t>
                      </a:r>
                      <a:endParaRPr lang="en-US" altLang="zh-CN" sz="1200" b="1" i="0">
                        <a:solidFill>
                          <a:schemeClr val="bg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75000"/>
                      </a:schemeClr>
                    </a:solidFill>
                  </a:tcPr>
                </a:tc>
                <a:tc>
                  <a:txBody>
                    <a:bodyPr/>
                    <a:p>
                      <a:pPr algn="ctr" fontAlgn="base">
                        <a:spcBef>
                          <a:spcPts val="1200"/>
                        </a:spcBef>
                        <a:spcAft>
                          <a:spcPts val="1200"/>
                        </a:spcAft>
                      </a:pPr>
                      <a:r>
                        <a:rPr lang="en-US" altLang="zh-CN" sz="1200" b="1" i="0">
                          <a:solidFill>
                            <a:schemeClr val="bg1"/>
                          </a:solidFill>
                          <a:latin typeface="Times New Roman" panose="02020603050405020304"/>
                          <a:ea typeface="Times New Roman" panose="02020603050405020304"/>
                        </a:rPr>
                        <a:t>AUTHOR</a:t>
                      </a:r>
                      <a:endParaRPr lang="en-US" altLang="zh-CN" sz="1200" b="1" i="0">
                        <a:solidFill>
                          <a:schemeClr val="bg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75000"/>
                      </a:schemeClr>
                    </a:solidFill>
                  </a:tcPr>
                </a:tc>
                <a:tc>
                  <a:txBody>
                    <a:bodyPr/>
                    <a:p>
                      <a:pPr algn="ctr" fontAlgn="base">
                        <a:spcBef>
                          <a:spcPts val="1200"/>
                        </a:spcBef>
                        <a:spcAft>
                          <a:spcPts val="1200"/>
                        </a:spcAft>
                      </a:pPr>
                      <a:r>
                        <a:rPr lang="en-US" altLang="zh-CN" sz="1200" b="1" i="0">
                          <a:solidFill>
                            <a:schemeClr val="bg1"/>
                          </a:solidFill>
                          <a:latin typeface="Times New Roman" panose="02020603050405020304"/>
                          <a:ea typeface="Times New Roman" panose="02020603050405020304"/>
                        </a:rPr>
                        <a:t>TITLE</a:t>
                      </a:r>
                      <a:endParaRPr lang="en-US" altLang="zh-CN" sz="1200" b="1" i="0">
                        <a:solidFill>
                          <a:schemeClr val="bg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75000"/>
                      </a:schemeClr>
                    </a:solidFill>
                  </a:tcPr>
                </a:tc>
                <a:tc>
                  <a:txBody>
                    <a:bodyPr/>
                    <a:p>
                      <a:pPr algn="ctr" fontAlgn="base">
                        <a:spcBef>
                          <a:spcPts val="1200"/>
                        </a:spcBef>
                        <a:spcAft>
                          <a:spcPts val="1200"/>
                        </a:spcAft>
                      </a:pPr>
                      <a:r>
                        <a:rPr lang="en-US" altLang="zh-CN" sz="1200" b="1" i="0">
                          <a:solidFill>
                            <a:schemeClr val="bg1"/>
                          </a:solidFill>
                          <a:latin typeface="Times New Roman" panose="02020603050405020304"/>
                          <a:ea typeface="Times New Roman" panose="02020603050405020304"/>
                        </a:rPr>
                        <a:t>YEAR</a:t>
                      </a:r>
                      <a:endParaRPr lang="en-US" altLang="zh-CN" sz="1200" b="1" i="0">
                        <a:solidFill>
                          <a:schemeClr val="bg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75000"/>
                      </a:schemeClr>
                    </a:solidFill>
                  </a:tcPr>
                </a:tc>
                <a:tc>
                  <a:txBody>
                    <a:bodyPr/>
                    <a:p>
                      <a:pPr algn="ctr" fontAlgn="base">
                        <a:spcBef>
                          <a:spcPts val="1200"/>
                        </a:spcBef>
                        <a:spcAft>
                          <a:spcPts val="1200"/>
                        </a:spcAft>
                      </a:pPr>
                      <a:r>
                        <a:rPr lang="en-US" altLang="zh-CN" sz="1200" b="1" i="0">
                          <a:solidFill>
                            <a:schemeClr val="bg1"/>
                          </a:solidFill>
                          <a:latin typeface="Times New Roman" panose="02020603050405020304"/>
                          <a:ea typeface="Times New Roman" panose="02020603050405020304"/>
                        </a:rPr>
                        <a:t>DESCRIPTION</a:t>
                      </a:r>
                      <a:endParaRPr lang="en-US" altLang="zh-CN" sz="1200" b="1" i="0">
                        <a:solidFill>
                          <a:schemeClr val="bg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75000"/>
                      </a:schemeClr>
                    </a:solidFill>
                  </a:tcPr>
                </a:tc>
              </a:tr>
              <a:tr h="1049655">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1</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Kağan VERYER1</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OXIDATIVE STRESS: THE MECHANISM AND </a:t>
                      </a:r>
                      <a:endParaRPr lang="en-US" altLang="zh-CN" sz="975" b="0" i="0">
                        <a:solidFill>
                          <a:schemeClr val="tx1"/>
                        </a:solidFill>
                        <a:latin typeface="Times New Roman" panose="02020603050405020304"/>
                        <a:ea typeface="Times New Roman" panose="02020603050405020304"/>
                      </a:endParaRPr>
                    </a:p>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EFFECT OF REACTİVE OXYGEN SPECIES</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2023</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Reactive oxygen species (ROS) play a dual role in biological systems, contributing to essential cellular functions while also causing oxidative damage to proteins, lipids, and DNA. Antioxidant compounds help neutralize ROS, preventing oxidative stress-related diseases. Understanding ROS mechanisms is crucial for developing therapeutic strategies, including next-generation antibiotics.</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r>
              <a:tr h="1221740">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2</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 Barbora Katren</a:t>
                      </a:r>
                      <a:r>
                        <a:rPr lang="zh-CN" altLang="en-US" sz="975" b="0" i="0">
                          <a:solidFill>
                            <a:schemeClr val="tx1"/>
                          </a:solidFill>
                          <a:latin typeface="Times New Roman" panose="02020603050405020304"/>
                          <a:ea typeface="Times New Roman" panose="02020603050405020304"/>
                        </a:rPr>
                        <a:t>ˇ </a:t>
                      </a:r>
                      <a:r>
                        <a:rPr lang="en-US" altLang="zh-CN" sz="975" b="0" i="0">
                          <a:solidFill>
                            <a:schemeClr val="tx1"/>
                          </a:solidFill>
                          <a:latin typeface="Times New Roman" panose="02020603050405020304"/>
                          <a:ea typeface="Times New Roman" panose="02020603050405020304"/>
                        </a:rPr>
                        <a:t>cíková 1, Magdaléna Vaváková 1,Zuzana Paduchová 1, Zuzana Nagyová 2, Iveta Garaiova 3, Jana Muchová 1, Zdenka </a:t>
                      </a:r>
                      <a:r>
                        <a:rPr lang="zh-CN" altLang="en-US" sz="975" b="0" i="0">
                          <a:solidFill>
                            <a:schemeClr val="tx1"/>
                          </a:solidFill>
                          <a:latin typeface="Times New Roman" panose="02020603050405020304"/>
                          <a:ea typeface="Times New Roman" panose="02020603050405020304"/>
                        </a:rPr>
                        <a:t>ˇ</a:t>
                      </a:r>
                      <a:r>
                        <a:rPr lang="en-US" altLang="zh-CN" sz="975" b="0" i="0">
                          <a:solidFill>
                            <a:schemeClr val="tx1"/>
                          </a:solidFill>
                          <a:latin typeface="Times New Roman" panose="02020603050405020304"/>
                          <a:ea typeface="Times New Roman" panose="02020603050405020304"/>
                        </a:rPr>
                        <a:t>Dura</a:t>
                      </a:r>
                      <a:r>
                        <a:rPr lang="zh-CN" altLang="en-US" sz="975" b="0" i="0">
                          <a:solidFill>
                            <a:schemeClr val="tx1"/>
                          </a:solidFill>
                          <a:latin typeface="Times New Roman" panose="02020603050405020304"/>
                          <a:ea typeface="Times New Roman" panose="02020603050405020304"/>
                        </a:rPr>
                        <a:t>ˇ </a:t>
                      </a:r>
                      <a:r>
                        <a:rPr lang="en-US" altLang="zh-CN" sz="975" b="0" i="0">
                          <a:solidFill>
                            <a:schemeClr val="tx1"/>
                          </a:solidFill>
                          <a:latin typeface="Times New Roman" panose="02020603050405020304"/>
                          <a:ea typeface="Times New Roman" panose="02020603050405020304"/>
                        </a:rPr>
                        <a:t>cková 1,andJanaTrebatická 4</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Oxidative Stress Markers and Antioxidant Enzymes in Children and Adolescents with Depressive Disorder and Impact of Omega-3 Fatty Acids in Randomised Clinical Trial</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2021</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The study links oxidative stress (OS) to depressive disorder (DD) in youth, showing elevated OS markers and reduced antioxidant activity in depressed individuals. Omega-3 supplementation improved antioxidant defenses, suggesting its potential therapeutic benefits for managing depression.</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r>
              <a:tr h="711200">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3</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Claudia Consales, Caterina Merla, Carmela Marino,and BarbaraBenassi</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Electromagnetic Fields, Oxidative Stress, and Neurodegeneration</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2012</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The review found no confirmed evidence that low-level RF fields above 6 GHz, such as those used in 5G, pose health risks, with surface heating being the main biological effect. However, it calls for better study designs and long-term monitoring to assess potential impacts.</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20000"/>
                        <a:lumOff val="80000"/>
                      </a:schemeClr>
                    </a:solidFill>
                  </a:tcPr>
                </a:tc>
              </a:tr>
              <a:tr h="861060">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4</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Z. ĎURAČKOVÁ1</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Some Current Insights into Oxidative Stress</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2009</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c>
                  <a:txBody>
                    <a:bodyPr/>
                    <a:p>
                      <a:pPr algn="ctr" fontAlgn="base">
                        <a:spcBef>
                          <a:spcPts val="1200"/>
                        </a:spcBef>
                        <a:spcAft>
                          <a:spcPts val="1200"/>
                        </a:spcAft>
                      </a:pPr>
                      <a:r>
                        <a:rPr lang="en-US" altLang="zh-CN" sz="975" b="0" i="0">
                          <a:solidFill>
                            <a:schemeClr val="tx1"/>
                          </a:solidFill>
                          <a:latin typeface="Times New Roman" panose="02020603050405020304"/>
                          <a:ea typeface="Times New Roman" panose="02020603050405020304"/>
                        </a:rPr>
                        <a:t>Oxidative stress (OS) plays a dual role in health, contributing to diseases like neurodegeneration, cancer, and inflammation while also influencing cellular signaling and adaptation. Its effects depend on redox balance, intensity, and duration, with antioxidants offering benefits but potentially being counterproductive in excess.</a:t>
                      </a:r>
                      <a:endParaRPr lang="en-US" altLang="zh-CN" sz="975" b="0" i="0">
                        <a:solidFill>
                          <a:schemeClr val="tx1"/>
                        </a:solidFill>
                        <a:latin typeface="Times New Roman" panose="02020603050405020304"/>
                        <a:ea typeface="Times New Roman" panose="02020603050405020304"/>
                      </a:endParaRPr>
                    </a:p>
                  </a:txBody>
                  <a:tcPr marL="57387" marR="57387" marT="57387" marB="57387" anchor="t" anchorCtr="0">
                    <a:lnL>
                      <a:noFill/>
                    </a:lnL>
                    <a:lnR>
                      <a:noFill/>
                    </a:lnR>
                    <a:lnT>
                      <a:noFill/>
                    </a:lnT>
                    <a:lnB>
                      <a:noFill/>
                    </a:lnB>
                    <a:lnTlToBr>
                      <a:noFill/>
                    </a:lnTlToBr>
                    <a:lnBlToTr>
                      <a:noFill/>
                    </a:lnBlToTr>
                    <a:solidFill>
                      <a:schemeClr val="accent6">
                        <a:lumMod val="40000"/>
                        <a:lumOff val="60000"/>
                      </a:schemeClr>
                    </a:solidFill>
                  </a:tcPr>
                </a:tc>
              </a:tr>
            </a:tbl>
          </a:graphicData>
        </a:graphic>
      </p:graphicFrame>
      <p:sp>
        <p:nvSpPr>
          <p:cNvPr id="5" name="Text Box 4"/>
          <p:cNvSpPr txBox="1"/>
          <p:nvPr/>
        </p:nvSpPr>
        <p:spPr>
          <a:xfrm>
            <a:off x="611664" y="404495"/>
            <a:ext cx="5805011" cy="706755"/>
          </a:xfrm>
          <a:prstGeom prst="rect">
            <a:avLst/>
          </a:prstGeom>
          <a:noFill/>
        </p:spPr>
        <p:txBody>
          <a:bodyPr wrap="square" rtlCol="0" anchor="t">
            <a:spAutoFit/>
          </a:bodyPr>
          <a:p>
            <a:pPr algn="ctr" fontAlgn="ctr"/>
            <a:r>
              <a:rPr lang="en-US" altLang="zh-CN" sz="4000" b="1" dirty="0">
                <a:solidFill>
                  <a:schemeClr val="tx1"/>
                </a:solidFill>
                <a:effectLst/>
                <a:latin typeface="+mj-lt"/>
                <a:ea typeface="Arial" panose="020B0604020202020204" pitchFamily="34" charset="0"/>
                <a:sym typeface="+mn-ea"/>
              </a:rPr>
              <a:t>LITERATURE REVIEW</a:t>
            </a:r>
            <a:endParaRPr lang="en-US" altLang="zh-CN" sz="4000" b="1" dirty="0">
              <a:solidFill>
                <a:schemeClr val="tx1"/>
              </a:solidFill>
              <a:effectLst/>
              <a:latin typeface="+mj-lt"/>
              <a:ea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 name="图形 1" descr="未标题-1 [已恢复]"/>
          <p:cNvSpPr/>
          <p:nvPr>
            <p:custDataLst>
              <p:tags r:id="rId1"/>
            </p:custDataLst>
          </p:nvPr>
        </p:nvSpPr>
        <p:spPr>
          <a:xfrm>
            <a:off x="6992541" y="1959531"/>
            <a:ext cx="1683544" cy="1141571"/>
          </a:xfrm>
          <a:custGeom>
            <a:avLst/>
            <a:gdLst>
              <a:gd name="connsiteX0" fmla="*/ -98 w 1821751"/>
              <a:gd name="connsiteY0" fmla="*/ 1311944 h 1312164"/>
              <a:gd name="connsiteX1" fmla="*/ -98 w 1821751"/>
              <a:gd name="connsiteY1" fmla="*/ 118747 h 1312164"/>
              <a:gd name="connsiteX2" fmla="*/ 118869 w 1821751"/>
              <a:gd name="connsiteY2" fmla="*/ -221 h 1312164"/>
              <a:gd name="connsiteX3" fmla="*/ 717420 w 1821751"/>
              <a:gd name="connsiteY3" fmla="*/ -221 h 1312164"/>
              <a:gd name="connsiteX4" fmla="*/ 812670 w 1821751"/>
              <a:gd name="connsiteY4" fmla="*/ 39118 h 1312164"/>
              <a:gd name="connsiteX5" fmla="*/ 888870 w 1821751"/>
              <a:gd name="connsiteY5" fmla="*/ 115318 h 1312164"/>
              <a:gd name="connsiteX6" fmla="*/ 933161 w 1821751"/>
              <a:gd name="connsiteY6" fmla="*/ 133606 h 1312164"/>
              <a:gd name="connsiteX7" fmla="*/ 1698971 w 1821751"/>
              <a:gd name="connsiteY7" fmla="*/ 133606 h 1312164"/>
              <a:gd name="connsiteX8" fmla="*/ 1821653 w 1821751"/>
              <a:gd name="connsiteY8" fmla="*/ 256288 h 1312164"/>
              <a:gd name="connsiteX9" fmla="*/ 1821653 w 1821751"/>
              <a:gd name="connsiteY9" fmla="*/ 1311944 h 13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751" h="1312164">
                <a:moveTo>
                  <a:pt x="-98" y="1311944"/>
                </a:moveTo>
                <a:lnTo>
                  <a:pt x="-98" y="118747"/>
                </a:lnTo>
                <a:cubicBezTo>
                  <a:pt x="-98" y="53043"/>
                  <a:pt x="53165" y="-221"/>
                  <a:pt x="118869" y="-221"/>
                </a:cubicBezTo>
                <a:lnTo>
                  <a:pt x="717420" y="-221"/>
                </a:lnTo>
                <a:cubicBezTo>
                  <a:pt x="753129" y="-268"/>
                  <a:pt x="787400" y="13886"/>
                  <a:pt x="812670" y="39118"/>
                </a:cubicBezTo>
                <a:lnTo>
                  <a:pt x="888870" y="115318"/>
                </a:lnTo>
                <a:cubicBezTo>
                  <a:pt x="900643" y="127024"/>
                  <a:pt x="916559" y="133596"/>
                  <a:pt x="933161" y="133606"/>
                </a:cubicBezTo>
                <a:lnTo>
                  <a:pt x="1698971" y="133606"/>
                </a:lnTo>
                <a:cubicBezTo>
                  <a:pt x="1766723" y="133606"/>
                  <a:pt x="1821653" y="188536"/>
                  <a:pt x="1821653" y="256288"/>
                </a:cubicBezTo>
                <a:lnTo>
                  <a:pt x="1821653" y="1311944"/>
                </a:lnTo>
                <a:close/>
              </a:path>
            </a:pathLst>
          </a:custGeom>
          <a:solidFill>
            <a:schemeClr val="accent1"/>
          </a:solidFill>
          <a:ln w="3175" cap="flat">
            <a:noFill/>
            <a:prstDash val="solid"/>
            <a:miter/>
          </a:ln>
          <a:effectLst/>
        </p:spPr>
        <p:txBody>
          <a:bodyPr rot="0" spcFirstLastPara="0" vertOverflow="overflow" horzOverflow="overflow" vert="horz" wrap="none" lIns="115728" tIns="398145" rIns="179070" bIns="126206" numCol="1" spcCol="0" rtlCol="0" fromWordArt="0" anchor="ctr" anchorCtr="0" forceAA="0" compatLnSpc="1">
            <a:normAutofit/>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algn="r"/>
            <a:r>
              <a:rPr lang="en-US" sz="4050" b="1" dirty="0">
                <a:solidFill>
                  <a:srgbClr val="FFFFFF"/>
                </a:solidFill>
                <a:latin typeface="+mn-ea"/>
              </a:rPr>
              <a:t>05</a:t>
            </a:r>
            <a:endParaRPr lang="en-US" sz="4050" b="1" dirty="0">
              <a:solidFill>
                <a:srgbClr val="FFFFFF"/>
              </a:solidFill>
              <a:latin typeface="+mn-ea"/>
            </a:endParaRPr>
          </a:p>
        </p:txBody>
      </p:sp>
      <p:pic>
        <p:nvPicPr>
          <p:cNvPr id="180" name="图片 179"/>
          <p:cNvPicPr>
            <a:picLocks noChangeAspect="1"/>
          </p:cNvPicPr>
          <p:nvPr>
            <p:custDataLst>
              <p:tags r:id="rId2"/>
            </p:custDataLst>
          </p:nvPr>
        </p:nvPicPr>
        <p:blipFill>
          <a:blip r:embed="rId3">
            <a:alphaModFix amt="30000"/>
          </a:blip>
          <a:srcRect l="-15650" t="21046" r="2867" b="15144"/>
          <a:stretch>
            <a:fillRect/>
          </a:stretch>
        </p:blipFill>
        <p:spPr>
          <a:xfrm rot="16200000">
            <a:off x="7764066" y="2256235"/>
            <a:ext cx="140494" cy="1677353"/>
          </a:xfrm>
          <a:prstGeom prst="rect">
            <a:avLst/>
          </a:prstGeom>
        </p:spPr>
      </p:pic>
      <p:sp>
        <p:nvSpPr>
          <p:cNvPr id="181" name="圆角矩形 180"/>
          <p:cNvSpPr/>
          <p:nvPr>
            <p:custDataLst>
              <p:tags r:id="rId4"/>
            </p:custDataLst>
          </p:nvPr>
        </p:nvSpPr>
        <p:spPr>
          <a:xfrm>
            <a:off x="6992541" y="3076337"/>
            <a:ext cx="1680686" cy="1891665"/>
          </a:xfrm>
          <a:prstGeom prst="roundRect">
            <a:avLst>
              <a:gd name="adj" fmla="val 805"/>
            </a:avLst>
          </a:prstGeom>
          <a:solidFill>
            <a:srgbClr val="FFFFFF"/>
          </a:solidFill>
          <a:ln w="3175">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350">
              <a:latin typeface="Arial" panose="020B0604020202020204" pitchFamily="34" charset="0"/>
              <a:sym typeface="+mn-lt"/>
            </a:endParaRPr>
          </a:p>
        </p:txBody>
      </p:sp>
      <p:sp>
        <p:nvSpPr>
          <p:cNvPr id="7" name="矩形 2"/>
          <p:cNvSpPr/>
          <p:nvPr>
            <p:custDataLst>
              <p:tags r:id="rId5"/>
            </p:custDataLst>
          </p:nvPr>
        </p:nvSpPr>
        <p:spPr>
          <a:xfrm>
            <a:off x="7120414" y="3204210"/>
            <a:ext cx="1534954" cy="306705"/>
          </a:xfrm>
          <a:prstGeom prst="rect">
            <a:avLst/>
          </a:prstGeom>
          <a:noFill/>
        </p:spPr>
        <p:txBody>
          <a:bodyPr wrap="square" lIns="0" tIns="0" rIns="0" bIns="0" rtlCol="0" anchor="ctr" anchorCtr="0"/>
          <a:lstStyle/>
          <a:p>
            <a:pPr algn="ctr">
              <a:spcBef>
                <a:spcPct val="0"/>
              </a:spcBef>
              <a:spcAft>
                <a:spcPct val="0"/>
              </a:spcAft>
            </a:pPr>
            <a:r>
              <a:rPr lang="en-GB" sz="1500" b="1">
                <a:latin typeface="Calibri" panose="020F0502020204030204" charset="0"/>
                <a:cs typeface="Calibri" panose="020F0502020204030204" charset="0"/>
                <a:sym typeface="+mn-ea"/>
              </a:rPr>
              <a:t>Advanced Methods</a:t>
            </a:r>
            <a:endParaRPr lang="en-GB" sz="1500" b="1" kern="0" dirty="0">
              <a:solidFill>
                <a:schemeClr val="accent1"/>
              </a:solidFill>
              <a:latin typeface="Calibri" panose="020F0502020204030204" charset="0"/>
              <a:cs typeface="Calibri" panose="020F0502020204030204" charset="0"/>
              <a:sym typeface="+mn-ea"/>
            </a:endParaRPr>
          </a:p>
        </p:txBody>
      </p:sp>
      <p:sp>
        <p:nvSpPr>
          <p:cNvPr id="10" name="矩形 4"/>
          <p:cNvSpPr/>
          <p:nvPr>
            <p:custDataLst>
              <p:tags r:id="rId6"/>
            </p:custDataLst>
          </p:nvPr>
        </p:nvSpPr>
        <p:spPr>
          <a:xfrm>
            <a:off x="7293531" y="3546396"/>
            <a:ext cx="1238250" cy="1228725"/>
          </a:xfrm>
          <a:prstGeom prst="rect">
            <a:avLst/>
          </a:prstGeom>
        </p:spPr>
        <p:txBody>
          <a:bodyPr wrap="square" lIns="0" tIns="0" rIns="0" bIns="0">
            <a:normAutofit/>
          </a:bodyPr>
          <a:lstStyle/>
          <a:p>
            <a:pPr algn="ctr">
              <a:lnSpc>
                <a:spcPct val="150000"/>
              </a:lnSpc>
              <a:spcBef>
                <a:spcPct val="0"/>
              </a:spcBef>
              <a:spcAft>
                <a:spcPct val="0"/>
              </a:spcAft>
            </a:pPr>
            <a:r>
              <a:rPr lang="en-GB" sz="1050">
                <a:latin typeface="Calibri" panose="020F0502020204030204" charset="0"/>
                <a:cs typeface="Calibri" panose="020F0502020204030204" charset="0"/>
                <a:sym typeface="+mn-ea"/>
              </a:rPr>
              <a:t>Uses neural networks and decision trees for improved accuracy over basic models.</a:t>
            </a:r>
            <a:endParaRPr sz="1050">
              <a:solidFill>
                <a:schemeClr val="tx1"/>
              </a:solidFill>
              <a:latin typeface="Calibri" panose="020F0502020204030204" charset="0"/>
              <a:cs typeface="Calibri" panose="020F0502020204030204" charset="0"/>
            </a:endParaRPr>
          </a:p>
          <a:p>
            <a:pPr algn="ctr">
              <a:lnSpc>
                <a:spcPct val="150000"/>
              </a:lnSpc>
              <a:spcBef>
                <a:spcPct val="0"/>
              </a:spcBef>
              <a:spcAft>
                <a:spcPct val="0"/>
              </a:spcAft>
            </a:pPr>
            <a:endParaRPr lang="en-US" sz="1050" kern="0" dirty="0">
              <a:ln>
                <a:noFill/>
                <a:prstDash val="sysDot"/>
              </a:ln>
              <a:solidFill>
                <a:srgbClr val="262626"/>
              </a:solidFill>
            </a:endParaRPr>
          </a:p>
        </p:txBody>
      </p:sp>
      <p:pic>
        <p:nvPicPr>
          <p:cNvPr id="45" name="图片 44"/>
          <p:cNvPicPr>
            <a:picLocks noChangeAspect="1"/>
          </p:cNvPicPr>
          <p:nvPr>
            <p:custDataLst>
              <p:tags r:id="rId7"/>
            </p:custDataLst>
          </p:nvPr>
        </p:nvPicPr>
        <p:blipFill>
          <a:blip r:embed="rId3">
            <a:alphaModFix amt="80000"/>
            <a:duotone>
              <a:schemeClr val="accent1">
                <a:shade val="45000"/>
                <a:satMod val="135000"/>
              </a:schemeClr>
              <a:prstClr val="white"/>
            </a:duotone>
          </a:blip>
          <a:srcRect l="5333" t="59039"/>
          <a:stretch>
            <a:fillRect/>
          </a:stretch>
        </p:blipFill>
        <p:spPr>
          <a:xfrm>
            <a:off x="7028736" y="3086339"/>
            <a:ext cx="92869" cy="1892141"/>
          </a:xfrm>
          <a:prstGeom prst="rect">
            <a:avLst/>
          </a:prstGeom>
        </p:spPr>
      </p:pic>
      <p:pic>
        <p:nvPicPr>
          <p:cNvPr id="46" name="图片 45"/>
          <p:cNvPicPr>
            <a:picLocks noChangeAspect="1"/>
          </p:cNvPicPr>
          <p:nvPr>
            <p:custDataLst>
              <p:tags r:id="rId8"/>
            </p:custDataLst>
          </p:nvPr>
        </p:nvPicPr>
        <p:blipFill>
          <a:blip r:embed="rId3">
            <a:duotone>
              <a:schemeClr val="accent1">
                <a:shade val="45000"/>
                <a:satMod val="135000"/>
              </a:schemeClr>
              <a:prstClr val="white"/>
            </a:duotone>
          </a:blip>
          <a:srcRect l="5333" t="73015" b="6887"/>
          <a:stretch>
            <a:fillRect/>
          </a:stretch>
        </p:blipFill>
        <p:spPr>
          <a:xfrm flipV="1">
            <a:off x="7013020" y="2105264"/>
            <a:ext cx="120491" cy="981551"/>
          </a:xfrm>
          <a:prstGeom prst="rect">
            <a:avLst/>
          </a:prstGeom>
        </p:spPr>
      </p:pic>
      <p:sp>
        <p:nvSpPr>
          <p:cNvPr id="96" name="图形 1" descr="未标题-1 [已恢复]"/>
          <p:cNvSpPr/>
          <p:nvPr>
            <p:custDataLst>
              <p:tags r:id="rId9"/>
            </p:custDataLst>
          </p:nvPr>
        </p:nvSpPr>
        <p:spPr>
          <a:xfrm>
            <a:off x="5397580" y="1959531"/>
            <a:ext cx="1683544" cy="1141571"/>
          </a:xfrm>
          <a:custGeom>
            <a:avLst/>
            <a:gdLst>
              <a:gd name="connsiteX0" fmla="*/ -98 w 1821751"/>
              <a:gd name="connsiteY0" fmla="*/ 1311944 h 1312164"/>
              <a:gd name="connsiteX1" fmla="*/ -98 w 1821751"/>
              <a:gd name="connsiteY1" fmla="*/ 118747 h 1312164"/>
              <a:gd name="connsiteX2" fmla="*/ 118869 w 1821751"/>
              <a:gd name="connsiteY2" fmla="*/ -221 h 1312164"/>
              <a:gd name="connsiteX3" fmla="*/ 717420 w 1821751"/>
              <a:gd name="connsiteY3" fmla="*/ -221 h 1312164"/>
              <a:gd name="connsiteX4" fmla="*/ 812670 w 1821751"/>
              <a:gd name="connsiteY4" fmla="*/ 39118 h 1312164"/>
              <a:gd name="connsiteX5" fmla="*/ 888870 w 1821751"/>
              <a:gd name="connsiteY5" fmla="*/ 115318 h 1312164"/>
              <a:gd name="connsiteX6" fmla="*/ 933161 w 1821751"/>
              <a:gd name="connsiteY6" fmla="*/ 133606 h 1312164"/>
              <a:gd name="connsiteX7" fmla="*/ 1698971 w 1821751"/>
              <a:gd name="connsiteY7" fmla="*/ 133606 h 1312164"/>
              <a:gd name="connsiteX8" fmla="*/ 1821653 w 1821751"/>
              <a:gd name="connsiteY8" fmla="*/ 256288 h 1312164"/>
              <a:gd name="connsiteX9" fmla="*/ 1821653 w 1821751"/>
              <a:gd name="connsiteY9" fmla="*/ 1311944 h 13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751" h="1312164">
                <a:moveTo>
                  <a:pt x="-98" y="1311944"/>
                </a:moveTo>
                <a:lnTo>
                  <a:pt x="-98" y="118747"/>
                </a:lnTo>
                <a:cubicBezTo>
                  <a:pt x="-98" y="53043"/>
                  <a:pt x="53165" y="-221"/>
                  <a:pt x="118869" y="-221"/>
                </a:cubicBezTo>
                <a:lnTo>
                  <a:pt x="717420" y="-221"/>
                </a:lnTo>
                <a:cubicBezTo>
                  <a:pt x="753129" y="-268"/>
                  <a:pt x="787400" y="13886"/>
                  <a:pt x="812670" y="39118"/>
                </a:cubicBezTo>
                <a:lnTo>
                  <a:pt x="888870" y="115318"/>
                </a:lnTo>
                <a:cubicBezTo>
                  <a:pt x="900643" y="127024"/>
                  <a:pt x="916559" y="133596"/>
                  <a:pt x="933161" y="133606"/>
                </a:cubicBezTo>
                <a:lnTo>
                  <a:pt x="1698971" y="133606"/>
                </a:lnTo>
                <a:cubicBezTo>
                  <a:pt x="1766723" y="133606"/>
                  <a:pt x="1821653" y="188536"/>
                  <a:pt x="1821653" y="256288"/>
                </a:cubicBezTo>
                <a:lnTo>
                  <a:pt x="1821653" y="1311944"/>
                </a:lnTo>
                <a:close/>
              </a:path>
            </a:pathLst>
          </a:custGeom>
          <a:solidFill>
            <a:schemeClr val="accent1">
              <a:lumMod val="60000"/>
              <a:lumOff val="40000"/>
            </a:schemeClr>
          </a:solidFill>
          <a:ln w="3175" cap="flat">
            <a:noFill/>
            <a:prstDash val="solid"/>
            <a:miter/>
          </a:ln>
          <a:effectLst/>
        </p:spPr>
        <p:txBody>
          <a:bodyPr rot="0" spcFirstLastPara="0" vertOverflow="overflow" horzOverflow="overflow" vert="horz" wrap="none" lIns="115728" tIns="398145" rIns="179070" bIns="126206" numCol="1" spcCol="0" rtlCol="0" fromWordArt="0" anchor="ctr" anchorCtr="0" forceAA="0" compatLnSpc="1">
            <a:normAutofit/>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algn="r"/>
            <a:r>
              <a:rPr lang="en-US" sz="4050" b="1">
                <a:solidFill>
                  <a:srgbClr val="FFFFFF"/>
                </a:solidFill>
                <a:latin typeface="+mn-ea"/>
              </a:rPr>
              <a:t>04</a:t>
            </a:r>
            <a:endParaRPr lang="en-US" sz="4050" b="1">
              <a:solidFill>
                <a:srgbClr val="FFFFFF"/>
              </a:solidFill>
              <a:latin typeface="+mn-ea"/>
            </a:endParaRPr>
          </a:p>
        </p:txBody>
      </p:sp>
      <p:pic>
        <p:nvPicPr>
          <p:cNvPr id="44" name="图片 43"/>
          <p:cNvPicPr>
            <a:picLocks noChangeAspect="1"/>
          </p:cNvPicPr>
          <p:nvPr>
            <p:custDataLst>
              <p:tags r:id="rId10"/>
            </p:custDataLst>
          </p:nvPr>
        </p:nvPicPr>
        <p:blipFill>
          <a:blip r:embed="rId3">
            <a:alphaModFix amt="30000"/>
          </a:blip>
          <a:srcRect l="-15650" t="21046" r="2867" b="15144"/>
          <a:stretch>
            <a:fillRect/>
          </a:stretch>
        </p:blipFill>
        <p:spPr>
          <a:xfrm rot="16200000">
            <a:off x="6169105" y="2256235"/>
            <a:ext cx="140494" cy="1677353"/>
          </a:xfrm>
          <a:prstGeom prst="rect">
            <a:avLst/>
          </a:prstGeom>
        </p:spPr>
      </p:pic>
      <p:sp>
        <p:nvSpPr>
          <p:cNvPr id="97" name="圆角矩形 96"/>
          <p:cNvSpPr/>
          <p:nvPr>
            <p:custDataLst>
              <p:tags r:id="rId11"/>
            </p:custDataLst>
          </p:nvPr>
        </p:nvSpPr>
        <p:spPr>
          <a:xfrm>
            <a:off x="5397580" y="3076337"/>
            <a:ext cx="1680686" cy="1891665"/>
          </a:xfrm>
          <a:prstGeom prst="roundRect">
            <a:avLst>
              <a:gd name="adj" fmla="val 805"/>
            </a:avLst>
          </a:prstGeom>
          <a:solidFill>
            <a:srgbClr val="FFFFFF"/>
          </a:solidFill>
          <a:ln w="3175">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350">
              <a:latin typeface="Arial" panose="020B0604020202020204" pitchFamily="34" charset="0"/>
              <a:sym typeface="+mn-lt"/>
            </a:endParaRPr>
          </a:p>
        </p:txBody>
      </p:sp>
      <p:sp>
        <p:nvSpPr>
          <p:cNvPr id="13" name="矩形 5"/>
          <p:cNvSpPr/>
          <p:nvPr>
            <p:custDataLst>
              <p:tags r:id="rId12"/>
            </p:custDataLst>
          </p:nvPr>
        </p:nvSpPr>
        <p:spPr>
          <a:xfrm>
            <a:off x="5563076" y="3204210"/>
            <a:ext cx="1453991" cy="286226"/>
          </a:xfrm>
          <a:prstGeom prst="rect">
            <a:avLst/>
          </a:prstGeom>
          <a:noFill/>
        </p:spPr>
        <p:txBody>
          <a:bodyPr wrap="square" lIns="0" tIns="0" rIns="0" bIns="0" rtlCol="0" anchor="ctr" anchorCtr="0"/>
          <a:lstStyle/>
          <a:p>
            <a:pPr algn="ctr">
              <a:spcBef>
                <a:spcPct val="0"/>
              </a:spcBef>
              <a:spcAft>
                <a:spcPct val="0"/>
              </a:spcAft>
            </a:pPr>
            <a:r>
              <a:rPr lang="en-GB" sz="1500" b="1">
                <a:latin typeface="Calibri" panose="020F0502020204030204" charset="0"/>
                <a:cs typeface="Calibri" panose="020F0502020204030204" charset="0"/>
                <a:sym typeface="+mn-ea"/>
              </a:rPr>
              <a:t>Prediction Clarity</a:t>
            </a:r>
            <a:endParaRPr lang="en-GB" sz="1500" b="1" kern="0">
              <a:solidFill>
                <a:schemeClr val="accent1"/>
              </a:solidFill>
              <a:latin typeface="Calibri" panose="020F0502020204030204" charset="0"/>
              <a:cs typeface="Calibri" panose="020F0502020204030204" charset="0"/>
              <a:sym typeface="+mn-ea"/>
            </a:endParaRPr>
          </a:p>
        </p:txBody>
      </p:sp>
      <p:sp>
        <p:nvSpPr>
          <p:cNvPr id="14" name="矩形 7"/>
          <p:cNvSpPr/>
          <p:nvPr>
            <p:custDataLst>
              <p:tags r:id="rId13"/>
            </p:custDataLst>
          </p:nvPr>
        </p:nvSpPr>
        <p:spPr>
          <a:xfrm>
            <a:off x="5699046" y="3546396"/>
            <a:ext cx="1238250" cy="1228725"/>
          </a:xfrm>
          <a:prstGeom prst="rect">
            <a:avLst/>
          </a:prstGeom>
        </p:spPr>
        <p:txBody>
          <a:bodyPr wrap="square" lIns="0" tIns="0" rIns="0" bIns="0">
            <a:normAutofit/>
          </a:bodyPr>
          <a:lstStyle/>
          <a:p>
            <a:pPr algn="ctr">
              <a:lnSpc>
                <a:spcPct val="150000"/>
              </a:lnSpc>
              <a:spcBef>
                <a:spcPct val="0"/>
              </a:spcBef>
              <a:spcAft>
                <a:spcPct val="0"/>
              </a:spcAft>
            </a:pPr>
            <a:r>
              <a:rPr lang="en-GB" sz="1050">
                <a:latin typeface="Calibri" panose="020F0502020204030204" charset="0"/>
                <a:cs typeface="Calibri" panose="020F0502020204030204" charset="0"/>
                <a:sym typeface="+mn-ea"/>
              </a:rPr>
              <a:t>Adds decision tree visuals for better understanding.</a:t>
            </a:r>
            <a:endParaRPr sz="1050">
              <a:solidFill>
                <a:schemeClr val="tx1"/>
              </a:solidFill>
              <a:latin typeface="Calibri" panose="020F0502020204030204" charset="0"/>
              <a:cs typeface="Calibri" panose="020F0502020204030204" charset="0"/>
            </a:endParaRPr>
          </a:p>
          <a:p>
            <a:pPr algn="ctr">
              <a:lnSpc>
                <a:spcPct val="150000"/>
              </a:lnSpc>
              <a:spcBef>
                <a:spcPct val="0"/>
              </a:spcBef>
              <a:spcAft>
                <a:spcPct val="0"/>
              </a:spcAft>
            </a:pPr>
            <a:endParaRPr lang="en-US" sz="1050" kern="0" dirty="0">
              <a:ln>
                <a:noFill/>
                <a:prstDash val="sysDot"/>
              </a:ln>
              <a:solidFill>
                <a:srgbClr val="262626"/>
              </a:solidFill>
            </a:endParaRPr>
          </a:p>
        </p:txBody>
      </p:sp>
      <p:pic>
        <p:nvPicPr>
          <p:cNvPr id="157" name="图片 156"/>
          <p:cNvPicPr>
            <a:picLocks noChangeAspect="1"/>
          </p:cNvPicPr>
          <p:nvPr>
            <p:custDataLst>
              <p:tags r:id="rId14"/>
            </p:custDataLst>
          </p:nvPr>
        </p:nvPicPr>
        <p:blipFill>
          <a:blip r:embed="rId3">
            <a:alphaModFix amt="80000"/>
            <a:duotone>
              <a:schemeClr val="accent1">
                <a:shade val="45000"/>
                <a:satMod val="135000"/>
              </a:schemeClr>
              <a:prstClr val="white"/>
            </a:duotone>
          </a:blip>
          <a:srcRect l="5333" t="59039"/>
          <a:stretch>
            <a:fillRect/>
          </a:stretch>
        </p:blipFill>
        <p:spPr>
          <a:xfrm>
            <a:off x="5433775" y="3086339"/>
            <a:ext cx="92869" cy="1892141"/>
          </a:xfrm>
          <a:prstGeom prst="rect">
            <a:avLst/>
          </a:prstGeom>
        </p:spPr>
      </p:pic>
      <p:pic>
        <p:nvPicPr>
          <p:cNvPr id="158" name="图片 157"/>
          <p:cNvPicPr>
            <a:picLocks noChangeAspect="1"/>
          </p:cNvPicPr>
          <p:nvPr>
            <p:custDataLst>
              <p:tags r:id="rId15"/>
            </p:custDataLst>
          </p:nvPr>
        </p:nvPicPr>
        <p:blipFill>
          <a:blip r:embed="rId3">
            <a:duotone>
              <a:schemeClr val="accent1">
                <a:shade val="45000"/>
                <a:satMod val="135000"/>
              </a:schemeClr>
              <a:prstClr val="white"/>
            </a:duotone>
          </a:blip>
          <a:srcRect l="5333" t="73015" b="6887"/>
          <a:stretch>
            <a:fillRect/>
          </a:stretch>
        </p:blipFill>
        <p:spPr>
          <a:xfrm flipV="1">
            <a:off x="5418059" y="2105264"/>
            <a:ext cx="120491" cy="981551"/>
          </a:xfrm>
          <a:prstGeom prst="rect">
            <a:avLst/>
          </a:prstGeom>
        </p:spPr>
      </p:pic>
      <p:sp>
        <p:nvSpPr>
          <p:cNvPr id="159" name="图形 1" descr="未标题-1 [已恢复]"/>
          <p:cNvSpPr/>
          <p:nvPr>
            <p:custDataLst>
              <p:tags r:id="rId16"/>
            </p:custDataLst>
          </p:nvPr>
        </p:nvSpPr>
        <p:spPr>
          <a:xfrm>
            <a:off x="3802619" y="1959531"/>
            <a:ext cx="1683544" cy="1141571"/>
          </a:xfrm>
          <a:custGeom>
            <a:avLst/>
            <a:gdLst>
              <a:gd name="connsiteX0" fmla="*/ -98 w 1821751"/>
              <a:gd name="connsiteY0" fmla="*/ 1311944 h 1312164"/>
              <a:gd name="connsiteX1" fmla="*/ -98 w 1821751"/>
              <a:gd name="connsiteY1" fmla="*/ 118747 h 1312164"/>
              <a:gd name="connsiteX2" fmla="*/ 118869 w 1821751"/>
              <a:gd name="connsiteY2" fmla="*/ -221 h 1312164"/>
              <a:gd name="connsiteX3" fmla="*/ 717420 w 1821751"/>
              <a:gd name="connsiteY3" fmla="*/ -221 h 1312164"/>
              <a:gd name="connsiteX4" fmla="*/ 812670 w 1821751"/>
              <a:gd name="connsiteY4" fmla="*/ 39118 h 1312164"/>
              <a:gd name="connsiteX5" fmla="*/ 888870 w 1821751"/>
              <a:gd name="connsiteY5" fmla="*/ 115318 h 1312164"/>
              <a:gd name="connsiteX6" fmla="*/ 933161 w 1821751"/>
              <a:gd name="connsiteY6" fmla="*/ 133606 h 1312164"/>
              <a:gd name="connsiteX7" fmla="*/ 1698971 w 1821751"/>
              <a:gd name="connsiteY7" fmla="*/ 133606 h 1312164"/>
              <a:gd name="connsiteX8" fmla="*/ 1821653 w 1821751"/>
              <a:gd name="connsiteY8" fmla="*/ 256288 h 1312164"/>
              <a:gd name="connsiteX9" fmla="*/ 1821653 w 1821751"/>
              <a:gd name="connsiteY9" fmla="*/ 1311944 h 13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751" h="1312164">
                <a:moveTo>
                  <a:pt x="-98" y="1311944"/>
                </a:moveTo>
                <a:lnTo>
                  <a:pt x="-98" y="118747"/>
                </a:lnTo>
                <a:cubicBezTo>
                  <a:pt x="-98" y="53043"/>
                  <a:pt x="53165" y="-221"/>
                  <a:pt x="118869" y="-221"/>
                </a:cubicBezTo>
                <a:lnTo>
                  <a:pt x="717420" y="-221"/>
                </a:lnTo>
                <a:cubicBezTo>
                  <a:pt x="753129" y="-268"/>
                  <a:pt x="787400" y="13886"/>
                  <a:pt x="812670" y="39118"/>
                </a:cubicBezTo>
                <a:lnTo>
                  <a:pt x="888870" y="115318"/>
                </a:lnTo>
                <a:cubicBezTo>
                  <a:pt x="900643" y="127024"/>
                  <a:pt x="916559" y="133596"/>
                  <a:pt x="933161" y="133606"/>
                </a:cubicBezTo>
                <a:lnTo>
                  <a:pt x="1698971" y="133606"/>
                </a:lnTo>
                <a:cubicBezTo>
                  <a:pt x="1766723" y="133606"/>
                  <a:pt x="1821653" y="188536"/>
                  <a:pt x="1821653" y="256288"/>
                </a:cubicBezTo>
                <a:lnTo>
                  <a:pt x="1821653" y="1311944"/>
                </a:lnTo>
                <a:close/>
              </a:path>
            </a:pathLst>
          </a:custGeom>
          <a:solidFill>
            <a:schemeClr val="accent1"/>
          </a:solidFill>
          <a:ln w="3175" cap="flat">
            <a:noFill/>
            <a:prstDash val="solid"/>
            <a:miter/>
          </a:ln>
          <a:effectLst/>
        </p:spPr>
        <p:txBody>
          <a:bodyPr rot="0" spcFirstLastPara="0" vertOverflow="overflow" horzOverflow="overflow" vert="horz" wrap="none" lIns="115728" tIns="398145" rIns="179070" bIns="126206" numCol="1" spcCol="0" rtlCol="0" fromWordArt="0" anchor="ctr" anchorCtr="0" forceAA="0" compatLnSpc="1">
            <a:normAutofit/>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algn="r"/>
            <a:r>
              <a:rPr lang="en-US" sz="4050" b="1">
                <a:solidFill>
                  <a:srgbClr val="FFFFFF"/>
                </a:solidFill>
                <a:latin typeface="+mn-ea"/>
              </a:rPr>
              <a:t>03</a:t>
            </a:r>
            <a:endParaRPr lang="en-US" sz="4050" b="1">
              <a:solidFill>
                <a:srgbClr val="FFFFFF"/>
              </a:solidFill>
              <a:latin typeface="+mn-ea"/>
            </a:endParaRPr>
          </a:p>
        </p:txBody>
      </p:sp>
      <p:pic>
        <p:nvPicPr>
          <p:cNvPr id="160" name="图片 159"/>
          <p:cNvPicPr>
            <a:picLocks noChangeAspect="1"/>
          </p:cNvPicPr>
          <p:nvPr>
            <p:custDataLst>
              <p:tags r:id="rId17"/>
            </p:custDataLst>
          </p:nvPr>
        </p:nvPicPr>
        <p:blipFill>
          <a:blip r:embed="rId3">
            <a:alphaModFix amt="30000"/>
          </a:blip>
          <a:srcRect l="-15650" t="21046" r="2867" b="15144"/>
          <a:stretch>
            <a:fillRect/>
          </a:stretch>
        </p:blipFill>
        <p:spPr>
          <a:xfrm rot="16200000">
            <a:off x="4574144" y="2256235"/>
            <a:ext cx="140494" cy="1677353"/>
          </a:xfrm>
          <a:prstGeom prst="rect">
            <a:avLst/>
          </a:prstGeom>
        </p:spPr>
      </p:pic>
      <p:sp>
        <p:nvSpPr>
          <p:cNvPr id="161" name="圆角矩形 160"/>
          <p:cNvSpPr/>
          <p:nvPr>
            <p:custDataLst>
              <p:tags r:id="rId18"/>
            </p:custDataLst>
          </p:nvPr>
        </p:nvSpPr>
        <p:spPr>
          <a:xfrm>
            <a:off x="3802619" y="3076337"/>
            <a:ext cx="1680686" cy="1891665"/>
          </a:xfrm>
          <a:prstGeom prst="roundRect">
            <a:avLst>
              <a:gd name="adj" fmla="val 805"/>
            </a:avLst>
          </a:prstGeom>
          <a:solidFill>
            <a:srgbClr val="FFFFFF"/>
          </a:solidFill>
          <a:ln w="3175">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350">
              <a:latin typeface="Arial" panose="020B0604020202020204" pitchFamily="34" charset="0"/>
              <a:sym typeface="+mn-lt"/>
            </a:endParaRPr>
          </a:p>
        </p:txBody>
      </p:sp>
      <p:sp>
        <p:nvSpPr>
          <p:cNvPr id="15" name="矩形 8"/>
          <p:cNvSpPr/>
          <p:nvPr>
            <p:custDataLst>
              <p:tags r:id="rId19"/>
            </p:custDataLst>
          </p:nvPr>
        </p:nvSpPr>
        <p:spPr>
          <a:xfrm>
            <a:off x="4107895" y="3203972"/>
            <a:ext cx="1230630" cy="286226"/>
          </a:xfrm>
          <a:prstGeom prst="rect">
            <a:avLst/>
          </a:prstGeom>
          <a:noFill/>
        </p:spPr>
        <p:txBody>
          <a:bodyPr wrap="square" lIns="0" tIns="0" rIns="0" bIns="0" rtlCol="0" anchor="ctr" anchorCtr="0">
            <a:normAutofit/>
          </a:bodyPr>
          <a:lstStyle/>
          <a:p>
            <a:pPr algn="ctr">
              <a:spcBef>
                <a:spcPct val="0"/>
              </a:spcBef>
              <a:spcAft>
                <a:spcPct val="0"/>
              </a:spcAft>
            </a:pPr>
            <a:r>
              <a:rPr lang="en-GB" sz="1500" b="1">
                <a:latin typeface="Calibri" panose="020F0502020204030204" charset="0"/>
                <a:cs typeface="Calibri" panose="020F0502020204030204" charset="0"/>
                <a:sym typeface="+mn-ea"/>
              </a:rPr>
              <a:t>Practical Model</a:t>
            </a:r>
            <a:endParaRPr lang="en-US" sz="1500" b="1" kern="0">
              <a:solidFill>
                <a:schemeClr val="accent1"/>
              </a:solidFill>
              <a:latin typeface="+mj-lt"/>
            </a:endParaRPr>
          </a:p>
        </p:txBody>
      </p:sp>
      <p:sp>
        <p:nvSpPr>
          <p:cNvPr id="16" name="矩形 10"/>
          <p:cNvSpPr/>
          <p:nvPr>
            <p:custDataLst>
              <p:tags r:id="rId20"/>
            </p:custDataLst>
          </p:nvPr>
        </p:nvSpPr>
        <p:spPr>
          <a:xfrm>
            <a:off x="4103609" y="3546396"/>
            <a:ext cx="1238250" cy="1228725"/>
          </a:xfrm>
          <a:prstGeom prst="rect">
            <a:avLst/>
          </a:prstGeom>
        </p:spPr>
        <p:txBody>
          <a:bodyPr wrap="square" lIns="0" tIns="0" rIns="0" bIns="0">
            <a:normAutofit/>
          </a:bodyPr>
          <a:lstStyle/>
          <a:p>
            <a:pPr algn="ctr">
              <a:lnSpc>
                <a:spcPct val="150000"/>
              </a:lnSpc>
              <a:spcBef>
                <a:spcPct val="0"/>
              </a:spcBef>
              <a:spcAft>
                <a:spcPct val="0"/>
              </a:spcAft>
            </a:pPr>
            <a:r>
              <a:rPr lang="en-GB" sz="1050">
                <a:latin typeface="Calibri" panose="020F0502020204030204" charset="0"/>
                <a:cs typeface="Calibri" panose="020F0502020204030204" charset="0"/>
                <a:sym typeface="+mn-ea"/>
              </a:rPr>
              <a:t>Bridges the gap between theory and real-life applications.</a:t>
            </a:r>
            <a:endParaRPr sz="1050">
              <a:solidFill>
                <a:schemeClr val="tx1"/>
              </a:solidFill>
              <a:latin typeface="Calibri" panose="020F0502020204030204" charset="0"/>
              <a:cs typeface="Calibri" panose="020F0502020204030204" charset="0"/>
            </a:endParaRPr>
          </a:p>
          <a:p>
            <a:pPr algn="ctr">
              <a:lnSpc>
                <a:spcPct val="150000"/>
              </a:lnSpc>
              <a:spcBef>
                <a:spcPct val="0"/>
              </a:spcBef>
              <a:spcAft>
                <a:spcPct val="0"/>
              </a:spcAft>
            </a:pPr>
            <a:endParaRPr lang="en-US" sz="1050" kern="0" dirty="0">
              <a:ln>
                <a:noFill/>
                <a:prstDash val="sysDot"/>
              </a:ln>
              <a:solidFill>
                <a:srgbClr val="262626"/>
              </a:solidFill>
            </a:endParaRPr>
          </a:p>
        </p:txBody>
      </p:sp>
      <p:pic>
        <p:nvPicPr>
          <p:cNvPr id="131" name="图片 130"/>
          <p:cNvPicPr>
            <a:picLocks noChangeAspect="1"/>
          </p:cNvPicPr>
          <p:nvPr>
            <p:custDataLst>
              <p:tags r:id="rId21"/>
            </p:custDataLst>
          </p:nvPr>
        </p:nvPicPr>
        <p:blipFill>
          <a:blip r:embed="rId3">
            <a:alphaModFix amt="80000"/>
            <a:duotone>
              <a:schemeClr val="accent1">
                <a:shade val="45000"/>
                <a:satMod val="135000"/>
              </a:schemeClr>
              <a:prstClr val="white"/>
            </a:duotone>
          </a:blip>
          <a:srcRect l="5333" t="59039"/>
          <a:stretch>
            <a:fillRect/>
          </a:stretch>
        </p:blipFill>
        <p:spPr>
          <a:xfrm>
            <a:off x="3838814" y="3086339"/>
            <a:ext cx="92869" cy="1892141"/>
          </a:xfrm>
          <a:prstGeom prst="rect">
            <a:avLst/>
          </a:prstGeom>
        </p:spPr>
      </p:pic>
      <p:pic>
        <p:nvPicPr>
          <p:cNvPr id="132" name="图片 131"/>
          <p:cNvPicPr>
            <a:picLocks noChangeAspect="1"/>
          </p:cNvPicPr>
          <p:nvPr>
            <p:custDataLst>
              <p:tags r:id="rId22"/>
            </p:custDataLst>
          </p:nvPr>
        </p:nvPicPr>
        <p:blipFill>
          <a:blip r:embed="rId3">
            <a:duotone>
              <a:schemeClr val="accent1">
                <a:shade val="45000"/>
                <a:satMod val="135000"/>
              </a:schemeClr>
              <a:prstClr val="white"/>
            </a:duotone>
          </a:blip>
          <a:srcRect l="5333" t="73015" b="6887"/>
          <a:stretch>
            <a:fillRect/>
          </a:stretch>
        </p:blipFill>
        <p:spPr>
          <a:xfrm flipV="1">
            <a:off x="3823097" y="2105264"/>
            <a:ext cx="120491" cy="981551"/>
          </a:xfrm>
          <a:prstGeom prst="rect">
            <a:avLst/>
          </a:prstGeom>
        </p:spPr>
      </p:pic>
      <p:sp>
        <p:nvSpPr>
          <p:cNvPr id="133" name="图形 1" descr="未标题-1 [已恢复]"/>
          <p:cNvSpPr/>
          <p:nvPr>
            <p:custDataLst>
              <p:tags r:id="rId23"/>
            </p:custDataLst>
          </p:nvPr>
        </p:nvSpPr>
        <p:spPr>
          <a:xfrm>
            <a:off x="2207657" y="1959531"/>
            <a:ext cx="1683544" cy="1141571"/>
          </a:xfrm>
          <a:custGeom>
            <a:avLst/>
            <a:gdLst>
              <a:gd name="connsiteX0" fmla="*/ -98 w 1821751"/>
              <a:gd name="connsiteY0" fmla="*/ 1311944 h 1312164"/>
              <a:gd name="connsiteX1" fmla="*/ -98 w 1821751"/>
              <a:gd name="connsiteY1" fmla="*/ 118747 h 1312164"/>
              <a:gd name="connsiteX2" fmla="*/ 118869 w 1821751"/>
              <a:gd name="connsiteY2" fmla="*/ -221 h 1312164"/>
              <a:gd name="connsiteX3" fmla="*/ 717420 w 1821751"/>
              <a:gd name="connsiteY3" fmla="*/ -221 h 1312164"/>
              <a:gd name="connsiteX4" fmla="*/ 812670 w 1821751"/>
              <a:gd name="connsiteY4" fmla="*/ 39118 h 1312164"/>
              <a:gd name="connsiteX5" fmla="*/ 888870 w 1821751"/>
              <a:gd name="connsiteY5" fmla="*/ 115318 h 1312164"/>
              <a:gd name="connsiteX6" fmla="*/ 933161 w 1821751"/>
              <a:gd name="connsiteY6" fmla="*/ 133606 h 1312164"/>
              <a:gd name="connsiteX7" fmla="*/ 1698971 w 1821751"/>
              <a:gd name="connsiteY7" fmla="*/ 133606 h 1312164"/>
              <a:gd name="connsiteX8" fmla="*/ 1821653 w 1821751"/>
              <a:gd name="connsiteY8" fmla="*/ 256288 h 1312164"/>
              <a:gd name="connsiteX9" fmla="*/ 1821653 w 1821751"/>
              <a:gd name="connsiteY9" fmla="*/ 1311944 h 13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751" h="1312164">
                <a:moveTo>
                  <a:pt x="-98" y="1311944"/>
                </a:moveTo>
                <a:lnTo>
                  <a:pt x="-98" y="118747"/>
                </a:lnTo>
                <a:cubicBezTo>
                  <a:pt x="-98" y="53043"/>
                  <a:pt x="53165" y="-221"/>
                  <a:pt x="118869" y="-221"/>
                </a:cubicBezTo>
                <a:lnTo>
                  <a:pt x="717420" y="-221"/>
                </a:lnTo>
                <a:cubicBezTo>
                  <a:pt x="753129" y="-268"/>
                  <a:pt x="787400" y="13886"/>
                  <a:pt x="812670" y="39118"/>
                </a:cubicBezTo>
                <a:lnTo>
                  <a:pt x="888870" y="115318"/>
                </a:lnTo>
                <a:cubicBezTo>
                  <a:pt x="900643" y="127024"/>
                  <a:pt x="916559" y="133596"/>
                  <a:pt x="933161" y="133606"/>
                </a:cubicBezTo>
                <a:lnTo>
                  <a:pt x="1698971" y="133606"/>
                </a:lnTo>
                <a:cubicBezTo>
                  <a:pt x="1766723" y="133606"/>
                  <a:pt x="1821653" y="188536"/>
                  <a:pt x="1821653" y="256288"/>
                </a:cubicBezTo>
                <a:lnTo>
                  <a:pt x="1821653" y="1311944"/>
                </a:lnTo>
                <a:close/>
              </a:path>
            </a:pathLst>
          </a:custGeom>
          <a:solidFill>
            <a:schemeClr val="accent1">
              <a:lumMod val="60000"/>
              <a:lumOff val="40000"/>
            </a:schemeClr>
          </a:solidFill>
          <a:ln w="3175" cap="flat">
            <a:noFill/>
            <a:prstDash val="solid"/>
            <a:miter/>
          </a:ln>
          <a:effectLst/>
        </p:spPr>
        <p:txBody>
          <a:bodyPr rot="0" spcFirstLastPara="0" vertOverflow="overflow" horzOverflow="overflow" vert="horz" wrap="none" lIns="115728" tIns="398145" rIns="179070" bIns="126206" numCol="1" spcCol="0" rtlCol="0" fromWordArt="0" anchor="ctr" anchorCtr="0" forceAA="0" compatLnSpc="1">
            <a:normAutofit/>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algn="r"/>
            <a:r>
              <a:rPr lang="en-US" sz="4050" b="1" dirty="0">
                <a:solidFill>
                  <a:srgbClr val="FFFFFF"/>
                </a:solidFill>
                <a:latin typeface="+mn-ea"/>
              </a:rPr>
              <a:t>02</a:t>
            </a:r>
            <a:endParaRPr lang="en-US" sz="4050" b="1" dirty="0">
              <a:solidFill>
                <a:srgbClr val="FFFFFF"/>
              </a:solidFill>
              <a:latin typeface="+mn-ea"/>
            </a:endParaRPr>
          </a:p>
        </p:txBody>
      </p:sp>
      <p:pic>
        <p:nvPicPr>
          <p:cNvPr id="134" name="图片 133"/>
          <p:cNvPicPr>
            <a:picLocks noChangeAspect="1"/>
          </p:cNvPicPr>
          <p:nvPr>
            <p:custDataLst>
              <p:tags r:id="rId24"/>
            </p:custDataLst>
          </p:nvPr>
        </p:nvPicPr>
        <p:blipFill>
          <a:blip r:embed="rId3">
            <a:alphaModFix amt="30000"/>
          </a:blip>
          <a:srcRect l="-15650" t="21046" r="2867" b="15144"/>
          <a:stretch>
            <a:fillRect/>
          </a:stretch>
        </p:blipFill>
        <p:spPr>
          <a:xfrm rot="16200000">
            <a:off x="2979182" y="2256235"/>
            <a:ext cx="140494" cy="1677353"/>
          </a:xfrm>
          <a:prstGeom prst="rect">
            <a:avLst/>
          </a:prstGeom>
        </p:spPr>
      </p:pic>
      <p:sp>
        <p:nvSpPr>
          <p:cNvPr id="135" name="圆角矩形 134"/>
          <p:cNvSpPr/>
          <p:nvPr>
            <p:custDataLst>
              <p:tags r:id="rId25"/>
            </p:custDataLst>
          </p:nvPr>
        </p:nvSpPr>
        <p:spPr>
          <a:xfrm>
            <a:off x="2207657" y="3076337"/>
            <a:ext cx="1680686" cy="1891665"/>
          </a:xfrm>
          <a:prstGeom prst="roundRect">
            <a:avLst>
              <a:gd name="adj" fmla="val 805"/>
            </a:avLst>
          </a:prstGeom>
          <a:solidFill>
            <a:srgbClr val="FFFFFF"/>
          </a:solidFill>
          <a:ln w="3175">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350">
              <a:latin typeface="Arial" panose="020B0604020202020204" pitchFamily="34" charset="0"/>
              <a:sym typeface="+mn-lt"/>
            </a:endParaRPr>
          </a:p>
        </p:txBody>
      </p:sp>
      <p:sp>
        <p:nvSpPr>
          <p:cNvPr id="17" name="矩形 11"/>
          <p:cNvSpPr/>
          <p:nvPr>
            <p:custDataLst>
              <p:tags r:id="rId26"/>
            </p:custDataLst>
          </p:nvPr>
        </p:nvSpPr>
        <p:spPr>
          <a:xfrm>
            <a:off x="2298383" y="3204210"/>
            <a:ext cx="1540669" cy="286226"/>
          </a:xfrm>
          <a:prstGeom prst="rect">
            <a:avLst/>
          </a:prstGeom>
          <a:noFill/>
        </p:spPr>
        <p:txBody>
          <a:bodyPr wrap="square" lIns="0" tIns="0" rIns="0" bIns="0" rtlCol="0" anchor="ctr" anchorCtr="0"/>
          <a:lstStyle/>
          <a:p>
            <a:pPr algn="ctr">
              <a:spcBef>
                <a:spcPct val="0"/>
              </a:spcBef>
              <a:spcAft>
                <a:spcPct val="0"/>
              </a:spcAft>
            </a:pPr>
            <a:r>
              <a:rPr lang="en-GB" sz="1500" b="1">
                <a:latin typeface="Calibri" panose="020F0502020204030204" charset="0"/>
                <a:cs typeface="Calibri" panose="020F0502020204030204" charset="0"/>
                <a:sym typeface="+mn-ea"/>
              </a:rPr>
              <a:t>Risk Assessment</a:t>
            </a:r>
            <a:endParaRPr lang="en-GB" sz="1500" b="1" kern="0">
              <a:solidFill>
                <a:schemeClr val="accent1"/>
              </a:solidFill>
              <a:latin typeface="Calibri" panose="020F0502020204030204" charset="0"/>
              <a:cs typeface="Calibri" panose="020F0502020204030204" charset="0"/>
              <a:sym typeface="+mn-ea"/>
            </a:endParaRPr>
          </a:p>
        </p:txBody>
      </p:sp>
      <p:sp>
        <p:nvSpPr>
          <p:cNvPr id="23" name="矩形 13"/>
          <p:cNvSpPr/>
          <p:nvPr>
            <p:custDataLst>
              <p:tags r:id="rId27"/>
            </p:custDataLst>
          </p:nvPr>
        </p:nvSpPr>
        <p:spPr>
          <a:xfrm>
            <a:off x="2508647" y="3546396"/>
            <a:ext cx="1238250" cy="1228725"/>
          </a:xfrm>
          <a:prstGeom prst="rect">
            <a:avLst/>
          </a:prstGeom>
        </p:spPr>
        <p:txBody>
          <a:bodyPr wrap="square" lIns="0" tIns="0" rIns="0" bIns="0">
            <a:normAutofit/>
          </a:bodyPr>
          <a:lstStyle/>
          <a:p>
            <a:pPr algn="ctr">
              <a:lnSpc>
                <a:spcPct val="150000"/>
              </a:lnSpc>
              <a:spcBef>
                <a:spcPct val="0"/>
              </a:spcBef>
              <a:spcAft>
                <a:spcPct val="0"/>
              </a:spcAft>
            </a:pPr>
            <a:r>
              <a:rPr lang="en-GB" sz="1050">
                <a:latin typeface="Calibri" panose="020F0502020204030204" charset="0"/>
                <a:cs typeface="Calibri" panose="020F0502020204030204" charset="0"/>
                <a:sym typeface="+mn-ea"/>
              </a:rPr>
              <a:t>Lacks a threshold-based system for easy evaluation.</a:t>
            </a:r>
            <a:endParaRPr sz="1050">
              <a:solidFill>
                <a:schemeClr val="tx1"/>
              </a:solidFill>
              <a:latin typeface="Calibri" panose="020F0502020204030204" charset="0"/>
              <a:cs typeface="Calibri" panose="020F0502020204030204" charset="0"/>
            </a:endParaRPr>
          </a:p>
          <a:p>
            <a:pPr algn="ctr">
              <a:lnSpc>
                <a:spcPct val="150000"/>
              </a:lnSpc>
              <a:spcBef>
                <a:spcPct val="0"/>
              </a:spcBef>
              <a:spcAft>
                <a:spcPct val="0"/>
              </a:spcAft>
            </a:pPr>
            <a:endParaRPr lang="en-US" sz="1050" kern="0" dirty="0">
              <a:ln>
                <a:noFill/>
                <a:prstDash val="sysDot"/>
              </a:ln>
              <a:solidFill>
                <a:srgbClr val="262626"/>
              </a:solidFill>
            </a:endParaRPr>
          </a:p>
        </p:txBody>
      </p:sp>
      <p:pic>
        <p:nvPicPr>
          <p:cNvPr id="167" name="图片 166"/>
          <p:cNvPicPr>
            <a:picLocks noChangeAspect="1"/>
          </p:cNvPicPr>
          <p:nvPr>
            <p:custDataLst>
              <p:tags r:id="rId28"/>
            </p:custDataLst>
          </p:nvPr>
        </p:nvPicPr>
        <p:blipFill>
          <a:blip r:embed="rId3">
            <a:alphaModFix amt="80000"/>
            <a:duotone>
              <a:schemeClr val="accent1">
                <a:shade val="45000"/>
                <a:satMod val="135000"/>
              </a:schemeClr>
              <a:prstClr val="white"/>
            </a:duotone>
          </a:blip>
          <a:srcRect l="5333" t="59039"/>
          <a:stretch>
            <a:fillRect/>
          </a:stretch>
        </p:blipFill>
        <p:spPr>
          <a:xfrm>
            <a:off x="2243852" y="3086339"/>
            <a:ext cx="92869" cy="1892141"/>
          </a:xfrm>
          <a:prstGeom prst="rect">
            <a:avLst/>
          </a:prstGeom>
        </p:spPr>
      </p:pic>
      <p:pic>
        <p:nvPicPr>
          <p:cNvPr id="168" name="图片 167"/>
          <p:cNvPicPr>
            <a:picLocks noChangeAspect="1"/>
          </p:cNvPicPr>
          <p:nvPr>
            <p:custDataLst>
              <p:tags r:id="rId29"/>
            </p:custDataLst>
          </p:nvPr>
        </p:nvPicPr>
        <p:blipFill>
          <a:blip r:embed="rId3">
            <a:duotone>
              <a:schemeClr val="accent1">
                <a:shade val="45000"/>
                <a:satMod val="135000"/>
              </a:schemeClr>
              <a:prstClr val="white"/>
            </a:duotone>
          </a:blip>
          <a:srcRect l="5333" t="73015" b="6887"/>
          <a:stretch>
            <a:fillRect/>
          </a:stretch>
        </p:blipFill>
        <p:spPr>
          <a:xfrm flipV="1">
            <a:off x="2228136" y="2105264"/>
            <a:ext cx="120491" cy="981551"/>
          </a:xfrm>
          <a:prstGeom prst="rect">
            <a:avLst/>
          </a:prstGeom>
        </p:spPr>
      </p:pic>
      <p:sp>
        <p:nvSpPr>
          <p:cNvPr id="169" name="图形 1" descr="未标题-1 [已恢复]"/>
          <p:cNvSpPr/>
          <p:nvPr>
            <p:custDataLst>
              <p:tags r:id="rId30"/>
            </p:custDataLst>
          </p:nvPr>
        </p:nvSpPr>
        <p:spPr>
          <a:xfrm>
            <a:off x="612696" y="1959531"/>
            <a:ext cx="1683544" cy="1141571"/>
          </a:xfrm>
          <a:custGeom>
            <a:avLst/>
            <a:gdLst>
              <a:gd name="connsiteX0" fmla="*/ -98 w 1821751"/>
              <a:gd name="connsiteY0" fmla="*/ 1311944 h 1312164"/>
              <a:gd name="connsiteX1" fmla="*/ -98 w 1821751"/>
              <a:gd name="connsiteY1" fmla="*/ 118747 h 1312164"/>
              <a:gd name="connsiteX2" fmla="*/ 118869 w 1821751"/>
              <a:gd name="connsiteY2" fmla="*/ -221 h 1312164"/>
              <a:gd name="connsiteX3" fmla="*/ 717420 w 1821751"/>
              <a:gd name="connsiteY3" fmla="*/ -221 h 1312164"/>
              <a:gd name="connsiteX4" fmla="*/ 812670 w 1821751"/>
              <a:gd name="connsiteY4" fmla="*/ 39118 h 1312164"/>
              <a:gd name="connsiteX5" fmla="*/ 888870 w 1821751"/>
              <a:gd name="connsiteY5" fmla="*/ 115318 h 1312164"/>
              <a:gd name="connsiteX6" fmla="*/ 933161 w 1821751"/>
              <a:gd name="connsiteY6" fmla="*/ 133606 h 1312164"/>
              <a:gd name="connsiteX7" fmla="*/ 1698971 w 1821751"/>
              <a:gd name="connsiteY7" fmla="*/ 133606 h 1312164"/>
              <a:gd name="connsiteX8" fmla="*/ 1821653 w 1821751"/>
              <a:gd name="connsiteY8" fmla="*/ 256288 h 1312164"/>
              <a:gd name="connsiteX9" fmla="*/ 1821653 w 1821751"/>
              <a:gd name="connsiteY9" fmla="*/ 1311944 h 13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751" h="1312164">
                <a:moveTo>
                  <a:pt x="-98" y="1311944"/>
                </a:moveTo>
                <a:lnTo>
                  <a:pt x="-98" y="118747"/>
                </a:lnTo>
                <a:cubicBezTo>
                  <a:pt x="-98" y="53043"/>
                  <a:pt x="53165" y="-221"/>
                  <a:pt x="118869" y="-221"/>
                </a:cubicBezTo>
                <a:lnTo>
                  <a:pt x="717420" y="-221"/>
                </a:lnTo>
                <a:cubicBezTo>
                  <a:pt x="753129" y="-268"/>
                  <a:pt x="787400" y="13886"/>
                  <a:pt x="812670" y="39118"/>
                </a:cubicBezTo>
                <a:lnTo>
                  <a:pt x="888870" y="115318"/>
                </a:lnTo>
                <a:cubicBezTo>
                  <a:pt x="900643" y="127024"/>
                  <a:pt x="916559" y="133596"/>
                  <a:pt x="933161" y="133606"/>
                </a:cubicBezTo>
                <a:lnTo>
                  <a:pt x="1698971" y="133606"/>
                </a:lnTo>
                <a:cubicBezTo>
                  <a:pt x="1766723" y="133606"/>
                  <a:pt x="1821653" y="188536"/>
                  <a:pt x="1821653" y="256288"/>
                </a:cubicBezTo>
                <a:lnTo>
                  <a:pt x="1821653" y="1311944"/>
                </a:lnTo>
                <a:close/>
              </a:path>
            </a:pathLst>
          </a:custGeom>
          <a:solidFill>
            <a:schemeClr val="accent1"/>
          </a:solidFill>
          <a:ln w="3175" cap="flat">
            <a:noFill/>
            <a:prstDash val="solid"/>
            <a:miter/>
          </a:ln>
          <a:effectLst/>
        </p:spPr>
        <p:txBody>
          <a:bodyPr rot="0" spcFirstLastPara="0" vertOverflow="overflow" horzOverflow="overflow" vert="horz" wrap="none" lIns="115728" tIns="398145" rIns="179070" bIns="126206" numCol="1" spcCol="0" rtlCol="0" fromWordArt="0" anchor="ctr" anchorCtr="0" forceAA="0" compatLnSpc="1">
            <a:normAutofit/>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algn="r"/>
            <a:r>
              <a:rPr lang="en-US" sz="4050" b="1" dirty="0">
                <a:solidFill>
                  <a:srgbClr val="FFFFFF"/>
                </a:solidFill>
                <a:latin typeface="+mn-ea"/>
              </a:rPr>
              <a:t>01</a:t>
            </a:r>
            <a:endParaRPr lang="en-US" sz="4050" b="1" dirty="0">
              <a:solidFill>
                <a:srgbClr val="FFFFFF"/>
              </a:solidFill>
              <a:latin typeface="+mn-ea"/>
            </a:endParaRPr>
          </a:p>
        </p:txBody>
      </p:sp>
      <p:pic>
        <p:nvPicPr>
          <p:cNvPr id="170" name="图片 169"/>
          <p:cNvPicPr>
            <a:picLocks noChangeAspect="1"/>
          </p:cNvPicPr>
          <p:nvPr>
            <p:custDataLst>
              <p:tags r:id="rId31"/>
            </p:custDataLst>
          </p:nvPr>
        </p:nvPicPr>
        <p:blipFill>
          <a:blip r:embed="rId3">
            <a:alphaModFix amt="30000"/>
          </a:blip>
          <a:srcRect l="-15650" t="21046" r="2867" b="15144"/>
          <a:stretch>
            <a:fillRect/>
          </a:stretch>
        </p:blipFill>
        <p:spPr>
          <a:xfrm rot="16200000">
            <a:off x="1384221" y="2256235"/>
            <a:ext cx="140494" cy="1677353"/>
          </a:xfrm>
          <a:prstGeom prst="rect">
            <a:avLst/>
          </a:prstGeom>
        </p:spPr>
      </p:pic>
      <p:sp>
        <p:nvSpPr>
          <p:cNvPr id="171" name="圆角矩形 170"/>
          <p:cNvSpPr/>
          <p:nvPr>
            <p:custDataLst>
              <p:tags r:id="rId32"/>
            </p:custDataLst>
          </p:nvPr>
        </p:nvSpPr>
        <p:spPr>
          <a:xfrm>
            <a:off x="612696" y="3076337"/>
            <a:ext cx="1680686" cy="1891665"/>
          </a:xfrm>
          <a:prstGeom prst="roundRect">
            <a:avLst>
              <a:gd name="adj" fmla="val 805"/>
            </a:avLst>
          </a:prstGeom>
          <a:solidFill>
            <a:srgbClr val="FFFFFF"/>
          </a:solidFill>
          <a:ln w="3175">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350">
              <a:latin typeface="Arial" panose="020B0604020202020204" pitchFamily="34" charset="0"/>
              <a:sym typeface="+mn-lt"/>
            </a:endParaRPr>
          </a:p>
        </p:txBody>
      </p:sp>
      <p:sp>
        <p:nvSpPr>
          <p:cNvPr id="24" name="矩形 14"/>
          <p:cNvSpPr/>
          <p:nvPr>
            <p:custDataLst>
              <p:tags r:id="rId33"/>
            </p:custDataLst>
          </p:nvPr>
        </p:nvSpPr>
        <p:spPr>
          <a:xfrm>
            <a:off x="615315" y="3204210"/>
            <a:ext cx="1592580" cy="286226"/>
          </a:xfrm>
          <a:prstGeom prst="rect">
            <a:avLst/>
          </a:prstGeom>
          <a:noFill/>
        </p:spPr>
        <p:txBody>
          <a:bodyPr wrap="square" lIns="0" tIns="0" rIns="0" bIns="0" rtlCol="0" anchor="ctr" anchorCtr="0"/>
          <a:lstStyle/>
          <a:p>
            <a:pPr algn="ctr">
              <a:spcBef>
                <a:spcPct val="0"/>
              </a:spcBef>
              <a:spcAft>
                <a:spcPct val="0"/>
              </a:spcAft>
            </a:pPr>
            <a:r>
              <a:rPr lang="en-US" sz="1500" b="1" dirty="0">
                <a:solidFill>
                  <a:schemeClr val="tx1">
                    <a:lumMod val="100000"/>
                  </a:schemeClr>
                </a:solidFill>
                <a:latin typeface="Calibri" panose="020F0502020204030204" charset="0"/>
                <a:cs typeface="Calibri" panose="020F0502020204030204" charset="0"/>
                <a:sym typeface="+mn-ea"/>
              </a:rPr>
              <a:t>Combined effects</a:t>
            </a:r>
            <a:endParaRPr lang="en-US" sz="1500" b="1" kern="0" dirty="0">
              <a:solidFill>
                <a:schemeClr val="tx1">
                  <a:lumMod val="100000"/>
                </a:schemeClr>
              </a:solidFill>
              <a:latin typeface="Calibri" panose="020F0502020204030204" charset="0"/>
              <a:cs typeface="Calibri" panose="020F0502020204030204" charset="0"/>
              <a:sym typeface="+mn-ea"/>
            </a:endParaRPr>
          </a:p>
        </p:txBody>
      </p:sp>
      <p:sp>
        <p:nvSpPr>
          <p:cNvPr id="25" name="矩形 16"/>
          <p:cNvSpPr/>
          <p:nvPr>
            <p:custDataLst>
              <p:tags r:id="rId34"/>
            </p:custDataLst>
          </p:nvPr>
        </p:nvSpPr>
        <p:spPr>
          <a:xfrm>
            <a:off x="833676" y="3546396"/>
            <a:ext cx="1238250" cy="1228725"/>
          </a:xfrm>
          <a:prstGeom prst="rect">
            <a:avLst/>
          </a:prstGeom>
        </p:spPr>
        <p:txBody>
          <a:bodyPr wrap="square" lIns="0" tIns="0" rIns="0" bIns="0">
            <a:normAutofit/>
          </a:bodyPr>
          <a:lstStyle/>
          <a:p>
            <a:pPr algn="ctr">
              <a:lnSpc>
                <a:spcPct val="150000"/>
              </a:lnSpc>
              <a:spcBef>
                <a:spcPct val="0"/>
              </a:spcBef>
              <a:spcAft>
                <a:spcPct val="0"/>
              </a:spcAft>
            </a:pPr>
            <a:r>
              <a:rPr lang="en-GB" sz="1050">
                <a:latin typeface="Calibri" panose="020F0502020204030204" charset="0"/>
                <a:cs typeface="Calibri" panose="020F0502020204030204" charset="0"/>
                <a:sym typeface="+mn-ea"/>
              </a:rPr>
              <a:t>Few studies focus on radiation and fibrinogen together in children.</a:t>
            </a:r>
            <a:endParaRPr lang="en-US" sz="1050" kern="0">
              <a:ln>
                <a:noFill/>
                <a:prstDash val="sysDot"/>
              </a:ln>
              <a:solidFill>
                <a:srgbClr val="262626"/>
              </a:solidFill>
            </a:endParaRPr>
          </a:p>
        </p:txBody>
      </p:sp>
      <p:sp>
        <p:nvSpPr>
          <p:cNvPr id="27" name="文本框 1"/>
          <p:cNvSpPr txBox="1"/>
          <p:nvPr/>
        </p:nvSpPr>
        <p:spPr>
          <a:xfrm>
            <a:off x="323691" y="404178"/>
            <a:ext cx="6334125" cy="706755"/>
          </a:xfrm>
          <a:prstGeom prst="rect">
            <a:avLst/>
          </a:prstGeom>
          <a:noFill/>
        </p:spPr>
        <p:txBody>
          <a:bodyPr wrap="square">
            <a:spAutoFit/>
          </a:bodyPr>
          <a:p>
            <a:pPr algn="ctr" fontAlgn="ctr"/>
            <a:r>
              <a:rPr lang="en-US" altLang="zh-CN" sz="4000" b="1" i="0" u="none" strike="noStrike" dirty="0">
                <a:solidFill>
                  <a:schemeClr val="tx1"/>
                </a:solidFill>
                <a:effectLst/>
                <a:latin typeface="+mj-lt"/>
                <a:ea typeface="Arial" panose="020B0604020202020204" pitchFamily="34" charset="0"/>
              </a:rPr>
              <a:t>RESERACH GAP</a:t>
            </a:r>
            <a:endParaRPr lang="en-US" altLang="zh-CN" sz="4000" b="1" i="0" u="none" strike="noStrike" dirty="0">
              <a:solidFill>
                <a:schemeClr val="tx1"/>
              </a:solidFill>
              <a:effectLst/>
              <a:latin typeface="+mj-lt"/>
              <a:ea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图形 20"/>
          <p:cNvSpPr/>
          <p:nvPr>
            <p:custDataLst>
              <p:tags r:id="rId1"/>
            </p:custDataLst>
          </p:nvPr>
        </p:nvSpPr>
        <p:spPr>
          <a:xfrm>
            <a:off x="3232547" y="2640330"/>
            <a:ext cx="2520315" cy="2275046"/>
          </a:xfrm>
          <a:custGeom>
            <a:avLst/>
            <a:gdLst>
              <a:gd name="connsiteX0" fmla="*/ 1013244 w 2026644"/>
              <a:gd name="connsiteY0" fmla="*/ 1828310 h 1828713"/>
              <a:gd name="connsiteX1" fmla="*/ 275723 w 2026644"/>
              <a:gd name="connsiteY1" fmla="*/ 1828310 h 1828713"/>
              <a:gd name="connsiteX2" fmla="*/ -102 w 2026644"/>
              <a:gd name="connsiteY2" fmla="*/ 1551685 h 1828713"/>
              <a:gd name="connsiteX3" fmla="*/ 36741 w 2026644"/>
              <a:gd name="connsiteY3" fmla="*/ 1414258 h 1828713"/>
              <a:gd name="connsiteX4" fmla="*/ 405454 w 2026644"/>
              <a:gd name="connsiteY4" fmla="*/ 776083 h 1828713"/>
              <a:gd name="connsiteX5" fmla="*/ 774167 w 2026644"/>
              <a:gd name="connsiteY5" fmla="*/ 137432 h 1828713"/>
              <a:gd name="connsiteX6" fmla="*/ 1151633 w 2026644"/>
              <a:gd name="connsiteY6" fmla="*/ 36838 h 1828713"/>
              <a:gd name="connsiteX7" fmla="*/ 1252227 w 2026644"/>
              <a:gd name="connsiteY7" fmla="*/ 137432 h 1828713"/>
              <a:gd name="connsiteX8" fmla="*/ 1620939 w 2026644"/>
              <a:gd name="connsiteY8" fmla="*/ 776083 h 1828713"/>
              <a:gd name="connsiteX9" fmla="*/ 1989652 w 2026644"/>
              <a:gd name="connsiteY9" fmla="*/ 1414258 h 1828713"/>
              <a:gd name="connsiteX10" fmla="*/ 1888096 w 2026644"/>
              <a:gd name="connsiteY10" fmla="*/ 1791467 h 1828713"/>
              <a:gd name="connsiteX11" fmla="*/ 1750670 w 2026644"/>
              <a:gd name="connsiteY11" fmla="*/ 1828310 h 18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644" h="1828713">
                <a:moveTo>
                  <a:pt x="1013244" y="1828310"/>
                </a:moveTo>
                <a:lnTo>
                  <a:pt x="275723" y="1828310"/>
                </a:lnTo>
                <a:cubicBezTo>
                  <a:pt x="123171" y="1828091"/>
                  <a:pt x="-321" y="1704237"/>
                  <a:pt x="-102" y="1551685"/>
                </a:cubicBezTo>
                <a:cubicBezTo>
                  <a:pt x="-35" y="1503441"/>
                  <a:pt x="12671" y="1456063"/>
                  <a:pt x="36741" y="1414258"/>
                </a:cubicBezTo>
                <a:lnTo>
                  <a:pt x="405454" y="776083"/>
                </a:lnTo>
                <a:lnTo>
                  <a:pt x="774167" y="137432"/>
                </a:lnTo>
                <a:cubicBezTo>
                  <a:pt x="850624" y="5415"/>
                  <a:pt x="1019626" y="-39619"/>
                  <a:pt x="1151633" y="36838"/>
                </a:cubicBezTo>
                <a:cubicBezTo>
                  <a:pt x="1193372" y="61013"/>
                  <a:pt x="1228052" y="95694"/>
                  <a:pt x="1252227" y="137432"/>
                </a:cubicBezTo>
                <a:lnTo>
                  <a:pt x="1620939" y="776083"/>
                </a:lnTo>
                <a:lnTo>
                  <a:pt x="1989652" y="1414258"/>
                </a:lnTo>
                <a:cubicBezTo>
                  <a:pt x="2065776" y="1546466"/>
                  <a:pt x="2020303" y="1715344"/>
                  <a:pt x="1888096" y="1791467"/>
                </a:cubicBezTo>
                <a:cubicBezTo>
                  <a:pt x="1846291" y="1815537"/>
                  <a:pt x="1798914" y="1828243"/>
                  <a:pt x="1750670" y="1828310"/>
                </a:cubicBezTo>
                <a:close/>
              </a:path>
            </a:pathLst>
          </a:custGeom>
          <a:solidFill>
            <a:schemeClr val="accent1">
              <a:lumMod val="20000"/>
              <a:lumOff val="80000"/>
              <a:alpha val="3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lvl="0" algn="l">
              <a:buClrTx/>
              <a:buSzTx/>
              <a:buFontTx/>
            </a:pPr>
            <a:endParaRPr lang="en-US" sz="1350">
              <a:solidFill>
                <a:schemeClr val="dk1"/>
              </a:solidFill>
              <a:latin typeface="Arial" panose="020B0604020202020204" pitchFamily="34" charset="0"/>
              <a:sym typeface="+mn-lt"/>
            </a:endParaRPr>
          </a:p>
        </p:txBody>
      </p:sp>
      <p:sp>
        <p:nvSpPr>
          <p:cNvPr id="18" name="椭圆 17"/>
          <p:cNvSpPr/>
          <p:nvPr>
            <p:custDataLst>
              <p:tags r:id="rId2"/>
            </p:custDataLst>
          </p:nvPr>
        </p:nvSpPr>
        <p:spPr>
          <a:xfrm>
            <a:off x="5248514" y="4426744"/>
            <a:ext cx="362903" cy="362903"/>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323850" tIns="459105" rIns="323850" bIns="297180" numCol="1" spcCol="0" rtlCol="0" fromWordArt="0" anchor="ctr" anchorCtr="0" forceAA="0" compatLnSpc="1">
            <a:normAutofit fontScale="25000" lnSpcReduction="20000"/>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lvl="0" algn="ctr">
              <a:buClrTx/>
              <a:buSzTx/>
              <a:buFontTx/>
            </a:pPr>
            <a:endParaRPr lang="en-US" sz="1350" b="1" spc="130" dirty="0">
              <a:solidFill>
                <a:schemeClr val="lt1"/>
              </a:solidFill>
              <a:uFillTx/>
              <a:latin typeface="Arial" panose="020B0604020202020204" pitchFamily="34" charset="0"/>
              <a:sym typeface="+mn-lt"/>
            </a:endParaRPr>
          </a:p>
        </p:txBody>
      </p:sp>
      <p:sp>
        <p:nvSpPr>
          <p:cNvPr id="20" name="椭圆 19"/>
          <p:cNvSpPr/>
          <p:nvPr>
            <p:custDataLst>
              <p:tags r:id="rId3"/>
            </p:custDataLst>
          </p:nvPr>
        </p:nvSpPr>
        <p:spPr>
          <a:xfrm>
            <a:off x="3368279" y="4424363"/>
            <a:ext cx="362903" cy="362903"/>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323850" tIns="459105" rIns="323850" bIns="297180" numCol="1" spcCol="0" rtlCol="0" fromWordArt="0" anchor="ctr" anchorCtr="0" forceAA="0" compatLnSpc="1">
            <a:normAutofit fontScale="25000" lnSpcReduction="20000"/>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lvl="0" algn="ctr">
              <a:buClrTx/>
              <a:buSzTx/>
              <a:buFontTx/>
            </a:pPr>
            <a:endParaRPr lang="en-US" sz="1350" b="1" spc="130" dirty="0">
              <a:solidFill>
                <a:schemeClr val="lt1"/>
              </a:solidFill>
              <a:uFillTx/>
              <a:latin typeface="Arial" panose="020B0604020202020204" pitchFamily="34" charset="0"/>
              <a:sym typeface="+mn-lt"/>
            </a:endParaRPr>
          </a:p>
        </p:txBody>
      </p:sp>
      <p:sp>
        <p:nvSpPr>
          <p:cNvPr id="4" name="矩形 1"/>
          <p:cNvSpPr/>
          <p:nvPr>
            <p:custDataLst>
              <p:tags r:id="rId4"/>
            </p:custDataLst>
          </p:nvPr>
        </p:nvSpPr>
        <p:spPr>
          <a:xfrm>
            <a:off x="6033850" y="4189571"/>
            <a:ext cx="1731169" cy="474345"/>
          </a:xfrm>
          <a:prstGeom prst="rect">
            <a:avLst/>
          </a:prstGeom>
          <a:noFill/>
        </p:spPr>
        <p:txBody>
          <a:bodyPr wrap="square" lIns="0" tIns="0" rIns="0" bIns="0" rtlCol="0" anchor="b">
            <a:normAutofit/>
          </a:bodyPr>
          <a:lstStyle/>
          <a:p>
            <a:pPr>
              <a:spcBef>
                <a:spcPct val="0"/>
              </a:spcBef>
              <a:spcAft>
                <a:spcPct val="0"/>
              </a:spcAft>
            </a:pPr>
            <a:r>
              <a:rPr lang="en-US" altLang="en-GB" sz="1500" b="1" dirty="0">
                <a:solidFill>
                  <a:schemeClr val="tx1"/>
                </a:solidFill>
                <a:latin typeface="Consolas" panose="020B0609020204030204" charset="0"/>
                <a:cs typeface="Consolas" panose="020B0609020204030204" charset="0"/>
                <a:sym typeface="+mn-ea"/>
              </a:rPr>
              <a:t>FIBRINOGEN</a:t>
            </a:r>
            <a:endParaRPr lang="en-US" altLang="en-GB" sz="1500" b="1" dirty="0">
              <a:solidFill>
                <a:schemeClr val="tx1"/>
              </a:solidFill>
              <a:latin typeface="Consolas" panose="020B0609020204030204" charset="0"/>
              <a:cs typeface="Consolas" panose="020B0609020204030204" charset="0"/>
              <a:sym typeface="+mn-ea"/>
            </a:endParaRPr>
          </a:p>
        </p:txBody>
      </p:sp>
      <p:sp>
        <p:nvSpPr>
          <p:cNvPr id="6" name="矩形 5"/>
          <p:cNvSpPr/>
          <p:nvPr>
            <p:custDataLst>
              <p:tags r:id="rId5"/>
            </p:custDataLst>
          </p:nvPr>
        </p:nvSpPr>
        <p:spPr>
          <a:xfrm>
            <a:off x="1220391" y="4189571"/>
            <a:ext cx="1731169" cy="474345"/>
          </a:xfrm>
          <a:prstGeom prst="rect">
            <a:avLst/>
          </a:prstGeom>
          <a:noFill/>
        </p:spPr>
        <p:txBody>
          <a:bodyPr wrap="square" lIns="0" tIns="0" rIns="0" bIns="0" rtlCol="0" anchor="b">
            <a:normAutofit/>
          </a:bodyPr>
          <a:lstStyle/>
          <a:p>
            <a:pPr algn="r">
              <a:spcBef>
                <a:spcPct val="0"/>
              </a:spcBef>
              <a:spcAft>
                <a:spcPct val="0"/>
              </a:spcAft>
            </a:pPr>
            <a:r>
              <a:rPr lang="en-US" altLang="en-GB" sz="1500" b="1" dirty="0">
                <a:solidFill>
                  <a:schemeClr val="tx1"/>
                </a:solidFill>
                <a:latin typeface="Consolas" panose="020B0609020204030204" charset="0"/>
                <a:cs typeface="Consolas" panose="020B0609020204030204" charset="0"/>
                <a:sym typeface="+mn-ea"/>
              </a:rPr>
              <a:t>SOD ACTIVITY</a:t>
            </a:r>
            <a:endParaRPr lang="en-US" altLang="en-GB" sz="1500" b="1" dirty="0">
              <a:solidFill>
                <a:schemeClr val="tx1"/>
              </a:solidFill>
              <a:latin typeface="Consolas" panose="020B0609020204030204" charset="0"/>
              <a:cs typeface="Consolas" panose="020B0609020204030204" charset="0"/>
              <a:sym typeface="+mn-ea"/>
            </a:endParaRPr>
          </a:p>
        </p:txBody>
      </p:sp>
      <p:sp>
        <p:nvSpPr>
          <p:cNvPr id="8" name="矩形 7"/>
          <p:cNvSpPr/>
          <p:nvPr>
            <p:custDataLst>
              <p:tags r:id="rId6"/>
            </p:custDataLst>
          </p:nvPr>
        </p:nvSpPr>
        <p:spPr>
          <a:xfrm>
            <a:off x="3988594" y="2010251"/>
            <a:ext cx="1007269" cy="474345"/>
          </a:xfrm>
          <a:prstGeom prst="rect">
            <a:avLst/>
          </a:prstGeom>
          <a:noFill/>
        </p:spPr>
        <p:txBody>
          <a:bodyPr wrap="square" lIns="0" tIns="0" rIns="0" bIns="0" rtlCol="0" anchor="b">
            <a:normAutofit/>
          </a:bodyPr>
          <a:lstStyle/>
          <a:p>
            <a:pPr algn="r">
              <a:spcBef>
                <a:spcPct val="0"/>
              </a:spcBef>
              <a:spcAft>
                <a:spcPct val="0"/>
              </a:spcAft>
            </a:pPr>
            <a:r>
              <a:rPr lang="en-US" altLang="en-GB" sz="1500" b="1" dirty="0">
                <a:solidFill>
                  <a:schemeClr val="tx1"/>
                </a:solidFill>
                <a:latin typeface="Consolas" panose="020B0609020204030204" charset="0"/>
                <a:cs typeface="Consolas" panose="020B0609020204030204" charset="0"/>
                <a:sym typeface="+mn-ea"/>
              </a:rPr>
              <a:t>RADIATION</a:t>
            </a:r>
            <a:endParaRPr lang="en-US" altLang="en-GB" sz="1500" b="1" dirty="0">
              <a:solidFill>
                <a:schemeClr val="tx1"/>
              </a:solidFill>
              <a:latin typeface="Consolas" panose="020B0609020204030204" charset="0"/>
              <a:cs typeface="Consolas" panose="020B0609020204030204" charset="0"/>
              <a:sym typeface="+mn-ea"/>
            </a:endParaRPr>
          </a:p>
        </p:txBody>
      </p:sp>
      <p:sp>
        <p:nvSpPr>
          <p:cNvPr id="12" name="图形 20"/>
          <p:cNvSpPr/>
          <p:nvPr>
            <p:custDataLst>
              <p:tags r:id="rId7"/>
            </p:custDataLst>
          </p:nvPr>
        </p:nvSpPr>
        <p:spPr>
          <a:xfrm>
            <a:off x="3756660" y="3355658"/>
            <a:ext cx="1466850" cy="1201103"/>
          </a:xfrm>
          <a:custGeom>
            <a:avLst/>
            <a:gdLst>
              <a:gd name="connsiteX0" fmla="*/ 1013244 w 2026644"/>
              <a:gd name="connsiteY0" fmla="*/ 1828310 h 1828713"/>
              <a:gd name="connsiteX1" fmla="*/ 275723 w 2026644"/>
              <a:gd name="connsiteY1" fmla="*/ 1828310 h 1828713"/>
              <a:gd name="connsiteX2" fmla="*/ -102 w 2026644"/>
              <a:gd name="connsiteY2" fmla="*/ 1551685 h 1828713"/>
              <a:gd name="connsiteX3" fmla="*/ 36741 w 2026644"/>
              <a:gd name="connsiteY3" fmla="*/ 1414258 h 1828713"/>
              <a:gd name="connsiteX4" fmla="*/ 405454 w 2026644"/>
              <a:gd name="connsiteY4" fmla="*/ 776083 h 1828713"/>
              <a:gd name="connsiteX5" fmla="*/ 774167 w 2026644"/>
              <a:gd name="connsiteY5" fmla="*/ 137432 h 1828713"/>
              <a:gd name="connsiteX6" fmla="*/ 1151633 w 2026644"/>
              <a:gd name="connsiteY6" fmla="*/ 36838 h 1828713"/>
              <a:gd name="connsiteX7" fmla="*/ 1252227 w 2026644"/>
              <a:gd name="connsiteY7" fmla="*/ 137432 h 1828713"/>
              <a:gd name="connsiteX8" fmla="*/ 1620939 w 2026644"/>
              <a:gd name="connsiteY8" fmla="*/ 776083 h 1828713"/>
              <a:gd name="connsiteX9" fmla="*/ 1989652 w 2026644"/>
              <a:gd name="connsiteY9" fmla="*/ 1414258 h 1828713"/>
              <a:gd name="connsiteX10" fmla="*/ 1888096 w 2026644"/>
              <a:gd name="connsiteY10" fmla="*/ 1791467 h 1828713"/>
              <a:gd name="connsiteX11" fmla="*/ 1750670 w 2026644"/>
              <a:gd name="connsiteY11" fmla="*/ 1828310 h 18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644" h="1828713">
                <a:moveTo>
                  <a:pt x="1013244" y="1828310"/>
                </a:moveTo>
                <a:lnTo>
                  <a:pt x="275723" y="1828310"/>
                </a:lnTo>
                <a:cubicBezTo>
                  <a:pt x="123171" y="1828091"/>
                  <a:pt x="-321" y="1704237"/>
                  <a:pt x="-102" y="1551685"/>
                </a:cubicBezTo>
                <a:cubicBezTo>
                  <a:pt x="-35" y="1503441"/>
                  <a:pt x="12671" y="1456063"/>
                  <a:pt x="36741" y="1414258"/>
                </a:cubicBezTo>
                <a:lnTo>
                  <a:pt x="405454" y="776083"/>
                </a:lnTo>
                <a:lnTo>
                  <a:pt x="774167" y="137432"/>
                </a:lnTo>
                <a:cubicBezTo>
                  <a:pt x="850624" y="5415"/>
                  <a:pt x="1019626" y="-39619"/>
                  <a:pt x="1151633" y="36838"/>
                </a:cubicBezTo>
                <a:cubicBezTo>
                  <a:pt x="1193372" y="61013"/>
                  <a:pt x="1228052" y="95694"/>
                  <a:pt x="1252227" y="137432"/>
                </a:cubicBezTo>
                <a:lnTo>
                  <a:pt x="1620939" y="776083"/>
                </a:lnTo>
                <a:lnTo>
                  <a:pt x="1989652" y="1414258"/>
                </a:lnTo>
                <a:cubicBezTo>
                  <a:pt x="2065776" y="1546466"/>
                  <a:pt x="2020303" y="1715344"/>
                  <a:pt x="1888096" y="1791467"/>
                </a:cubicBezTo>
                <a:cubicBezTo>
                  <a:pt x="1846291" y="1815537"/>
                  <a:pt x="1798914" y="1828243"/>
                  <a:pt x="1750670" y="1828310"/>
                </a:cubicBezTo>
                <a:close/>
              </a:path>
            </a:pathLst>
          </a:custGeom>
          <a:gradFill>
            <a:gsLst>
              <a:gs pos="0">
                <a:schemeClr val="accent1"/>
              </a:gs>
              <a:gs pos="100000">
                <a:schemeClr val="accent1">
                  <a:lumMod val="80000"/>
                  <a:lumOff val="20000"/>
                </a:schemeClr>
              </a:gs>
            </a:gsLst>
            <a:path path="circle">
              <a:fillToRect l="50000" t="50000" r="50000" b="50000"/>
            </a:path>
            <a:tileRect/>
          </a:gradFill>
          <a:ln w="9525" cap="flat">
            <a:gradFill>
              <a:gsLst>
                <a:gs pos="0">
                  <a:srgbClr val="FFFFFF"/>
                </a:gs>
                <a:gs pos="53000">
                  <a:srgbClr val="FFFFFF">
                    <a:alpha val="0"/>
                  </a:srgbClr>
                </a:gs>
              </a:gsLst>
              <a:lin ang="16200000" scaled="0"/>
            </a:gradFill>
            <a:prstDash val="solid"/>
            <a:miter/>
          </a:ln>
          <a:effectLst>
            <a:outerShdw blurRad="342900" sx="102000" sy="102000" algn="ctr" rotWithShape="0">
              <a:schemeClr val="accent1">
                <a:alpha val="40000"/>
              </a:schemeClr>
            </a:outerShdw>
          </a:effectLst>
        </p:spPr>
        <p:txBody>
          <a:bodyPr rot="0" spcFirstLastPara="0" vertOverflow="overflow" horzOverflow="overflow" vert="horz" wrap="square" lIns="323850" tIns="485775" rIns="323850" bIns="216217" numCol="1" spcCol="0" rtlCol="0" fromWordArt="0" anchor="ctr" anchorCtr="0" forceAA="0" compatLnSpc="1">
            <a:normAutofit/>
          </a:bodyPr>
          <a:lstStyle>
            <a:defPPr>
              <a:defRPr lang="en-US">
                <a:latin typeface="+mj-lt"/>
              </a:defRPr>
            </a:defPPr>
            <a:lvl1pPr marL="0" algn="l" defTabSz="914400" rtl="0" eaLnBrk="1" latinLnBrk="0" hangingPunct="1">
              <a:defRPr sz="1800" kern="1200">
                <a:solidFill>
                  <a:schemeClr val="tx1"/>
                </a:solidFill>
                <a:latin typeface="+mj-lt"/>
              </a:defRPr>
            </a:lvl1pPr>
            <a:lvl2pPr marL="457200" algn="l" defTabSz="914400" rtl="0" eaLnBrk="1" latinLnBrk="0" hangingPunct="1">
              <a:defRPr sz="1800" kern="1200">
                <a:solidFill>
                  <a:schemeClr val="tx1"/>
                </a:solidFill>
                <a:latin typeface="+mj-lt"/>
              </a:defRPr>
            </a:lvl2pPr>
            <a:lvl3pPr marL="914400" algn="l" defTabSz="914400" rtl="0" eaLnBrk="1" latinLnBrk="0" hangingPunct="1">
              <a:defRPr sz="1800" kern="1200">
                <a:solidFill>
                  <a:schemeClr val="tx1"/>
                </a:solidFill>
                <a:latin typeface="+mj-lt"/>
              </a:defRPr>
            </a:lvl3pPr>
            <a:lvl4pPr marL="1371600" algn="l" defTabSz="914400" rtl="0" eaLnBrk="1" latinLnBrk="0" hangingPunct="1">
              <a:defRPr sz="1800" kern="1200">
                <a:solidFill>
                  <a:schemeClr val="tx1"/>
                </a:solidFill>
                <a:latin typeface="+mj-lt"/>
              </a:defRPr>
            </a:lvl4pPr>
            <a:lvl5pPr marL="1828800" algn="l" defTabSz="914400" rtl="0" eaLnBrk="1" latinLnBrk="0" hangingPunct="1">
              <a:defRPr sz="1800" kern="1200">
                <a:solidFill>
                  <a:schemeClr val="tx1"/>
                </a:solidFill>
                <a:latin typeface="+mj-lt"/>
              </a:defRPr>
            </a:lvl5pPr>
            <a:lvl6pPr marL="2286000" algn="l" defTabSz="914400" rtl="0" eaLnBrk="1" latinLnBrk="0" hangingPunct="1">
              <a:defRPr sz="1800" kern="1200">
                <a:solidFill>
                  <a:schemeClr val="tx1"/>
                </a:solidFill>
                <a:latin typeface="+mj-lt"/>
              </a:defRPr>
            </a:lvl6pPr>
            <a:lvl7pPr marL="2743200" algn="l" defTabSz="914400" rtl="0" eaLnBrk="1" latinLnBrk="0" hangingPunct="1">
              <a:defRPr sz="1800" kern="1200">
                <a:solidFill>
                  <a:schemeClr val="tx1"/>
                </a:solidFill>
                <a:latin typeface="+mj-lt"/>
              </a:defRPr>
            </a:lvl7pPr>
            <a:lvl8pPr marL="3200400" algn="l" defTabSz="914400" rtl="0" eaLnBrk="1" latinLnBrk="0" hangingPunct="1">
              <a:defRPr sz="1800" kern="1200">
                <a:solidFill>
                  <a:schemeClr val="tx1"/>
                </a:solidFill>
                <a:latin typeface="+mj-lt"/>
              </a:defRPr>
            </a:lvl8pPr>
            <a:lvl9pPr marL="3657600" algn="l" defTabSz="914400" rtl="0" eaLnBrk="1" latinLnBrk="0" hangingPunct="1">
              <a:defRPr sz="1800" kern="1200">
                <a:solidFill>
                  <a:schemeClr val="tx1"/>
                </a:solidFill>
                <a:latin typeface="+mj-lt"/>
              </a:defRPr>
            </a:lvl9pPr>
          </a:lstStyle>
          <a:p>
            <a:pPr lvl="0" algn="ctr">
              <a:spcBef>
                <a:spcPct val="0"/>
              </a:spcBef>
              <a:spcAft>
                <a:spcPct val="0"/>
              </a:spcAft>
              <a:buClrTx/>
              <a:buSzTx/>
              <a:buFontTx/>
            </a:pPr>
            <a:r>
              <a:rPr lang="en-US" sz="1350" b="1">
                <a:solidFill>
                  <a:schemeClr val="lt1"/>
                </a:solidFill>
                <a:uFillTx/>
                <a:sym typeface="+mn-ea"/>
              </a:rPr>
              <a:t>Features</a:t>
            </a:r>
            <a:endParaRPr lang="en-US" sz="1350" b="1">
              <a:solidFill>
                <a:schemeClr val="lt1"/>
              </a:solidFill>
              <a:uFillTx/>
              <a:sym typeface="+mn-ea"/>
            </a:endParaRPr>
          </a:p>
        </p:txBody>
      </p:sp>
      <p:sp>
        <p:nvSpPr>
          <p:cNvPr id="15" name="椭圆 14"/>
          <p:cNvSpPr/>
          <p:nvPr>
            <p:custDataLst>
              <p:tags r:id="rId8"/>
            </p:custDataLst>
          </p:nvPr>
        </p:nvSpPr>
        <p:spPr>
          <a:xfrm>
            <a:off x="4311254" y="2762250"/>
            <a:ext cx="362903" cy="362903"/>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323850" tIns="459105" rIns="323850" bIns="297180" numCol="1" spcCol="0" rtlCol="0" fromWordArt="0" anchor="ctr" anchorCtr="0" forceAA="0" compatLnSpc="1">
            <a:normAutofit fontScale="25000" lnSpcReduction="20000"/>
          </a:bodyPr>
          <a:lst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a:lstStyle>
          <a:p>
            <a:pPr lvl="0" algn="ctr">
              <a:buClrTx/>
              <a:buSzTx/>
              <a:buFontTx/>
            </a:pPr>
            <a:endParaRPr lang="en-US" sz="1350" b="1" spc="130" dirty="0">
              <a:solidFill>
                <a:schemeClr val="lt1"/>
              </a:solidFill>
              <a:uFillTx/>
              <a:latin typeface="Arial" panose="020B0604020202020204" pitchFamily="34" charset="0"/>
              <a:sym typeface="+mn-lt"/>
            </a:endParaRPr>
          </a:p>
        </p:txBody>
      </p:sp>
      <p:sp>
        <p:nvSpPr>
          <p:cNvPr id="14" name="Text Box 13"/>
          <p:cNvSpPr txBox="1"/>
          <p:nvPr/>
        </p:nvSpPr>
        <p:spPr>
          <a:xfrm>
            <a:off x="1403826" y="476568"/>
            <a:ext cx="4572000" cy="706755"/>
          </a:xfrm>
          <a:prstGeom prst="rect">
            <a:avLst/>
          </a:prstGeom>
          <a:noFill/>
        </p:spPr>
        <p:txBody>
          <a:bodyPr wrap="square" rtlCol="0" anchor="t">
            <a:spAutoFit/>
          </a:bodyPr>
          <a:p>
            <a:r>
              <a:rPr lang="en-US" altLang="zh-CN" sz="4000" b="1" dirty="0">
                <a:solidFill>
                  <a:schemeClr val="tx1"/>
                </a:solidFill>
                <a:effectLst/>
                <a:latin typeface="+mj-lt"/>
                <a:ea typeface="Arial" panose="020B0604020202020204" pitchFamily="34" charset="0"/>
                <a:sym typeface="+mn-ea"/>
              </a:rPr>
              <a:t>IMPLEMENTATION</a:t>
            </a:r>
            <a:endParaRPr lang="en-US" altLang="zh-CN" sz="4000" b="1" dirty="0">
              <a:solidFill>
                <a:schemeClr val="tx1"/>
              </a:solidFill>
              <a:effectLst/>
              <a:latin typeface="+mj-lt"/>
              <a:ea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Aptos" panose="020B0004020202020204" pitchFamily="34" charset="0"/>
              </a:rPr>
              <a:t>METHODS</a:t>
            </a:r>
            <a:endParaRPr lang="en-US" sz="3300" b="1" dirty="0">
              <a:latin typeface="Aptos" panose="020B0004020202020204" pitchFamily="34" charset="0"/>
            </a:endParaRPr>
          </a:p>
        </p:txBody>
      </p:sp>
      <p:sp>
        <p:nvSpPr>
          <p:cNvPr id="3" name="Content Placeholder 2"/>
          <p:cNvSpPr>
            <a:spLocks noGrp="1"/>
          </p:cNvSpPr>
          <p:nvPr>
            <p:ph idx="1"/>
          </p:nvPr>
        </p:nvSpPr>
        <p:spPr/>
        <p:txBody>
          <a:bodyPr/>
          <a:lstStyle/>
          <a:p>
            <a:r>
              <a:rPr lang="en-US" dirty="0"/>
              <a:t>Radiation assessment</a:t>
            </a:r>
            <a:endParaRPr lang="en-US" dirty="0"/>
          </a:p>
          <a:p>
            <a:pPr lvl="1"/>
            <a:r>
              <a:rPr lang="en-US" dirty="0">
                <a:latin typeface="Times New Roman" panose="02020603050405020304" charset="0"/>
                <a:cs typeface="Times New Roman" panose="02020603050405020304" charset="0"/>
              </a:rPr>
              <a:t>Level of radiation in the house: Measured by using </a:t>
            </a:r>
            <a:r>
              <a:rPr lang="en-US" dirty="0" err="1">
                <a:latin typeface="Times New Roman" panose="02020603050405020304" charset="0"/>
                <a:cs typeface="Times New Roman" panose="02020603050405020304" charset="0"/>
              </a:rPr>
              <a:t>NARDA</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SRM</a:t>
            </a:r>
            <a:r>
              <a:rPr lang="en-US" dirty="0">
                <a:latin typeface="Times New Roman" panose="02020603050405020304" charset="0"/>
                <a:cs typeface="Times New Roman" panose="02020603050405020304" charset="0"/>
              </a:rPr>
              <a:t>-3600 (</a:t>
            </a:r>
            <a:r>
              <a:rPr lang="en-US" dirty="0" err="1">
                <a:latin typeface="Times New Roman" panose="02020603050405020304" charset="0"/>
                <a:cs typeface="Times New Roman" panose="02020603050405020304" charset="0"/>
              </a:rPr>
              <a:t>Nardaworldwide</a:t>
            </a:r>
            <a:r>
              <a:rPr lang="en-US" dirty="0">
                <a:latin typeface="Times New Roman" panose="02020603050405020304" charset="0"/>
                <a:cs typeface="Times New Roman" panose="02020603050405020304" charset="0"/>
              </a:rPr>
              <a:t>, Germany)</a:t>
            </a:r>
            <a:endParaRPr lang="en-US" dirty="0">
              <a:latin typeface="Times New Roman" panose="02020603050405020304" charset="0"/>
              <a:cs typeface="Times New Roman" panose="02020603050405020304" charset="0"/>
            </a:endParaRPr>
          </a:p>
          <a:p>
            <a:pPr lvl="1"/>
            <a:endParaRPr lang="en-US" dirty="0">
              <a:latin typeface="Times New Roman" panose="02020603050405020304" charset="0"/>
              <a:cs typeface="Times New Roman" panose="02020603050405020304" charset="0"/>
            </a:endParaRPr>
          </a:p>
          <a:p>
            <a:pPr marL="240030" lvl="1" indent="0">
              <a:buNone/>
            </a:pPr>
            <a:endParaRPr lang="en-US" dirty="0"/>
          </a:p>
        </p:txBody>
      </p:sp>
      <p:pic>
        <p:nvPicPr>
          <p:cNvPr id="5" name="Picture 4" descr="A yellow and black device with a black pole&#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29387" y="3143249"/>
            <a:ext cx="2086229" cy="2464811"/>
          </a:xfrm>
          <a:prstGeom prst="rect">
            <a:avLst/>
          </a:prstGeom>
        </p:spPr>
      </p:pic>
      <p:pic>
        <p:nvPicPr>
          <p:cNvPr id="7" name="Picture 6" descr="A screen shot of a computer&#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642943" y="2738868"/>
            <a:ext cx="2464810" cy="3273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Aptos" panose="020B0004020202020204" pitchFamily="34" charset="0"/>
              </a:rPr>
              <a:t>METHODS</a:t>
            </a:r>
            <a:endParaRPr lang="en-US" sz="3300" b="1" dirty="0">
              <a:latin typeface="Aptos" panose="020B00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2100" dirty="0">
                <a:solidFill>
                  <a:schemeClr val="accent2">
                    <a:lumMod val="40000"/>
                    <a:lumOff val="60000"/>
                  </a:schemeClr>
                </a:solidFill>
                <a:latin typeface="Times New Roman" panose="02020603050405020304" charset="0"/>
                <a:cs typeface="Times New Roman" panose="02020603050405020304" charset="0"/>
              </a:rPr>
              <a:t>Laboratory Assessment</a:t>
            </a:r>
            <a:endParaRPr lang="en-US" sz="2100" dirty="0">
              <a:solidFill>
                <a:schemeClr val="accent2">
                  <a:lumMod val="40000"/>
                  <a:lumOff val="60000"/>
                </a:schemeClr>
              </a:solidFill>
              <a:latin typeface="Times New Roman" panose="02020603050405020304" charset="0"/>
              <a:cs typeface="Times New Roman" panose="02020603050405020304" charset="0"/>
            </a:endParaRPr>
          </a:p>
          <a:p>
            <a:pPr lvl="1"/>
            <a:r>
              <a:rPr lang="en-US" dirty="0">
                <a:latin typeface="Times New Roman" panose="02020603050405020304" charset="0"/>
                <a:cs typeface="Times New Roman" panose="02020603050405020304" charset="0"/>
              </a:rPr>
              <a:t>Superoxide dismutase (</a:t>
            </a:r>
            <a:r>
              <a:rPr lang="en-US" dirty="0" err="1">
                <a:latin typeface="Times New Roman" panose="02020603050405020304" charset="0"/>
                <a:cs typeface="Times New Roman" panose="02020603050405020304" charset="0"/>
              </a:rPr>
              <a:t>Thermo</a:t>
            </a:r>
            <a:r>
              <a:rPr lang="en-US" dirty="0">
                <a:latin typeface="Times New Roman" panose="02020603050405020304" charset="0"/>
                <a:cs typeface="Times New Roman" panose="02020603050405020304" charset="0"/>
              </a:rPr>
              <a:t> Fisher Scientific), Colorimetric Activity Kit</a:t>
            </a:r>
            <a:endParaRPr lang="en-US" dirty="0">
              <a:latin typeface="Times New Roman" panose="02020603050405020304" charset="0"/>
              <a:cs typeface="Times New Roman" panose="02020603050405020304" charset="0"/>
            </a:endParaRPr>
          </a:p>
          <a:p>
            <a:pPr lvl="1"/>
            <a:r>
              <a:rPr lang="en-US" dirty="0">
                <a:latin typeface="Times New Roman" panose="02020603050405020304" charset="0"/>
                <a:cs typeface="Times New Roman" panose="02020603050405020304" charset="0"/>
              </a:rPr>
              <a:t>Glutathione Peroxidase (Sigma Aldrich), Colorimetric Activity Kit</a:t>
            </a:r>
            <a:endParaRPr lang="en-US" dirty="0">
              <a:latin typeface="Times New Roman" panose="02020603050405020304" charset="0"/>
              <a:cs typeface="Times New Roman" panose="02020603050405020304" charset="0"/>
            </a:endParaRPr>
          </a:p>
          <a:p>
            <a:pPr lvl="1"/>
            <a:r>
              <a:rPr lang="en-US" dirty="0">
                <a:latin typeface="Times New Roman" panose="02020603050405020304" charset="0"/>
                <a:cs typeface="Times New Roman" panose="02020603050405020304" charset="0"/>
              </a:rPr>
              <a:t>Myeloperoxidase (Abcam), Sandwich (Quantitative)</a:t>
            </a:r>
            <a:endParaRPr lang="en-US" dirty="0">
              <a:latin typeface="Times New Roman" panose="02020603050405020304" charset="0"/>
              <a:cs typeface="Times New Roman" panose="02020603050405020304" charset="0"/>
            </a:endParaRPr>
          </a:p>
          <a:p>
            <a:pPr lvl="1"/>
            <a:r>
              <a:rPr lang="en-US" dirty="0">
                <a:latin typeface="Times New Roman" panose="02020603050405020304" charset="0"/>
                <a:cs typeface="Times New Roman" panose="02020603050405020304" charset="0"/>
              </a:rPr>
              <a:t>Thrombomodulin (Abcam), Sandwich (Quantitative)</a:t>
            </a:r>
            <a:endParaRPr lang="en-US" dirty="0">
              <a:latin typeface="Times New Roman" panose="02020603050405020304" charset="0"/>
              <a:cs typeface="Times New Roman" panose="02020603050405020304" charset="0"/>
            </a:endParaRPr>
          </a:p>
          <a:p>
            <a:pPr lvl="1"/>
            <a:r>
              <a:rPr lang="en-US" dirty="0">
                <a:latin typeface="Times New Roman" panose="02020603050405020304" charset="0"/>
                <a:cs typeface="Times New Roman" panose="02020603050405020304" charset="0"/>
              </a:rPr>
              <a:t>Fibrinogen (Abcam), Sandwich (Quantitative)</a:t>
            </a:r>
            <a:endParaRPr lang="en-US" dirty="0">
              <a:latin typeface="Times New Roman" panose="02020603050405020304" charset="0"/>
              <a:cs typeface="Times New Roman" panose="02020603050405020304" charset="0"/>
            </a:endParaRPr>
          </a:p>
          <a:p>
            <a:pPr lvl="1"/>
            <a:r>
              <a:rPr lang="en-US" dirty="0" err="1">
                <a:latin typeface="Times New Roman" panose="02020603050405020304" charset="0"/>
                <a:cs typeface="Times New Roman" panose="02020603050405020304" charset="0"/>
              </a:rPr>
              <a:t>hCRP</a:t>
            </a:r>
            <a:r>
              <a:rPr lang="en-US" dirty="0">
                <a:latin typeface="Times New Roman" panose="02020603050405020304" charset="0"/>
                <a:cs typeface="Times New Roman" panose="02020603050405020304" charset="0"/>
              </a:rPr>
              <a:t> (Beckman and Coulter, AU 480 Biochemistry </a:t>
            </a:r>
            <a:r>
              <a:rPr lang="en-US" dirty="0" err="1">
                <a:latin typeface="Times New Roman" panose="02020603050405020304" charset="0"/>
                <a:cs typeface="Times New Roman" panose="02020603050405020304" charset="0"/>
              </a:rPr>
              <a:t>Analyser</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a:p>
            <a:pPr lvl="1"/>
            <a:r>
              <a:rPr lang="en-US" dirty="0">
                <a:latin typeface="Times New Roman" panose="02020603050405020304" charset="0"/>
                <a:cs typeface="Times New Roman" panose="02020603050405020304" charset="0"/>
              </a:rPr>
              <a:t>Ferritin (Beckman and Coulter, AU 480 Biochemistry </a:t>
            </a:r>
            <a:r>
              <a:rPr lang="en-US" dirty="0" err="1">
                <a:latin typeface="Times New Roman" panose="02020603050405020304" charset="0"/>
                <a:cs typeface="Times New Roman" panose="02020603050405020304" charset="0"/>
              </a:rPr>
              <a:t>Analyser</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a:p>
            <a:pPr lvl="1"/>
            <a:endParaRPr lang="en-US" dirty="0">
              <a:latin typeface="Aptos" panose="020B0004020202020204" pitchFamily="34" charset="0"/>
            </a:endParaRPr>
          </a:p>
          <a:p>
            <a:pPr lvl="1"/>
            <a:endParaRPr lang="en-US" dirty="0">
              <a:latin typeface="Aptos" panose="020B0004020202020204" pitchFamily="34" charset="0"/>
            </a:endParaRPr>
          </a:p>
          <a:p>
            <a:pPr lvl="1"/>
            <a:endParaRPr lang="en-US" dirty="0">
              <a:latin typeface="Aptos" panose="020B0004020202020204" pitchFamily="34" charset="0"/>
            </a:endParaRPr>
          </a:p>
          <a:p>
            <a:pPr lvl="1"/>
            <a:endParaRPr lang="en-US" dirty="0">
              <a:latin typeface="Aptos" panose="020B0004020202020204" pitchFamily="34" charset="0"/>
            </a:endParaRPr>
          </a:p>
          <a:p>
            <a:pPr lvl="1"/>
            <a:endParaRPr lang="en-US" dirty="0">
              <a:latin typeface="Aptos" panose="020B0004020202020204" pitchFamily="34" charset="0"/>
            </a:endParaRPr>
          </a:p>
          <a:p>
            <a:pPr lvl="1"/>
            <a:endParaRPr lang="en-US" dirty="0">
              <a:latin typeface="Aptos" panose="020B0004020202020204" pitchFamily="34" charset="0"/>
            </a:endParaRPr>
          </a:p>
          <a:p>
            <a:pPr marL="240030" lvl="1" indent="0">
              <a:buNone/>
            </a:pPr>
            <a:endParaRPr lang="en-US" dirty="0">
              <a:latin typeface="Aptos" panose="020B00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latin typeface="Aptos" panose="020B0004020202020204" pitchFamily="34" charset="0"/>
              </a:rPr>
              <a:t>RESULTS</a:t>
            </a:r>
            <a:endParaRPr lang="en-US" sz="3300" b="1" dirty="0">
              <a:latin typeface="Aptos" panose="020B0004020202020204" pitchFamily="34" charset="0"/>
            </a:endParaRPr>
          </a:p>
        </p:txBody>
      </p:sp>
      <p:sp>
        <p:nvSpPr>
          <p:cNvPr id="3" name="Content Placeholder 2"/>
          <p:cNvSpPr>
            <a:spLocks noGrp="1"/>
          </p:cNvSpPr>
          <p:nvPr>
            <p:ph idx="1"/>
          </p:nvPr>
        </p:nvSpPr>
        <p:spPr/>
        <p:txBody>
          <a:bodyPr/>
          <a:lstStyle/>
          <a:p>
            <a:pPr marL="0" indent="0">
              <a:buNone/>
            </a:pPr>
            <a:endParaRPr lang="en-US" dirty="0"/>
          </a:p>
          <a:p>
            <a:pPr lvl="1"/>
            <a:endParaRPr lang="en-US" dirty="0"/>
          </a:p>
          <a:p>
            <a:pPr marL="240030" lvl="1" indent="0">
              <a:buNone/>
            </a:pPr>
            <a:endParaRPr lang="en-US" dirty="0"/>
          </a:p>
        </p:txBody>
      </p:sp>
      <p:graphicFrame>
        <p:nvGraphicFramePr>
          <p:cNvPr id="4" name="Table 3"/>
          <p:cNvGraphicFramePr>
            <a:graphicFrameLocks noGrp="1"/>
          </p:cNvGraphicFramePr>
          <p:nvPr/>
        </p:nvGraphicFramePr>
        <p:xfrm>
          <a:off x="613732" y="2205470"/>
          <a:ext cx="7622798" cy="2750820"/>
        </p:xfrm>
        <a:graphic>
          <a:graphicData uri="http://schemas.openxmlformats.org/drawingml/2006/table">
            <a:tbl>
              <a:tblPr firstRow="1" bandRow="1">
                <a:tableStyleId>{69CF1AB2-1976-4502-BF36-3FF5EA218861}</a:tableStyleId>
              </a:tblPr>
              <a:tblGrid>
                <a:gridCol w="3007453"/>
                <a:gridCol w="1755397"/>
                <a:gridCol w="1805183"/>
                <a:gridCol w="1054765"/>
              </a:tblGrid>
              <a:tr h="480060">
                <a:tc>
                  <a:txBody>
                    <a:bodyPr/>
                    <a:lstStyle/>
                    <a:p>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Exposed</a:t>
                      </a:r>
                      <a:endParaRPr lang="en-US" sz="1400" dirty="0">
                        <a:latin typeface="Aptos" panose="020B0004020202020204" pitchFamily="34" charset="0"/>
                      </a:endParaRPr>
                    </a:p>
                    <a:p>
                      <a:pPr algn="ctr"/>
                      <a:r>
                        <a:rPr lang="en-US" sz="1400" dirty="0">
                          <a:latin typeface="Aptos" panose="020B0004020202020204" pitchFamily="34" charset="0"/>
                        </a:rPr>
                        <a:t>(up 300 m) (45.3%)</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Unexposed</a:t>
                      </a:r>
                      <a:endParaRPr lang="en-US" sz="1400" dirty="0">
                        <a:latin typeface="Aptos" panose="020B0004020202020204" pitchFamily="34" charset="0"/>
                      </a:endParaRPr>
                    </a:p>
                    <a:p>
                      <a:pPr algn="ctr"/>
                      <a:r>
                        <a:rPr lang="en-US" sz="1400" dirty="0">
                          <a:latin typeface="Aptos" panose="020B0004020202020204" pitchFamily="34" charset="0"/>
                        </a:rPr>
                        <a:t>(&gt; 300 m) (54.7%)</a:t>
                      </a:r>
                      <a:endParaRPr lang="en-US" sz="1400" dirty="0">
                        <a:latin typeface="Aptos" panose="020B0004020202020204" pitchFamily="34" charset="0"/>
                      </a:endParaRPr>
                    </a:p>
                  </a:txBody>
                  <a:tcPr marL="68580" marR="68580" marT="34290" marB="34290"/>
                </a:tc>
                <a:tc>
                  <a:txBody>
                    <a:bodyPr/>
                    <a:lstStyle/>
                    <a:p>
                      <a:r>
                        <a:rPr lang="en-US" sz="1400" dirty="0">
                          <a:latin typeface="Aptos" panose="020B0004020202020204" pitchFamily="34" charset="0"/>
                        </a:rPr>
                        <a:t>P value</a:t>
                      </a:r>
                      <a:endParaRPr lang="en-US" sz="1400" dirty="0">
                        <a:latin typeface="Aptos" panose="020B0004020202020204" pitchFamily="34" charset="0"/>
                      </a:endParaRPr>
                    </a:p>
                  </a:txBody>
                  <a:tcPr marL="68580" marR="68580" marT="34290" marB="34290"/>
                </a:tc>
              </a:tr>
              <a:tr h="278130">
                <a:tc>
                  <a:txBody>
                    <a:bodyPr/>
                    <a:lstStyle/>
                    <a:p>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Median (</a:t>
                      </a:r>
                      <a:r>
                        <a:rPr lang="en-US" sz="1400" dirty="0" err="1">
                          <a:latin typeface="Aptos" panose="020B0004020202020204" pitchFamily="34" charset="0"/>
                        </a:rPr>
                        <a:t>IQR</a:t>
                      </a:r>
                      <a:r>
                        <a:rPr lang="en-US" sz="1400" dirty="0">
                          <a:latin typeface="Aptos" panose="020B0004020202020204" pitchFamily="34" charset="0"/>
                        </a:rPr>
                        <a:t>)</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Median (</a:t>
                      </a:r>
                      <a:r>
                        <a:rPr lang="en-US" sz="1400" dirty="0" err="1">
                          <a:latin typeface="Aptos" panose="020B0004020202020204" pitchFamily="34" charset="0"/>
                        </a:rPr>
                        <a:t>IQR</a:t>
                      </a:r>
                      <a:r>
                        <a:rPr lang="en-US" sz="1400" dirty="0">
                          <a:latin typeface="Aptos" panose="020B0004020202020204" pitchFamily="34" charset="0"/>
                        </a:rPr>
                        <a:t>)</a:t>
                      </a:r>
                      <a:endParaRPr lang="en-US" sz="1400" dirty="0">
                        <a:latin typeface="Aptos" panose="020B0004020202020204" pitchFamily="34" charset="0"/>
                      </a:endParaRPr>
                    </a:p>
                  </a:txBody>
                  <a:tcPr marL="68580" marR="68580" marT="34290" marB="34290"/>
                </a:tc>
                <a:tc>
                  <a:txBody>
                    <a:bodyPr/>
                    <a:lstStyle/>
                    <a:p>
                      <a:endParaRPr lang="en-US" sz="1400" dirty="0">
                        <a:latin typeface="Aptos" panose="020B0004020202020204" pitchFamily="34" charset="0"/>
                      </a:endParaRPr>
                    </a:p>
                  </a:txBody>
                  <a:tcPr marL="68580" marR="68580" marT="34290" marB="34290"/>
                </a:tc>
              </a:tr>
              <a:tr h="278130">
                <a:tc>
                  <a:txBody>
                    <a:bodyPr/>
                    <a:lstStyle/>
                    <a:p>
                      <a:r>
                        <a:rPr lang="en-US" sz="1400" dirty="0">
                          <a:latin typeface="Aptos" panose="020B0004020202020204" pitchFamily="34" charset="0"/>
                        </a:rPr>
                        <a:t> h C-Reactive Protein (mg/L)</a:t>
                      </a:r>
                      <a:endParaRPr lang="en-US" sz="1400" dirty="0">
                        <a:latin typeface="Aptos" panose="020B0004020202020204" pitchFamily="34" charset="0"/>
                      </a:endParaRPr>
                    </a:p>
                  </a:txBody>
                  <a:tcPr marL="68580" marR="68580" marT="34290" marB="34290"/>
                </a:tc>
                <a:tc>
                  <a:txBody>
                    <a:bodyPr/>
                    <a:lstStyle/>
                    <a:p>
                      <a:pPr algn="ctr"/>
                      <a:r>
                        <a:rPr lang="en-US" sz="1400" b="1" dirty="0">
                          <a:solidFill>
                            <a:schemeClr val="accent2">
                              <a:lumMod val="75000"/>
                            </a:schemeClr>
                          </a:solidFill>
                          <a:latin typeface="Aptos" panose="020B0004020202020204" pitchFamily="34" charset="0"/>
                        </a:rPr>
                        <a:t>2.00 (0.95, 5.90)</a:t>
                      </a:r>
                      <a:endParaRPr lang="en-US" sz="1400" b="1" dirty="0">
                        <a:solidFill>
                          <a:schemeClr val="accent2">
                            <a:lumMod val="75000"/>
                          </a:schemeClr>
                        </a:solidFill>
                        <a:latin typeface="Aptos" panose="020B0004020202020204" pitchFamily="34" charset="0"/>
                      </a:endParaRPr>
                    </a:p>
                  </a:txBody>
                  <a:tcPr marL="68580" marR="68580" marT="34290" marB="34290"/>
                </a:tc>
                <a:tc>
                  <a:txBody>
                    <a:bodyPr/>
                    <a:lstStyle/>
                    <a:p>
                      <a:pPr algn="ctr"/>
                      <a:r>
                        <a:rPr lang="en-US" sz="1400" b="1" dirty="0">
                          <a:solidFill>
                            <a:schemeClr val="accent2">
                              <a:lumMod val="75000"/>
                            </a:schemeClr>
                          </a:solidFill>
                          <a:latin typeface="Aptos" panose="020B0004020202020204" pitchFamily="34" charset="0"/>
                        </a:rPr>
                        <a:t>0.90 (0.70, 4.80)</a:t>
                      </a:r>
                      <a:endParaRPr lang="en-US" sz="1400" b="1" dirty="0">
                        <a:solidFill>
                          <a:schemeClr val="accent2">
                            <a:lumMod val="75000"/>
                          </a:schemeClr>
                        </a:solidFill>
                        <a:latin typeface="Aptos" panose="020B0004020202020204" pitchFamily="34" charset="0"/>
                      </a:endParaRPr>
                    </a:p>
                  </a:txBody>
                  <a:tcPr marL="68580" marR="68580" marT="34290" marB="34290"/>
                </a:tc>
                <a:tc>
                  <a:txBody>
                    <a:bodyPr/>
                    <a:lstStyle/>
                    <a:p>
                      <a:r>
                        <a:rPr lang="en-US" sz="1400" b="1" dirty="0">
                          <a:solidFill>
                            <a:schemeClr val="accent2">
                              <a:lumMod val="75000"/>
                            </a:schemeClr>
                          </a:solidFill>
                          <a:latin typeface="Aptos" panose="020B0004020202020204" pitchFamily="34" charset="0"/>
                        </a:rPr>
                        <a:t>0.046</a:t>
                      </a:r>
                      <a:endParaRPr lang="en-US" sz="1400" b="1" dirty="0">
                        <a:solidFill>
                          <a:schemeClr val="accent2">
                            <a:lumMod val="75000"/>
                          </a:schemeClr>
                        </a:solidFill>
                        <a:latin typeface="Aptos" panose="020B0004020202020204" pitchFamily="34" charset="0"/>
                      </a:endParaRPr>
                    </a:p>
                  </a:txBody>
                  <a:tcPr marL="68580" marR="68580" marT="34290" marB="34290"/>
                </a:tc>
              </a:tr>
              <a:tr h="278130">
                <a:tc>
                  <a:txBody>
                    <a:bodyPr/>
                    <a:lstStyle/>
                    <a:p>
                      <a:r>
                        <a:rPr lang="en-US" sz="1400" dirty="0">
                          <a:latin typeface="Aptos" panose="020B0004020202020204" pitchFamily="34" charset="0"/>
                        </a:rPr>
                        <a:t>Superoxide dismutase (µ/ml)</a:t>
                      </a:r>
                      <a:endParaRPr lang="en-US" sz="1400" dirty="0">
                        <a:latin typeface="Aptos" panose="020B0004020202020204" pitchFamily="34" charset="0"/>
                      </a:endParaRPr>
                    </a:p>
                  </a:txBody>
                  <a:tcPr marL="68580" marR="68580" marT="34290" marB="34290"/>
                </a:tc>
                <a:tc>
                  <a:txBody>
                    <a:bodyPr/>
                    <a:lstStyle/>
                    <a:p>
                      <a:pPr algn="ctr"/>
                      <a:r>
                        <a:rPr lang="en-US" sz="1400" b="1" dirty="0">
                          <a:solidFill>
                            <a:schemeClr val="accent2">
                              <a:lumMod val="75000"/>
                            </a:schemeClr>
                          </a:solidFill>
                          <a:latin typeface="Aptos" panose="020B0004020202020204" pitchFamily="34" charset="0"/>
                        </a:rPr>
                        <a:t>2.93 (1.77, 3.28)</a:t>
                      </a:r>
                      <a:endParaRPr lang="en-US" sz="1400" b="1" dirty="0">
                        <a:solidFill>
                          <a:schemeClr val="accent2">
                            <a:lumMod val="75000"/>
                          </a:schemeClr>
                        </a:solidFill>
                        <a:latin typeface="Aptos" panose="020B0004020202020204" pitchFamily="34" charset="0"/>
                      </a:endParaRPr>
                    </a:p>
                  </a:txBody>
                  <a:tcPr marL="68580" marR="68580" marT="34290" marB="34290"/>
                </a:tc>
                <a:tc>
                  <a:txBody>
                    <a:bodyPr/>
                    <a:lstStyle/>
                    <a:p>
                      <a:pPr algn="ctr"/>
                      <a:r>
                        <a:rPr lang="en-US" sz="1400" b="1" dirty="0">
                          <a:solidFill>
                            <a:schemeClr val="accent2">
                              <a:lumMod val="75000"/>
                            </a:schemeClr>
                          </a:solidFill>
                          <a:latin typeface="Aptos" panose="020B0004020202020204" pitchFamily="34" charset="0"/>
                        </a:rPr>
                        <a:t>1.84 (1.48, 3.00)</a:t>
                      </a:r>
                      <a:endParaRPr lang="en-US" sz="1400" b="1" dirty="0">
                        <a:solidFill>
                          <a:schemeClr val="accent2">
                            <a:lumMod val="75000"/>
                          </a:schemeClr>
                        </a:solidFill>
                        <a:latin typeface="Aptos" panose="020B0004020202020204" pitchFamily="34" charset="0"/>
                      </a:endParaRPr>
                    </a:p>
                  </a:txBody>
                  <a:tcPr marL="68580" marR="68580" marT="34290" marB="34290"/>
                </a:tc>
                <a:tc>
                  <a:txBody>
                    <a:bodyPr/>
                    <a:lstStyle/>
                    <a:p>
                      <a:r>
                        <a:rPr lang="en-US" sz="1400" b="1" dirty="0">
                          <a:solidFill>
                            <a:schemeClr val="accent2">
                              <a:lumMod val="75000"/>
                            </a:schemeClr>
                          </a:solidFill>
                          <a:latin typeface="Aptos" panose="020B0004020202020204" pitchFamily="34" charset="0"/>
                        </a:rPr>
                        <a:t>0.03</a:t>
                      </a:r>
                      <a:endParaRPr lang="en-US" sz="1400" b="1" dirty="0">
                        <a:solidFill>
                          <a:schemeClr val="accent2">
                            <a:lumMod val="75000"/>
                          </a:schemeClr>
                        </a:solidFill>
                        <a:latin typeface="Aptos" panose="020B0004020202020204" pitchFamily="34" charset="0"/>
                      </a:endParaRPr>
                    </a:p>
                  </a:txBody>
                  <a:tcPr marL="68580" marR="68580" marT="34290" marB="34290"/>
                </a:tc>
              </a:tr>
              <a:tr h="278130">
                <a:tc>
                  <a:txBody>
                    <a:bodyPr/>
                    <a:lstStyle/>
                    <a:p>
                      <a:r>
                        <a:rPr lang="en-US" sz="1400" dirty="0">
                          <a:latin typeface="Aptos" panose="020B0004020202020204" pitchFamily="34" charset="0"/>
                        </a:rPr>
                        <a:t>Glutathione Peroxidase (nmol/min/ml)</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995.3 (877.5, 1429.3)</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871.9 (369.8, 1222.2)</a:t>
                      </a:r>
                      <a:endParaRPr lang="en-US" sz="1400" dirty="0">
                        <a:latin typeface="Aptos" panose="020B0004020202020204" pitchFamily="34" charset="0"/>
                      </a:endParaRPr>
                    </a:p>
                  </a:txBody>
                  <a:tcPr marL="68580" marR="68580" marT="34290" marB="34290"/>
                </a:tc>
                <a:tc>
                  <a:txBody>
                    <a:bodyPr/>
                    <a:lstStyle/>
                    <a:p>
                      <a:r>
                        <a:rPr lang="en-US" sz="1400" dirty="0">
                          <a:latin typeface="Aptos" panose="020B0004020202020204" pitchFamily="34" charset="0"/>
                        </a:rPr>
                        <a:t>0.29</a:t>
                      </a:r>
                      <a:endParaRPr lang="en-US" sz="1400" dirty="0">
                        <a:latin typeface="Aptos" panose="020B0004020202020204" pitchFamily="34" charset="0"/>
                      </a:endParaRPr>
                    </a:p>
                  </a:txBody>
                  <a:tcPr marL="68580" marR="68580" marT="34290" marB="34290"/>
                </a:tc>
              </a:tr>
              <a:tr h="278130">
                <a:tc>
                  <a:txBody>
                    <a:bodyPr/>
                    <a:lstStyle/>
                    <a:p>
                      <a:r>
                        <a:rPr lang="en-US" sz="1400" dirty="0">
                          <a:latin typeface="Aptos" panose="020B0004020202020204" pitchFamily="34" charset="0"/>
                        </a:rPr>
                        <a:t>Fibrinogen (</a:t>
                      </a:r>
                      <a:r>
                        <a:rPr lang="en-US" sz="1400" dirty="0" err="1">
                          <a:latin typeface="Aptos" panose="020B0004020202020204" pitchFamily="34" charset="0"/>
                        </a:rPr>
                        <a:t>pg</a:t>
                      </a:r>
                      <a:r>
                        <a:rPr lang="en-US" sz="1400" dirty="0">
                          <a:latin typeface="Aptos" panose="020B0004020202020204" pitchFamily="34" charset="0"/>
                        </a:rPr>
                        <a:t>/ml)</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528.9 (348.4, 557.1)</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380.5 (223.6, 558.2)</a:t>
                      </a:r>
                      <a:endParaRPr lang="en-US" sz="1400" dirty="0">
                        <a:latin typeface="Aptos" panose="020B0004020202020204" pitchFamily="34" charset="0"/>
                      </a:endParaRPr>
                    </a:p>
                  </a:txBody>
                  <a:tcPr marL="68580" marR="68580" marT="34290" marB="34290"/>
                </a:tc>
                <a:tc>
                  <a:txBody>
                    <a:bodyPr/>
                    <a:lstStyle/>
                    <a:p>
                      <a:r>
                        <a:rPr lang="en-US" sz="1400" dirty="0">
                          <a:latin typeface="Aptos" panose="020B0004020202020204" pitchFamily="34" charset="0"/>
                        </a:rPr>
                        <a:t>0.31</a:t>
                      </a:r>
                      <a:endParaRPr lang="en-US" sz="1400" dirty="0">
                        <a:latin typeface="Aptos" panose="020B0004020202020204" pitchFamily="34" charset="0"/>
                      </a:endParaRPr>
                    </a:p>
                  </a:txBody>
                  <a:tcPr marL="68580" marR="68580" marT="34290" marB="34290"/>
                </a:tc>
              </a:tr>
              <a:tr h="278130">
                <a:tc>
                  <a:txBody>
                    <a:bodyPr/>
                    <a:lstStyle/>
                    <a:p>
                      <a:r>
                        <a:rPr lang="en-US" sz="1400" dirty="0">
                          <a:latin typeface="Aptos" panose="020B0004020202020204" pitchFamily="34" charset="0"/>
                        </a:rPr>
                        <a:t>Myeloperoxidase (</a:t>
                      </a:r>
                      <a:r>
                        <a:rPr lang="en-US" sz="1400" dirty="0" err="1">
                          <a:latin typeface="Aptos" panose="020B0004020202020204" pitchFamily="34" charset="0"/>
                        </a:rPr>
                        <a:t>pg</a:t>
                      </a:r>
                      <a:r>
                        <a:rPr lang="en-US" sz="1400" dirty="0">
                          <a:latin typeface="Aptos" panose="020B0004020202020204" pitchFamily="34" charset="0"/>
                        </a:rPr>
                        <a:t>/ml)</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40.58 (21.27, 81.33)</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68.81 (27.98, 112.84)</a:t>
                      </a:r>
                      <a:endParaRPr lang="en-US" sz="1400" dirty="0">
                        <a:latin typeface="Aptos" panose="020B0004020202020204" pitchFamily="34" charset="0"/>
                      </a:endParaRPr>
                    </a:p>
                  </a:txBody>
                  <a:tcPr marL="68580" marR="68580" marT="34290" marB="34290"/>
                </a:tc>
                <a:tc>
                  <a:txBody>
                    <a:bodyPr/>
                    <a:lstStyle/>
                    <a:p>
                      <a:r>
                        <a:rPr lang="en-US" sz="1400" dirty="0">
                          <a:latin typeface="Aptos" panose="020B0004020202020204" pitchFamily="34" charset="0"/>
                        </a:rPr>
                        <a:t>0.18</a:t>
                      </a:r>
                      <a:endParaRPr lang="en-US" sz="1400" dirty="0">
                        <a:latin typeface="Aptos" panose="020B0004020202020204" pitchFamily="34" charset="0"/>
                      </a:endParaRPr>
                    </a:p>
                  </a:txBody>
                  <a:tcPr marL="68580" marR="68580" marT="34290" marB="34290"/>
                </a:tc>
              </a:tr>
              <a:tr h="278130">
                <a:tc>
                  <a:txBody>
                    <a:bodyPr/>
                    <a:lstStyle/>
                    <a:p>
                      <a:r>
                        <a:rPr lang="en-US" sz="1400" dirty="0">
                          <a:latin typeface="Aptos" panose="020B0004020202020204" pitchFamily="34" charset="0"/>
                        </a:rPr>
                        <a:t>Thrombomodulin (ng/ml)</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2.70 (0.81, 6.06)</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0.96 (0.79, 3.14)</a:t>
                      </a:r>
                      <a:endParaRPr lang="en-US" sz="1400" dirty="0">
                        <a:latin typeface="Aptos" panose="020B0004020202020204" pitchFamily="34" charset="0"/>
                      </a:endParaRPr>
                    </a:p>
                  </a:txBody>
                  <a:tcPr marL="68580" marR="68580" marT="34290" marB="34290"/>
                </a:tc>
                <a:tc>
                  <a:txBody>
                    <a:bodyPr/>
                    <a:lstStyle/>
                    <a:p>
                      <a:r>
                        <a:rPr lang="en-US" sz="1400" b="1" i="1" dirty="0">
                          <a:solidFill>
                            <a:schemeClr val="accent4">
                              <a:lumMod val="75000"/>
                            </a:schemeClr>
                          </a:solidFill>
                          <a:latin typeface="Aptos" panose="020B0004020202020204" pitchFamily="34" charset="0"/>
                        </a:rPr>
                        <a:t>0.14</a:t>
                      </a:r>
                      <a:endParaRPr lang="en-US" sz="1400" b="1" i="1" dirty="0">
                        <a:solidFill>
                          <a:schemeClr val="accent4">
                            <a:lumMod val="75000"/>
                          </a:schemeClr>
                        </a:solidFill>
                        <a:latin typeface="Aptos" panose="020B0004020202020204" pitchFamily="34" charset="0"/>
                      </a:endParaRPr>
                    </a:p>
                  </a:txBody>
                  <a:tcPr marL="68580" marR="68580" marT="34290" marB="34290"/>
                </a:tc>
              </a:tr>
              <a:tr h="278130">
                <a:tc>
                  <a:txBody>
                    <a:bodyPr/>
                    <a:lstStyle/>
                    <a:p>
                      <a:r>
                        <a:rPr lang="en-US" sz="1400" dirty="0">
                          <a:latin typeface="Aptos" panose="020B0004020202020204" pitchFamily="34" charset="0"/>
                        </a:rPr>
                        <a:t>Ferritin (ng/ml)</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13.45 (8.00, 22.2)</a:t>
                      </a:r>
                      <a:endParaRPr lang="en-US" sz="1400" dirty="0">
                        <a:latin typeface="Aptos" panose="020B0004020202020204" pitchFamily="34" charset="0"/>
                      </a:endParaRPr>
                    </a:p>
                  </a:txBody>
                  <a:tcPr marL="68580" marR="68580" marT="34290" marB="34290"/>
                </a:tc>
                <a:tc>
                  <a:txBody>
                    <a:bodyPr/>
                    <a:lstStyle/>
                    <a:p>
                      <a:pPr algn="ctr"/>
                      <a:r>
                        <a:rPr lang="en-US" sz="1400" dirty="0">
                          <a:latin typeface="Aptos" panose="020B0004020202020204" pitchFamily="34" charset="0"/>
                        </a:rPr>
                        <a:t>15.50 (9.20, 22.40)</a:t>
                      </a:r>
                      <a:endParaRPr lang="en-US" sz="1400" dirty="0">
                        <a:latin typeface="Aptos" panose="020B0004020202020204" pitchFamily="34" charset="0"/>
                      </a:endParaRPr>
                    </a:p>
                  </a:txBody>
                  <a:tcPr marL="68580" marR="68580" marT="34290" marB="34290"/>
                </a:tc>
                <a:tc>
                  <a:txBody>
                    <a:bodyPr/>
                    <a:lstStyle/>
                    <a:p>
                      <a:r>
                        <a:rPr lang="en-US" sz="1400" dirty="0">
                          <a:latin typeface="Aptos" panose="020B0004020202020204" pitchFamily="34" charset="0"/>
                        </a:rPr>
                        <a:t>0.58</a:t>
                      </a:r>
                      <a:endParaRPr lang="en-US" sz="1400" dirty="0">
                        <a:latin typeface="Aptos" panose="020B0004020202020204" pitchFamily="34" charset="0"/>
                      </a:endParaRPr>
                    </a:p>
                  </a:txBody>
                  <a:tcPr marL="68580" marR="68580" marT="34290" marB="3429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TABLE_ENDDRAG_ORIGIN_RECT" val="895*425"/>
  <p:tag name="TABLE_ENDDRAG_RECT" val="26*72*895*42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8387_1*l_h_i*1_4_3"/>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8387_1*l_h_i*1_4_2"/>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8387_1*l_h_a*1_4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13.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8387_1*l_h_f*1_4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DIAGRAM_USE_COLOR_VALUE" val="{&quot;color_scheme&quot;:1,&quot;color_type&quot;:1,&quot;theme_color_indexes&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8387_1*l_h_i*1_3_4"/>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8387_1*l_h_i*1_3_5"/>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6.xml><?xml version="1.0" encoding="utf-8"?>
<p:tagLst xmlns:p="http://schemas.openxmlformats.org/presentationml/2006/main">
  <p:tag name="KSO_WM_UNIT_COMPATIBLE" val="0"/>
  <p:tag name="KSO_WM_UNIT_DIAGRAM_ISREFERUNIT" val="0"/>
  <p:tag name="KSO_WM_UNIT_TYPE" val="l_h_i"/>
  <p:tag name="KSO_WM_TEMPLATE_INDEX" val="20238387"/>
  <p:tag name="KSO_WM_TAG_VERSION" val="3.0"/>
  <p:tag name="KSO_WM_DIAGRAM_VERSION" val="3"/>
  <p:tag name="KSO_WM_DIAGRAM_COLOR_TEXT_CAN_REMOVE" val="n"/>
  <p:tag name="KSO_WM_DIAGRAM_MAX_ITEMCNT" val="5"/>
  <p:tag name="KSO_WM_DIAGRAM_VIRTUALLY_FRAME" val="{&quot;height&quot;:317.8000061035156,&quot;left&quot;:64.32503937007873,&quot;top&quot;:114.87503326656315,&quot;width&quot;:851.2749606299212}"/>
  <p:tag name="KSO_WM_UNIT_HIGHLIGHT" val="0"/>
  <p:tag name="KSO_WM_UNIT_DIAGRAM_ISNUMVISUAL" val="0"/>
  <p:tag name="KSO_WM_DIAGRAM_GROUP_CODE" val="l1-1"/>
  <p:tag name="KSO_WM_UNIT_SUBTYPE" val="d"/>
  <p:tag name="KSO_WM_UNIT_INDEX" val="1_3_1"/>
  <p:tag name="KSO_WM_UNIT_ID" val="diagram20238387_1*l_h_i*1_3_1"/>
  <p:tag name="KSO_WM_TEMPLATE_CATEGORY" val="diagram"/>
  <p:tag name="KSO_WM_UNIT_LAYERLEVEL" val="1_1_1"/>
  <p:tag name="KSO_WM_BEAUTIFY_FLAG" val="#wm#"/>
  <p:tag name="KSO_WM_DIAGRAM_COLOR_TRICK" val="1"/>
  <p:tag name="KSO_WM_DIAGRAM_MIN_ITEMCNT" val="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8387_1*l_h_i*1_3_3"/>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8387_1*l_h_i*1_3_2"/>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9.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8387_1*l_h_a*1_3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2.xml><?xml version="1.0" encoding="utf-8"?>
<p:tagLst xmlns:p="http://schemas.openxmlformats.org/presentationml/2006/main">
  <p:tag name="KSO_WM_UNIT_COMPATIBLE" val="0"/>
  <p:tag name="KSO_WM_UNIT_DIAGRAM_ISREFERUNIT" val="0"/>
  <p:tag name="KSO_WM_UNIT_TYPE" val="l_h_i"/>
  <p:tag name="KSO_WM_TEMPLATE_INDEX" val="20238387"/>
  <p:tag name="KSO_WM_TAG_VERSION" val="3.0"/>
  <p:tag name="KSO_WM_DIAGRAM_VERSION" val="3"/>
  <p:tag name="KSO_WM_DIAGRAM_COLOR_TEXT_CAN_REMOVE" val="n"/>
  <p:tag name="KSO_WM_DIAGRAM_MAX_ITEMCNT" val="5"/>
  <p:tag name="KSO_WM_DIAGRAM_VIRTUALLY_FRAME" val="{&quot;height&quot;:317.8000061035156,&quot;left&quot;:64.32503937007873,&quot;top&quot;:114.87503326656315,&quot;width&quot;:851.2749606299212}"/>
  <p:tag name="KSO_WM_UNIT_HIGHLIGHT" val="0"/>
  <p:tag name="KSO_WM_UNIT_DIAGRAM_ISNUMVISUAL" val="0"/>
  <p:tag name="KSO_WM_DIAGRAM_GROUP_CODE" val="l1-1"/>
  <p:tag name="KSO_WM_UNIT_SUBTYPE" val="d"/>
  <p:tag name="KSO_WM_UNIT_INDEX" val="1_5_1"/>
  <p:tag name="KSO_WM_UNIT_ID" val="diagram20238387_1*l_h_i*1_5_1"/>
  <p:tag name="KSO_WM_TEMPLATE_CATEGORY" val="diagram"/>
  <p:tag name="KSO_WM_UNIT_LAYERLEVEL" val="1_1_1"/>
  <p:tag name="KSO_WM_BEAUTIFY_FLAG" val="#wm#"/>
  <p:tag name="KSO_WM_DIAGRAM_COLOR_TRICK" val="1"/>
  <p:tag name="KSO_WM_DIAGRAM_MIN_ITEMCNT" val="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5"/>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20.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8387_1*l_h_f*1_3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DIAGRAM_USE_COLOR_VALUE" val="{&quot;color_scheme&quot;:1,&quot;color_type&quot;:1,&quot;theme_color_indexes&quot;:[]}"/>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8387_1*l_h_i*1_2_4"/>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8387_1*l_h_i*1_2_5"/>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23.xml><?xml version="1.0" encoding="utf-8"?>
<p:tagLst xmlns:p="http://schemas.openxmlformats.org/presentationml/2006/main">
  <p:tag name="KSO_WM_UNIT_COMPATIBLE" val="0"/>
  <p:tag name="KSO_WM_UNIT_DIAGRAM_ISREFERUNIT" val="0"/>
  <p:tag name="KSO_WM_UNIT_TYPE" val="l_h_i"/>
  <p:tag name="KSO_WM_TEMPLATE_INDEX" val="20238387"/>
  <p:tag name="KSO_WM_TAG_VERSION" val="3.0"/>
  <p:tag name="KSO_WM_DIAGRAM_VERSION" val="3"/>
  <p:tag name="KSO_WM_DIAGRAM_COLOR_TEXT_CAN_REMOVE" val="n"/>
  <p:tag name="KSO_WM_DIAGRAM_MAX_ITEMCNT" val="5"/>
  <p:tag name="KSO_WM_DIAGRAM_VIRTUALLY_FRAME" val="{&quot;height&quot;:317.8000061035156,&quot;left&quot;:64.32503937007873,&quot;top&quot;:114.87503326656315,&quot;width&quot;:851.2749606299212}"/>
  <p:tag name="KSO_WM_UNIT_HIGHLIGHT" val="0"/>
  <p:tag name="KSO_WM_UNIT_DIAGRAM_ISNUMVISUAL" val="0"/>
  <p:tag name="KSO_WM_DIAGRAM_GROUP_CODE" val="l1-1"/>
  <p:tag name="KSO_WM_UNIT_SUBTYPE" val="d"/>
  <p:tag name="KSO_WM_UNIT_INDEX" val="1_2_1"/>
  <p:tag name="KSO_WM_UNIT_ID" val="diagram20238387_1*l_h_i*1_2_1"/>
  <p:tag name="KSO_WM_TEMPLATE_CATEGORY" val="diagram"/>
  <p:tag name="KSO_WM_UNIT_LAYERLEVEL" val="1_1_1"/>
  <p:tag name="KSO_WM_BEAUTIFY_FLAG" val="#wm#"/>
  <p:tag name="KSO_WM_DIAGRAM_COLOR_TRICK" val="1"/>
  <p:tag name="KSO_WM_DIAGRAM_MIN_ITEMCNT" val="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8387_1*l_h_i*1_2_3"/>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8387_1*l_h_i*1_2_2"/>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6.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8387_1*l_h_a*1_2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27.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8387_1*l_h_f*1_2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DIAGRAM_USE_COLOR_VALUE" val="{&quot;color_scheme&quot;:1,&quot;color_type&quot;:1,&quot;theme_color_indexes&quot;:[]}"/>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8387_1*l_h_i*1_1_4"/>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8387_1*l_h_i*1_1_5"/>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8387_1*l_h_i*1_5_3"/>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0.xml><?xml version="1.0" encoding="utf-8"?>
<p:tagLst xmlns:p="http://schemas.openxmlformats.org/presentationml/2006/main">
  <p:tag name="KSO_WM_UNIT_COMPATIBLE" val="0"/>
  <p:tag name="KSO_WM_UNIT_DIAGRAM_ISREFERUNIT" val="0"/>
  <p:tag name="KSO_WM_UNIT_TYPE" val="l_h_i"/>
  <p:tag name="KSO_WM_TEMPLATE_INDEX" val="20238387"/>
  <p:tag name="KSO_WM_TAG_VERSION" val="3.0"/>
  <p:tag name="KSO_WM_DIAGRAM_VERSION" val="3"/>
  <p:tag name="KSO_WM_DIAGRAM_COLOR_TEXT_CAN_REMOVE" val="n"/>
  <p:tag name="KSO_WM_DIAGRAM_MAX_ITEMCNT" val="5"/>
  <p:tag name="KSO_WM_DIAGRAM_VIRTUALLY_FRAME" val="{&quot;height&quot;:317.8000061035156,&quot;left&quot;:64.32503937007873,&quot;top&quot;:114.87503326656315,&quot;width&quot;:851.2749606299212}"/>
  <p:tag name="KSO_WM_UNIT_HIGHLIGHT" val="0"/>
  <p:tag name="KSO_WM_UNIT_DIAGRAM_ISNUMVISUAL" val="0"/>
  <p:tag name="KSO_WM_DIAGRAM_GROUP_CODE" val="l1-1"/>
  <p:tag name="KSO_WM_UNIT_SUBTYPE" val="d"/>
  <p:tag name="KSO_WM_UNIT_INDEX" val="1_1_1"/>
  <p:tag name="KSO_WM_UNIT_ID" val="diagram20238387_1*l_h_i*1_1_1"/>
  <p:tag name="KSO_WM_TEMPLATE_CATEGORY" val="diagram"/>
  <p:tag name="KSO_WM_UNIT_LAYERLEVEL" val="1_1_1"/>
  <p:tag name="KSO_WM_BEAUTIFY_FLAG" val="#wm#"/>
  <p:tag name="KSO_WM_DIAGRAM_COLOR_TRICK" val="1"/>
  <p:tag name="KSO_WM_DIAGRAM_MIN_ITEMCNT" val="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8387_1*l_h_i*1_1_3"/>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8387_1*l_h_i*1_1_2"/>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8387_1*l_h_a*1_1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34.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8387_1*l_h_f*1_1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DIAGRAM_USE_COLOR_VALUE" val="{&quot;color_scheme&quot;:1,&quot;color_type&quot;:1,&quot;theme_color_indexes&quot;:[]}"/>
</p:tagLst>
</file>

<file path=ppt/tags/tag35.xml><?xml version="1.0" encoding="utf-8"?>
<p:tagLst xmlns:p="http://schemas.openxmlformats.org/presentationml/2006/main">
  <p:tag name="KSO_WM_BEAUTIFY_FLAG" val="#wm#"/>
  <p:tag name="KSO_WM_UNIT_TEXT_FILL_FORE_SCHEMECOLOR_INDEX_BRIGHTNESS" val="0"/>
  <p:tag name="KSO_WM_UNIT_TEXT_FILL_FORE_SCHEMECOLOR_INDEX" val="13"/>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8199_1*n_h_i*1_2_1"/>
  <p:tag name="KSO_WM_TEMPLATE_CATEGORY" val="diagram"/>
  <p:tag name="KSO_WM_TEMPLATE_INDEX" val="20238199"/>
  <p:tag name="KSO_WM_UNIT_LAYERLEVEL" val="1_1_1"/>
  <p:tag name="KSO_WM_TAG_VERSION" val="3.0"/>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36.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8199_1*n_h_h_i*1_2_2_1"/>
  <p:tag name="KSO_WM_TEMPLATE_CATEGORY" val="diagram"/>
  <p:tag name="KSO_WM_TEMPLATE_INDEX" val="20238199"/>
  <p:tag name="KSO_WM_UNIT_LAYERLEVEL" val="1_1_1_1"/>
  <p:tag name="KSO_WM_TAG_VERSION" val="3.0"/>
  <p:tag name="KSO_WM_BEAUTIFY_FLAG" val="#wm#"/>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7.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8199_1*n_h_h_i*1_2_3_1"/>
  <p:tag name="KSO_WM_TEMPLATE_CATEGORY" val="diagram"/>
  <p:tag name="KSO_WM_TEMPLATE_INDEX" val="20238199"/>
  <p:tag name="KSO_WM_UNIT_LAYERLEVEL" val="1_1_1_1"/>
  <p:tag name="KSO_WM_TAG_VERSION" val="3.0"/>
  <p:tag name="KSO_WM_BEAUTIFY_FLAG" val="#wm#"/>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8199_1*n_h_h_a*1_2_2_1"/>
  <p:tag name="KSO_WM_TEMPLATE_CATEGORY" val="diagram"/>
  <p:tag name="KSO_WM_TEMPLATE_INDEX" val="20238199"/>
  <p:tag name="KSO_WM_UNIT_LAYERLEVEL" val="1_1_1_1"/>
  <p:tag name="KSO_WM_TAG_VERSION" val="3.0"/>
  <p:tag name="KSO_WM_BEAUTIFY_FLAG" val="#wm#"/>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8199_1*n_h_h_a*1_2_3_1"/>
  <p:tag name="KSO_WM_TEMPLATE_CATEGORY" val="diagram"/>
  <p:tag name="KSO_WM_TEMPLATE_INDEX" val="20238199"/>
  <p:tag name="KSO_WM_UNIT_LAYERLEVEL" val="1_1_1_1"/>
  <p:tag name="KSO_WM_TAG_VERSION" val="3.0"/>
  <p:tag name="KSO_WM_BEAUTIFY_FLAG" val="#wm#"/>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8387_1*l_h_i*1_5_2"/>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8199_1*n_h_h_a*1_2_1_1"/>
  <p:tag name="KSO_WM_TEMPLATE_CATEGORY" val="diagram"/>
  <p:tag name="KSO_WM_TEMPLATE_INDEX" val="20238199"/>
  <p:tag name="KSO_WM_UNIT_LAYERLEVEL" val="1_1_1_1"/>
  <p:tag name="KSO_WM_TAG_VERSION" val="3.0"/>
  <p:tag name="KSO_WM_BEAUTIFY_FLAG" val="#wm#"/>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41.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LINE_FORE_SCHEMECOLOR_INDEX_1_BRIGHTNESS" val="0"/>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0.53"/>
  <p:tag name="KSO_WM_UNIT_LINE_FORE_SCHEMECOLOR_INDEX_2_TRANS" val="1"/>
  <p:tag name="KSO_WM_UNIT_LINE_GRADIENT_TYPE" val="0"/>
  <p:tag name="KSO_WM_UNIT_LINE_GRADIENT_ANGLE" val="270"/>
  <p:tag name="KSO_WM_UNIT_LINE_GRADIENT_DIRECTION" val="6"/>
  <p:tag name="KSO_WM_UNIT_LINE_FILL_TYPE" val="5"/>
  <p:tag name="KSO_WM_UNIT_SHADOW_SCHEMECOLOR_INDEX_BRIGHTNESS" val="0"/>
  <p:tag name="KSO_WM_UNIT_SHADOW_SCHEMECOLOR_INDEX" val="5"/>
  <p:tag name="KSO_WM_UNIT_TEXT_FILL_FORE_SCHEMECOLOR_INDEX_BRIGHTNESS" val="0"/>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8199_1*n_h_a*1_1_1"/>
  <p:tag name="KSO_WM_TEMPLATE_CATEGORY" val="diagram"/>
  <p:tag name="KSO_WM_TEMPLATE_INDEX" val="20238199"/>
  <p:tag name="KSO_WM_UNIT_LAYERLEVEL" val="1_1_1"/>
  <p:tag name="KSO_WM_TAG_VERSION" val="3.0"/>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0,&quot;rgb&quot;:&quot;#ffffff&quot;,&quot;transparency&quot;:0},{&quot;brightness&quot;:0,&quot;colorType&quot;:2,&quot;pos&quot;:0.5299999713897705,&quot;rgb&quot;:&quot;#ffffff&quot;,&quot;transparency&quot;:1}],&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42.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8199_1*n_h_h_i*1_2_1_1"/>
  <p:tag name="KSO_WM_TEMPLATE_CATEGORY" val="diagram"/>
  <p:tag name="KSO_WM_TEMPLATE_INDEX" val="20238199"/>
  <p:tag name="KSO_WM_UNIT_LAYERLEVEL" val="1_1_1_1"/>
  <p:tag name="KSO_WM_TAG_VERSION" val="3.0"/>
  <p:tag name="KSO_WM_DIAGRAM_MAX_ITEMCNT" val="6"/>
  <p:tag name="KSO_WM_DIAGRAM_MIN_ITEMCNT" val="3"/>
  <p:tag name="KSO_WM_DIAGRAM_VIRTUALLY_FRAME" val="{&quot;height&quot;:359.8999938964844,&quot;left&quot;:98.59944732906315,&quot;top&quot;:121.05,&quot;width&quot;:746.151184082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1_1"/>
  <p:tag name="KSO_WM_UNIT_INDEX" val="1_2_1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5_1"/>
  <p:tag name="KSO_WM_UNIT_INDEX" val="1_2_5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solidLine&quot;:{&quot;brightness&quot;:0,&quot;colorType&quot;:1,&quot;foreColorIndex&quot;:5,&quot;transparency&quot;:0.30000001192092896},&quot;type&quot;:1},&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i*1_2_1"/>
  <p:tag name="KSO_WM_UNIT_INDEX" val="1_2_1"/>
  <p:tag name="KSO_WM_DIAGRAM_GROUP_CODE" val="n1-1"/>
  <p:tag name="KSO_WM_UNIT_LINE_FORE_SCHEMECOLOR_INDEX" val="5"/>
  <p:tag name="KSO_WM_DIAGRAM_USE_COLOR_VALUE" val="{&quot;color_scheme&quot;:1,&quot;color_type&quot;:1,&quot;theme_color_indexes&quot;:[]}"/>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ISCONTENTSTITLE" val="0"/>
  <p:tag name="KSO_WM_UNIT_ISNUMDGMTITLE" val="0"/>
  <p:tag name="KSO_WM_UNIT_NOCLEAR" val="0"/>
  <p:tag name="KSO_WM_UNIT_VALUE" val="36"/>
  <p:tag name="KSO_WM_UNIT_TYPE" val="n_h_a"/>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949999988079071,&quot;colorType&quot;:1,&quot;foreColorIndex&quot;:5,&quot;pos&quot;:0.3700000047683716,&quot;transparency&quot;:0},{&quot;brightness&quot;:0.550000011920929,&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a*1_1_1"/>
  <p:tag name="KSO_WM_UNIT_INDEX" val="1_1_1"/>
  <p:tag name="KSO_WM_DIAGRAM_GROUP_CODE" val="n1-1"/>
  <p:tag name="KSO_WM_UNIT_PRESET_TEXT" val="Title"/>
  <p:tag name="KSO_WM_UNIT_FILL_TYPE" val="3"/>
  <p:tag name="KSO_WM_DIAGRAM_USE_COLOR_VALUE" val="{&quot;color_scheme&quot;:1,&quot;color_type&quot;:1,&quot;theme_color_indexes&quot;:[]}"/>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solidLine&quot;:{&quot;brightness&quot;:0.800000011920929,&quot;colorType&quot;:1,&quot;foreColorIndex&quot;:5,&quot;transparency&quot;:0.30000001192092896},&quot;type&quot;:1},&quot;shadow&quot;:{&quot;brightness&quot;:-0.15000000596046448,&quot;colorType&quot;:1,&quot;foreColorIndex&quot;:14,&quot;transparency&quot;:0.5},&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4*n_h_i*1_1_3"/>
  <p:tag name="KSO_WM_UNIT_INDEX" val="1_1_3"/>
  <p:tag name="KSO_WM_DIAGRAM_GROUP_CODE" val="n1-1"/>
  <p:tag name="KSO_WM_UNIT_LINE_FORE_SCHEMECOLOR_INDEX" val="5"/>
  <p:tag name="KSO_WM_DIAGRAM_USE_COLOR_VALUE" val="{&quot;color_scheme&quot;:1,&quot;color_type&quot;:1,&quot;theme_color_indexes&quot;:[]}"/>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2_1"/>
  <p:tag name="KSO_WM_UNIT_INDEX" val="1_2_2_1"/>
  <p:tag name="KSO_WM_DIAGRAM_GROUP_CODE" val="n1-1"/>
  <p:tag name="KSO_WM_DIAGRAM_USE_COLOR_VALUE" val="{&quot;color_scheme&quot;:1,&quot;color_type&quot;:1,&quot;theme_color_indexes&quo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2_2"/>
  <p:tag name="KSO_WM_UNIT_INDEX" val="1_2_2_2"/>
  <p:tag name="KSO_WM_DIAGRAM_GROUP_CODE" val="n1-1"/>
  <p:tag name="KSO_WM_UNIT_FILL_TYPE" val="3"/>
  <p:tag name="KSO_WM_DIAGRAM_USE_COLOR_VALUE" val="{&quot;color_scheme&quot;:1,&quot;color_type&quot;:1,&quot;theme_color_indexes&quot;:[]}"/>
</p:tagLst>
</file>

<file path=ppt/tags/tag5.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38387_1*l_h_a*1_5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DIAGRAM_USE_COLOR_VALUE" val="{&quot;color_scheme&quot;:1,&quot;color_type&quot;:1,&quot;theme_color_indexes&quot;:[]}"/>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4_1"/>
  <p:tag name="KSO_WM_UNIT_INDEX" val="1_2_4_1"/>
  <p:tag name="KSO_WM_DIAGRAM_GROUP_CODE" val="n1-1"/>
  <p:tag name="KSO_WM_DIAGRAM_USE_COLOR_VALUE" val="{&quot;color_scheme&quot;:1,&quot;color_type&quot;:1,&quot;theme_color_indexes&quot;:[]}"/>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4_2"/>
  <p:tag name="KSO_WM_UNIT_INDEX" val="1_2_4_2"/>
  <p:tag name="KSO_WM_DIAGRAM_GROUP_CODE" val="n1-1"/>
  <p:tag name="KSO_WM_UNIT_FILL_TYPE" val="3"/>
  <p:tag name="KSO_WM_DIAGRAM_USE_COLOR_VALUE" val="{&quot;color_scheme&quot;:1,&quot;color_type&quot;:1,&quot;theme_color_indexes&quot;:[]}"/>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3_1"/>
  <p:tag name="KSO_WM_UNIT_INDEX" val="1_2_3_1"/>
  <p:tag name="KSO_WM_DIAGRAM_GROUP_CODE" val="n1-1"/>
  <p:tag name="KSO_WM_DIAGRAM_USE_COLOR_VALUE" val="{&quot;color_scheme&quot;:1,&quot;color_type&quot;:1,&quot;theme_color_indexes&quot;:[]}"/>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3_2"/>
  <p:tag name="KSO_WM_UNIT_INDEX" val="1_2_3_2"/>
  <p:tag name="KSO_WM_DIAGRAM_GROUP_CODE" val="n1-1"/>
  <p:tag name="KSO_WM_UNIT_FILL_TYPE" val="3"/>
  <p:tag name="KSO_WM_DIAGRAM_USE_COLOR_VALUE" val="{&quot;color_scheme&quot;:1,&quot;color_type&quot;:1,&quot;theme_color_indexes&quo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1_1"/>
  <p:tag name="KSO_WM_UNIT_INDEX" val="1_2_1_1"/>
  <p:tag name="KSO_WM_DIAGRAM_GROUP_CODE" val="n1-1"/>
  <p:tag name="KSO_WM_DIAGRAM_USE_COLOR_VALUE" val="{&quot;color_scheme&quot;:1,&quot;color_type&quot;:1,&quot;theme_color_indexes&quot;:[]}"/>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1_2"/>
  <p:tag name="KSO_WM_UNIT_INDEX" val="1_2_1_2"/>
  <p:tag name="KSO_WM_DIAGRAM_GROUP_CODE" val="n1-1"/>
  <p:tag name="KSO_WM_UNIT_FILL_TYPE" val="3"/>
  <p:tag name="KSO_WM_DIAGRAM_USE_COLOR_VALUE" val="{&quot;color_scheme&quot;:1,&quot;color_type&quot;:1,&quot;theme_color_indexes&quo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5_1"/>
  <p:tag name="KSO_WM_UNIT_INDEX" val="1_2_5_1"/>
  <p:tag name="KSO_WM_DIAGRAM_GROUP_CODE" val="n1-1"/>
  <p:tag name="KSO_WM_DIAGRAM_USE_COLOR_VALUE" val="{&quot;color_scheme&quot;:1,&quot;color_type&quot;:1,&quot;theme_color_indexes&quot;:[]}"/>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5_2"/>
  <p:tag name="KSO_WM_UNIT_INDEX" val="1_2_5_2"/>
  <p:tag name="KSO_WM_DIAGRAM_GROUP_CODE" val="n1-1"/>
  <p:tag name="KSO_WM_UNIT_FILL_TYPE" val="3"/>
  <p:tag name="KSO_WM_DIAGRAM_USE_COLOR_VALUE" val="{&quot;color_scheme&quot;:1,&quot;color_type&quot;:1,&quot;theme_color_indexes&quot;:[]}"/>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2,&quot;pos&quot;:0.5,&quot;rgb&quot;:&quot;#ffffff&quot;,&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4*n_h_i*1_1_4"/>
  <p:tag name="KSO_WM_UNIT_INDEX" val="1_1_4"/>
  <p:tag name="KSO_WM_DIAGRAM_GROUP_CODE" val="n1-1"/>
  <p:tag name="KSO_WM_DIAGRAM_USE_COLOR_VALUE" val="{&quot;color_scheme&quot;:1,&quot;color_type&quot;:1,&quot;theme_color_indexes&quot;:[]}"/>
</p:tagLst>
</file>

<file path=ppt/tags/tag5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2_1"/>
  <p:tag name="KSO_WM_UNIT_INDEX" val="1_2_2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6.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8387_1*l_h_f*1_5_1"/>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DIAGRAM_USE_COLOR_VALUE" val="{&quot;color_scheme&quot;:1,&quot;color_type&quot;:1,&quot;theme_color_indexes&quot;:[]}"/>
</p:tagLst>
</file>

<file path=ppt/tags/tag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4_1"/>
  <p:tag name="KSO_WM_UNIT_INDEX" val="1_2_4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3_1"/>
  <p:tag name="KSO_WM_UNIT_INDEX" val="1_2_3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6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solid&quot;:{&quot;brightness&quot;:0.800000011920929,&quot;colorType&quot;:1,&quot;foreColorIndex&quot;:5,&quot;transparency&quot;:0.6499999761581421},&quot;type&quot;:1},&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i*1_1_1"/>
  <p:tag name="KSO_WM_UNIT_INDEX" val="1_1_1"/>
  <p:tag name="KSO_WM_DIAGRAM_GROUP_CODE" val="n1-1"/>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6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382.3999938964844,&quot;left&quot;:54.95003326656315,&quot;top&quot;:78.82500305175782,&quot;width&quot;:850.2000122070312}"/>
  <p:tag name="KSO_WM_DIAGRAM_COLOR_MATCH_VALUE" val="{&quot;shape&quot;:{&quot;fill&quot;:{&quot;type&quot;:0},&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i*1_1_2"/>
  <p:tag name="KSO_WM_UNIT_INDEX" val="1_1_2"/>
  <p:tag name="KSO_WM_DIAGRAM_GROUP_CODE" val="n1-1"/>
  <p:tag name="KSO_WM_DIAGRAM_USE_COLOR_VALUE" val="{&quot;color_scheme&quot;:1,&quot;color_type&quot;:1,&quot;theme_color_indexes&quot;:[]}"/>
</p:tagLst>
</file>

<file path=ppt/tags/tag64.xml><?xml version="1.0" encoding="utf-8"?>
<p:tagLst xmlns:p="http://schemas.openxmlformats.org/presentationml/2006/main">
  <p:tag name="TABLE_ENDDRAG_ORIGIN_RECT" val="493*289"/>
  <p:tag name="TABLE_ENDDRAG_RECT" val="13*85*493*289"/>
</p:tagLst>
</file>

<file path=ppt/tags/tag65.xml><?xml version="1.0" encoding="utf-8"?>
<p:tagLst xmlns:p="http://schemas.openxmlformats.org/presentationml/2006/main">
  <p:tag name="TABLE_ENDDRAG_ORIGIN_RECT" val="270*158"/>
  <p:tag name="TABLE_ENDDRAG_RECT" val="651*175*270*158"/>
</p:tagLst>
</file>

<file path=ppt/tags/tag66.xml><?xml version="1.0" encoding="utf-8"?>
<p:tagLst xmlns:p="http://schemas.openxmlformats.org/presentationml/2006/main">
  <p:tag name="TABLE_ENDDRAG_ORIGIN_RECT" val="788*393"/>
  <p:tag name="TABLE_ENDDRAG_RECT" val="53*85*788*393"/>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38165_1*m_i*1_1"/>
  <p:tag name="KSO_WM_TEMPLATE_CATEGORY" val="diagram"/>
  <p:tag name="KSO_WM_TEMPLATE_INDEX" val="20238165"/>
  <p:tag name="KSO_WM_UNIT_LAYERLEVEL" val="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gradient&quot;:[{&quot;brightness&quot;:0.800000011920929,&quot;colorType&quot;:1,&quot;foreColorIndex&quot;:5,&quot;pos&quot;:0,&quot;transparency&quot;:0.800000011920929},{&quot;brightness&quot;:0.6000000238418579,&quot;colorType&quot;:1,&quot;foreColorIndex&quot;:5,&quot;pos&quot;:1,&quot;transparency&quot;:0}],&quot;type&quot;:3},&quot;glow&quot;:{&quot;colorType&quot;:0},&quot;line&quot;:{&quot;type&quot;:0},&quot;shadow&quot;:{&quot;brightness&quot;:0.400000005960464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8165_1*m_h_i*1_1_2"/>
  <p:tag name="KSO_WM_TEMPLATE_CATEGORY" val="diagram"/>
  <p:tag name="KSO_WM_TEMPLATE_INDEX" val="20238165"/>
  <p:tag name="KSO_WM_UNIT_LAYERLEVEL" val="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gradient&quot;:[{&quot;brightness&quot;:0.44999998807907104,&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step 01"/>
  <p:tag name="KSO_WM_UNIT_FILL_TYPE" val="3"/>
  <p:tag name="KSO_WM_DIAGRAM_USE_COLOR_VALUE" val="{&quot;color_scheme&quot;:1,&quot;color_type&quot;:1,&quot;theme_color_indexes&quot;:[]}"/>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8165_1*m_h_i*1_2_2"/>
  <p:tag name="KSO_WM_TEMPLATE_CATEGORY" val="diagram"/>
  <p:tag name="KSO_WM_TEMPLATE_INDEX" val="20238165"/>
  <p:tag name="KSO_WM_UNIT_LAYERLEVEL" val="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gradient&quot;:[{&quot;brightness&quot;:0.15000000596046448,&quot;colorType&quot;:1,&quot;foreColorIndex&quot;:5,&quot;pos&quot;:0,&quot;transparency&quot;:0},{&quot;brightness&quot;:-0.10000000149011612,&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step 02"/>
  <p:tag name="KSO_WM_UNIT_FILL_TYPE" val="3"/>
  <p:tag name="KSO_WM_DIAGRAM_USE_COLOR_VALUE" val="{&quot;color_scheme&quot;:1,&quot;color_type&quot;:1,&quot;theme_color_indexes&quot;:[]}"/>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8387_1*l_h_i*1_4_4"/>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238165_1*m_i*1_3"/>
  <p:tag name="KSO_WM_TEMPLATE_CATEGORY" val="diagram"/>
  <p:tag name="KSO_WM_TEMPLATE_INDEX" val="20238165"/>
  <p:tag name="KSO_WM_UNIT_LAYERLEVEL" val="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type&quot;:0},&quot;glow&quot;:{&quot;colorType&quot;:0},&quot;line&quot;:{&quot;gradient&quot;:[{&quot;brightness&quot;:0.800000011920929,&quot;colorType&quot;:1,&quot;foreColorIndex&quot;:5,&quot;pos&quot;:0,&quot;transparency&quot;:1},{&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8165_1*m_h_i*1_2_1"/>
  <p:tag name="KSO_WM_TEMPLATE_CATEGORY" val="diagram"/>
  <p:tag name="KSO_WM_TEMPLATE_INDEX" val="20238165"/>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8165_1*m_h_f*1_2_1"/>
  <p:tag name="KSO_WM_TEMPLATE_CATEGORY" val="diagram"/>
  <p:tag name="KSO_WM_TEMPLATE_INDEX" val="20238165"/>
  <p:tag name="KSO_WM_UNIT_LAYERLEVEL" val="1_1_1"/>
  <p:tag name="KSO_WM_TAG_VERSION" val="3.0"/>
  <p:tag name="KSO_WM_BEAUTIFY_FLAG" val="#wm#"/>
  <p:tag name="KSO_WM_DIAGRAM_GROUP_CODE" val="m1-1"/>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p:tag name="KSO_WM_UNIT_TEXT_FILL_FORE_SCHEMECOLOR_INDEX" val="1"/>
  <p:tag name="KSO_WM_UNIT_TEXT_FILL_TYPE" val="1"/>
  <p:tag name="KSO_WM_DIAGRAM_USE_COLOR_VALUE" val="{&quot;color_scheme&quot;:1,&quot;color_type&quot;:1,&quot;theme_color_indexes&quot;:[]}"/>
</p:tagLst>
</file>

<file path=ppt/tags/tag7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8165_1*m_h_f*1_1_1"/>
  <p:tag name="KSO_WM_TEMPLATE_CATEGORY" val="diagram"/>
  <p:tag name="KSO_WM_TEMPLATE_INDEX" val="20238165"/>
  <p:tag name="KSO_WM_UNIT_LAYERLEVEL" val="1_1_1"/>
  <p:tag name="KSO_WM_TAG_VERSION" val="3.0"/>
  <p:tag name="KSO_WM_BEAUTIFY_FLAG" val="#wm#"/>
  <p:tag name="KSO_WM_DIAGRAM_GROUP_CODE" val="m1-1"/>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p:tag name="KSO_WM_UNIT_TEXT_FILL_FORE_SCHEMECOLOR_INDEX" val="1"/>
  <p:tag name="KSO_WM_UNIT_TEXT_FILL_TYPE" val="1"/>
  <p:tag name="KSO_WM_DIAGRAM_USE_COLOR_VALUE" val="{&quot;color_scheme&quot;:1,&quot;color_type&quot;:1,&quot;theme_color_indexes&quot;:[]}"/>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8165_1*m_h_i*1_1_1"/>
  <p:tag name="KSO_WM_TEMPLATE_CATEGORY" val="diagram"/>
  <p:tag name="KSO_WM_TEMPLATE_INDEX" val="20238165"/>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8165_1*m_h_i*1_2_2"/>
  <p:tag name="KSO_WM_TEMPLATE_CATEGORY" val="diagram"/>
  <p:tag name="KSO_WM_TEMPLATE_INDEX" val="20238165"/>
  <p:tag name="KSO_WM_UNIT_LAYERLEVEL" val="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5.5,&quot;top&quot;:138.40003937007873,&quot;width&quot;:899.0434936523437}"/>
  <p:tag name="KSO_WM_DIAGRAM_COLOR_MATCH_VALUE" val="{&quot;shape&quot;:{&quot;fill&quot;:{&quot;gradient&quot;:[{&quot;brightness&quot;:0.15000000596046448,&quot;colorType&quot;:1,&quot;foreColorIndex&quot;:5,&quot;pos&quot;:0,&quot;transparency&quot;:0},{&quot;brightness&quot;:-0.10000000149011612,&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step 02"/>
  <p:tag name="KSO_WM_UNIT_FILL_TYPE" val="3"/>
  <p:tag name="KSO_WM_DIAGRAM_USE_COLOR_VALUE" val="{&quot;color_scheme&quot;:1,&quot;color_type&quot;:1,&quot;theme_color_indexes&quot;:[]}"/>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8165_1*m_h_i*1_2_2"/>
  <p:tag name="KSO_WM_TEMPLATE_CATEGORY" val="diagram"/>
  <p:tag name="KSO_WM_TEMPLATE_INDEX" val="20238165"/>
  <p:tag name="KSO_WM_UNIT_LAYERLEVEL" val="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5.5,&quot;top&quot;:138.40003937007873,&quot;width&quot;:899.0434936523437}"/>
  <p:tag name="KSO_WM_DIAGRAM_COLOR_MATCH_VALUE" val="{&quot;shape&quot;:{&quot;fill&quot;:{&quot;gradient&quot;:[{&quot;brightness&quot;:0.15000000596046448,&quot;colorType&quot;:1,&quot;foreColorIndex&quot;:5,&quot;pos&quot;:0,&quot;transparency&quot;:0},{&quot;brightness&quot;:-0.10000000149011612,&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step 02"/>
  <p:tag name="KSO_WM_UNIT_FILL_TYPE" val="3"/>
  <p:tag name="KSO_WM_DIAGRAM_USE_COLOR_VALUE" val="{&quot;color_scheme&quot;:1,&quot;color_type&quot;:1,&quot;theme_color_indexes&quot;:[]}"/>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8165_1*m_h_i*1_1_1"/>
  <p:tag name="KSO_WM_TEMPLATE_CATEGORY" val="diagram"/>
  <p:tag name="KSO_WM_TEMPLATE_INDEX" val="20238165"/>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5.5,&quot;top&quot;:138.40003937007873,&quot;width&quot;:899.043493652343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8165_1*m_h_i*1_2_1"/>
  <p:tag name="KSO_WM_TEMPLATE_CATEGORY" val="diagram"/>
  <p:tag name="KSO_WM_TEMPLATE_INDEX" val="20238165"/>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63.25,&quot;left&quot;:-27.65,&quot;top&quot;:138.40003937007873,&quot;width&quot;:952.1934936523437}"/>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38387_1*l_h_i*1_4_5"/>
  <p:tag name="KSO_WM_TEMPLATE_CATEGORY" val="diagram"/>
  <p:tag name="KSO_WM_TEMPLATE_INDEX" val="2023838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17.8000061035156,&quot;left&quot;:64.32503937007873,&quot;top&quot;:114.87503326656315,&quot;width&quot;:851.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xml><?xml version="1.0" encoding="utf-8"?>
<p:tagLst xmlns:p="http://schemas.openxmlformats.org/presentationml/2006/main">
  <p:tag name="KSO_WM_UNIT_COMPATIBLE" val="0"/>
  <p:tag name="KSO_WM_UNIT_DIAGRAM_ISREFERUNIT" val="0"/>
  <p:tag name="KSO_WM_UNIT_TYPE" val="l_h_i"/>
  <p:tag name="KSO_WM_TEMPLATE_INDEX" val="20238387"/>
  <p:tag name="KSO_WM_TAG_VERSION" val="3.0"/>
  <p:tag name="KSO_WM_DIAGRAM_VERSION" val="3"/>
  <p:tag name="KSO_WM_DIAGRAM_COLOR_TEXT_CAN_REMOVE" val="n"/>
  <p:tag name="KSO_WM_DIAGRAM_MAX_ITEMCNT" val="5"/>
  <p:tag name="KSO_WM_DIAGRAM_VIRTUALLY_FRAME" val="{&quot;height&quot;:317.8000061035156,&quot;left&quot;:64.32503937007873,&quot;top&quot;:114.87503326656315,&quot;width&quot;:851.2749606299212}"/>
  <p:tag name="KSO_WM_UNIT_HIGHLIGHT" val="0"/>
  <p:tag name="KSO_WM_UNIT_DIAGRAM_ISNUMVISUAL" val="0"/>
  <p:tag name="KSO_WM_DIAGRAM_GROUP_CODE" val="l1-1"/>
  <p:tag name="KSO_WM_UNIT_SUBTYPE" val="d"/>
  <p:tag name="KSO_WM_UNIT_INDEX" val="1_4_1"/>
  <p:tag name="KSO_WM_UNIT_ID" val="diagram20238387_1*l_h_i*1_4_1"/>
  <p:tag name="KSO_WM_TEMPLATE_CATEGORY" val="diagram"/>
  <p:tag name="KSO_WM_UNIT_LAYERLEVEL" val="1_1_1"/>
  <p:tag name="KSO_WM_BEAUTIFY_FLAG" val="#wm#"/>
  <p:tag name="KSO_WM_DIAGRAM_COLOR_TRICK" val="1"/>
  <p:tag name="KSO_WM_DIAGRAM_MIN_ITEMCNT" val="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9313</Words>
  <Application>WPS Presentation</Application>
  <PresentationFormat>On-screen Show (4:3)</PresentationFormat>
  <Paragraphs>478</Paragraphs>
  <Slides>23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SimSun</vt:lpstr>
      <vt:lpstr>Wingdings</vt:lpstr>
      <vt:lpstr>Cambria</vt:lpstr>
      <vt:lpstr>Aptos</vt:lpstr>
      <vt:lpstr>Segoe Print</vt:lpstr>
      <vt:lpstr>Times New Roman</vt:lpstr>
      <vt:lpstr>Calibri</vt:lpstr>
      <vt:lpstr>Wingdings</vt:lpstr>
      <vt:lpstr>Times New Roman</vt:lpstr>
      <vt:lpstr>Consolas</vt:lpstr>
      <vt:lpstr>Arial</vt:lpstr>
      <vt:lpstr>Microsoft YaHei</vt:lpstr>
      <vt:lpstr>Arial Unicode MS</vt:lpstr>
      <vt:lpstr>Office Theme</vt:lpstr>
      <vt:lpstr>PowerPoint 演示文稿</vt:lpstr>
      <vt:lpstr>BACKGROUND</vt:lpstr>
      <vt:lpstr>PowerPoint 演示文稿</vt:lpstr>
      <vt:lpstr>PowerPoint 演示文稿</vt:lpstr>
      <vt:lpstr>PowerPoint 演示文稿</vt:lpstr>
      <vt:lpstr>PowerPoint 演示文稿</vt:lpstr>
      <vt:lpstr>METHODS</vt:lpstr>
      <vt:lpstr>METHODS</vt:lpstr>
      <vt:lpstr>RESULTS</vt:lpstr>
      <vt:lpstr>RESULTS</vt:lpstr>
      <vt:lpstr>RESULTS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REFERENCES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Mitk</cp:lastModifiedBy>
  <cp:revision>26</cp:revision>
  <dcterms:created xsi:type="dcterms:W3CDTF">2006-08-16T00:00:00Z</dcterms:created>
  <dcterms:modified xsi:type="dcterms:W3CDTF">2025-02-19T00:55:55Z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D43B97378C61431687461FAD60DF92A9_13</vt:lpwstr>
  </property>
  <property fmtid="{D5CDD505-2E9C-101B-9397-08002B2CF9AE}" pid="3" name="KSOProductBuildVer">
    <vt:lpwstr>1033-12.2.0.19805</vt:lpwstr>
  </property>
</Properties>
</file>