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7" r:id="rId7"/>
    <p:sldId id="262" r:id="rId8"/>
    <p:sldId id="263" r:id="rId9"/>
    <p:sldId id="264" r:id="rId10"/>
    <p:sldId id="265" r:id="rId11"/>
    <p:sldId id="266"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itle 1"/>
          <p:cNvSpPr txBox="1">
            <a:spLocks/>
          </p:cNvSpPr>
          <p:nvPr/>
        </p:nvSpPr>
        <p:spPr>
          <a:xfrm>
            <a:off x="304800" y="1295400"/>
            <a:ext cx="6096000" cy="3276600"/>
          </a:xfrm>
          <a:prstGeom prst="rect">
            <a:avLst/>
          </a:prstGeom>
        </p:spPr>
        <p:txBody>
          <a:bodyPr vert="horz" lIns="91440" tIns="45720" rIns="91440" bIns="45720" rtlCol="0" anchor="ctr">
            <a:noAutofit/>
          </a:bodyPr>
          <a:lstStyle/>
          <a:p>
            <a:pPr>
              <a:spcBef>
                <a:spcPts val="125"/>
              </a:spcBef>
              <a:spcAft>
                <a:spcPts val="125"/>
              </a:spcAft>
              <a:defRPr/>
            </a:pPr>
            <a:r>
              <a:rPr kumimoji="0" lang="en-US" sz="2600" b="1" i="0" u="none" strike="noStrike" kern="1200" cap="none" spc="0" normalizeH="0" baseline="0" noProof="0" dirty="0" smtClean="0">
                <a:ln>
                  <a:noFill/>
                </a:ln>
                <a:effectLst/>
                <a:uLnTx/>
                <a:uFillTx/>
                <a:latin typeface="Cambria" pitchFamily="18" charset="0"/>
                <a:ea typeface="+mj-ea"/>
                <a:cs typeface="+mj-cs"/>
              </a:rPr>
              <a:t>Title: </a:t>
            </a:r>
            <a:br>
              <a:rPr kumimoji="0" lang="en-US" sz="2600" b="1" i="0" u="none" strike="noStrike" kern="1200" cap="none" spc="0" normalizeH="0" baseline="0" noProof="0" dirty="0" smtClean="0">
                <a:ln>
                  <a:noFill/>
                </a:ln>
                <a:effectLst/>
                <a:uLnTx/>
                <a:uFillTx/>
                <a:latin typeface="Cambria" pitchFamily="18" charset="0"/>
                <a:ea typeface="+mj-ea"/>
                <a:cs typeface="+mj-cs"/>
              </a:rPr>
            </a:br>
            <a:r>
              <a:rPr lang="en-IN" sz="2800" b="1" dirty="0" smtClean="0"/>
              <a:t>Novel Marine Naturals in Drug Discovery</a:t>
            </a:r>
          </a:p>
          <a:p>
            <a:pPr marL="0" marR="0" lvl="0" indent="0" defTabSz="914400" rtl="0" eaLnBrk="1" fontAlgn="auto" latinLnBrk="0" hangingPunct="1">
              <a:lnSpc>
                <a:spcPct val="100000"/>
              </a:lnSpc>
              <a:spcBef>
                <a:spcPts val="125"/>
              </a:spcBef>
              <a:spcAft>
                <a:spcPts val="125"/>
              </a:spcAft>
              <a:buClrTx/>
              <a:buSzTx/>
              <a:buFontTx/>
              <a:buNone/>
              <a:tabLst/>
              <a:defRPr/>
            </a:pPr>
            <a:endParaRPr lang="en-US" sz="2600" b="1" dirty="0" smtClean="0">
              <a:solidFill>
                <a:schemeClr val="bg1">
                  <a:lumMod val="75000"/>
                </a:schemeClr>
              </a:solidFill>
              <a:latin typeface="Cambria" pitchFamily="18" charset="0"/>
              <a:ea typeface="+mj-ea"/>
              <a:cs typeface="+mj-cs"/>
            </a:endParaRPr>
          </a:p>
        </p:txBody>
      </p:sp>
      <p:sp>
        <p:nvSpPr>
          <p:cNvPr id="10" name="Subtitle 2"/>
          <p:cNvSpPr txBox="1">
            <a:spLocks/>
          </p:cNvSpPr>
          <p:nvPr/>
        </p:nvSpPr>
        <p:spPr>
          <a:xfrm>
            <a:off x="304800" y="4953000"/>
            <a:ext cx="4724400" cy="1752600"/>
          </a:xfrm>
          <a:prstGeom prst="rect">
            <a:avLst/>
          </a:prstGeom>
        </p:spPr>
        <p:txBody>
          <a:bodyPr vert="horz" lIns="91440" tIns="45720" rIns="91440" bIns="45720" rtlCol="0">
            <a:normAutofit/>
          </a:bodyPr>
          <a:lstStyle/>
          <a:p>
            <a:pPr lvl="0" algn="ctr" eaLnBrk="0" fontAlgn="base" hangingPunct="0">
              <a:spcBef>
                <a:spcPct val="0"/>
              </a:spcBef>
              <a:spcAft>
                <a:spcPct val="0"/>
              </a:spcAft>
            </a:pPr>
            <a:r>
              <a:rPr lang="ta-IN" sz="2400" b="1" dirty="0" smtClean="0">
                <a:solidFill>
                  <a:srgbClr val="00B050"/>
                </a:solidFill>
                <a:ea typeface="Times New Roman" pitchFamily="18" charset="0"/>
                <a:cs typeface="Latha" pitchFamily="34" charset="0"/>
              </a:rPr>
              <a:t>Leena Grace Beslin</a:t>
            </a:r>
            <a:endParaRPr lang="en-IN" sz="2400" b="1" dirty="0" smtClean="0">
              <a:solidFill>
                <a:srgbClr val="00B050"/>
              </a:solidFill>
              <a:ea typeface="Times New Roman" pitchFamily="18" charset="0"/>
              <a:cs typeface="Latha" pitchFamily="34" charset="0"/>
            </a:endParaRPr>
          </a:p>
          <a:p>
            <a:pPr lvl="0" algn="ctr" eaLnBrk="0" fontAlgn="base" hangingPunct="0">
              <a:spcBef>
                <a:spcPct val="0"/>
              </a:spcBef>
              <a:spcAft>
                <a:spcPct val="0"/>
              </a:spcAft>
            </a:pPr>
            <a:r>
              <a:rPr lang="ta-IN" dirty="0" smtClean="0">
                <a:solidFill>
                  <a:srgbClr val="00602B"/>
                </a:solidFill>
                <a:ea typeface="Times New Roman" pitchFamily="18" charset="0"/>
                <a:cs typeface="Latha" pitchFamily="34" charset="0"/>
              </a:rPr>
              <a:t>Department of Zoology, Nesamony Memorial Christian College (Affiliated to Manonmaniam Sundaranar University), Marthandam-629165, </a:t>
            </a:r>
            <a:endParaRPr lang="en-US" dirty="0" smtClean="0">
              <a:solidFill>
                <a:srgbClr val="00602B"/>
              </a:solidFill>
              <a:cs typeface="Arial" pitchFamily="34" charset="0"/>
            </a:endParaRPr>
          </a:p>
          <a:p>
            <a:pPr lvl="0" algn="ctr" eaLnBrk="0" fontAlgn="base" hangingPunct="0">
              <a:spcBef>
                <a:spcPct val="0"/>
              </a:spcBef>
              <a:spcAft>
                <a:spcPct val="0"/>
              </a:spcAft>
            </a:pPr>
            <a:r>
              <a:rPr lang="ta-IN" dirty="0" smtClean="0">
                <a:solidFill>
                  <a:srgbClr val="00602B"/>
                </a:solidFill>
                <a:ea typeface="Times New Roman" pitchFamily="18" charset="0"/>
                <a:cs typeface="Latha" pitchFamily="34" charset="0"/>
              </a:rPr>
              <a:t>Kanyakumari District, Tamil Nadu, India.</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b="1" dirty="0" err="1" smtClean="0">
                <a:solidFill>
                  <a:srgbClr val="FF0000"/>
                </a:solidFill>
              </a:rPr>
              <a:t>Dolastatin</a:t>
            </a:r>
            <a:r>
              <a:rPr lang="en-IN" b="1" dirty="0" smtClean="0">
                <a:solidFill>
                  <a:srgbClr val="FF0000"/>
                </a:solidFill>
              </a:rPr>
              <a:t> 10</a:t>
            </a:r>
            <a:br>
              <a:rPr lang="en-IN" b="1" dirty="0" smtClean="0">
                <a:solidFill>
                  <a:srgbClr val="FF0000"/>
                </a:solidFill>
              </a:rPr>
            </a:br>
            <a:endParaRPr lang="en-IN" dirty="0"/>
          </a:p>
        </p:txBody>
      </p:sp>
      <p:sp>
        <p:nvSpPr>
          <p:cNvPr id="3" name="Content Placeholder 2"/>
          <p:cNvSpPr>
            <a:spLocks noGrp="1"/>
          </p:cNvSpPr>
          <p:nvPr>
            <p:ph idx="1"/>
          </p:nvPr>
        </p:nvSpPr>
        <p:spPr>
          <a:xfrm>
            <a:off x="179512" y="1340768"/>
            <a:ext cx="8784976" cy="5328592"/>
          </a:xfrm>
        </p:spPr>
        <p:txBody>
          <a:bodyPr>
            <a:normAutofit fontScale="70000" lnSpcReduction="20000"/>
          </a:bodyPr>
          <a:lstStyle/>
          <a:p>
            <a:pPr algn="just"/>
            <a:r>
              <a:rPr lang="en-IN" dirty="0" err="1" smtClean="0"/>
              <a:t>Dolastatin</a:t>
            </a:r>
            <a:r>
              <a:rPr lang="en-IN" dirty="0" smtClean="0"/>
              <a:t> 10 was first reported in 1987  isolated from the Indian Ocean Sea hare </a:t>
            </a:r>
            <a:r>
              <a:rPr lang="en-IN" i="1" dirty="0" err="1" smtClean="0"/>
              <a:t>Dolabella</a:t>
            </a:r>
            <a:r>
              <a:rPr lang="en-IN" i="1" dirty="0" smtClean="0"/>
              <a:t> </a:t>
            </a:r>
            <a:r>
              <a:rPr lang="en-IN" i="1" dirty="0" err="1" smtClean="0"/>
              <a:t>auricularia</a:t>
            </a:r>
            <a:r>
              <a:rPr lang="en-IN" i="1" dirty="0" smtClean="0"/>
              <a:t> , </a:t>
            </a:r>
            <a:r>
              <a:rPr lang="en-IN" dirty="0" smtClean="0"/>
              <a:t>later found to originate from the gastropod's </a:t>
            </a:r>
            <a:r>
              <a:rPr lang="en-IN" dirty="0" err="1" smtClean="0"/>
              <a:t>cyanobacterial</a:t>
            </a:r>
            <a:r>
              <a:rPr lang="en-IN" dirty="0" smtClean="0"/>
              <a:t> (</a:t>
            </a:r>
            <a:r>
              <a:rPr lang="en-IN" i="1" dirty="0" err="1" smtClean="0"/>
              <a:t>Symploca</a:t>
            </a:r>
            <a:r>
              <a:rPr lang="en-IN" i="1" dirty="0" smtClean="0"/>
              <a:t> sp.) diet</a:t>
            </a:r>
            <a:r>
              <a:rPr lang="en-IN" i="1" dirty="0" smtClean="0"/>
              <a:t>.</a:t>
            </a:r>
          </a:p>
          <a:p>
            <a:pPr algn="just">
              <a:buNone/>
            </a:pPr>
            <a:endParaRPr lang="en-IN" i="1" dirty="0" smtClean="0"/>
          </a:p>
          <a:p>
            <a:pPr algn="just"/>
            <a:r>
              <a:rPr lang="en-IN" i="1" dirty="0" smtClean="0"/>
              <a:t> </a:t>
            </a:r>
            <a:r>
              <a:rPr lang="en-IN" i="1" dirty="0" smtClean="0"/>
              <a:t>Phase I and II clinical trials of </a:t>
            </a:r>
            <a:r>
              <a:rPr lang="en-IN" dirty="0" err="1" smtClean="0"/>
              <a:t>dolastatin</a:t>
            </a:r>
            <a:r>
              <a:rPr lang="en-IN" dirty="0" smtClean="0"/>
              <a:t>  was unsuccessful due to a lack of efficacy and induced peripheral neuropathy</a:t>
            </a:r>
          </a:p>
          <a:p>
            <a:pPr algn="just"/>
            <a:endParaRPr lang="en-IN" b="1" dirty="0" smtClean="0"/>
          </a:p>
          <a:p>
            <a:pPr algn="just">
              <a:buFont typeface="Wingdings" pitchFamily="2" charset="2"/>
              <a:buChar char="§"/>
            </a:pPr>
            <a:r>
              <a:rPr lang="en-IN" dirty="0" smtClean="0"/>
              <a:t>Linking  another </a:t>
            </a:r>
            <a:r>
              <a:rPr lang="en-IN" dirty="0" err="1" smtClean="0"/>
              <a:t>analog</a:t>
            </a:r>
            <a:r>
              <a:rPr lang="en-IN" dirty="0" smtClean="0"/>
              <a:t> of </a:t>
            </a:r>
            <a:r>
              <a:rPr lang="en-IN" dirty="0" err="1" smtClean="0"/>
              <a:t>dolastatin</a:t>
            </a:r>
            <a:r>
              <a:rPr lang="en-IN" dirty="0" smtClean="0"/>
              <a:t> 10, namely </a:t>
            </a:r>
            <a:r>
              <a:rPr lang="en-IN" dirty="0" err="1" smtClean="0"/>
              <a:t>monomethyl</a:t>
            </a:r>
            <a:r>
              <a:rPr lang="en-IN" dirty="0" smtClean="0"/>
              <a:t> </a:t>
            </a:r>
            <a:r>
              <a:rPr lang="en-IN" dirty="0" err="1" smtClean="0"/>
              <a:t>auristatin</a:t>
            </a:r>
            <a:r>
              <a:rPr lang="en-IN" dirty="0" smtClean="0"/>
              <a:t> E, to an antibody that targets CD30, a cell membrane protein present on the surface of Hodgkin's lymphoma cells resulted in a highly effective and well-tolerated agent, </a:t>
            </a:r>
            <a:r>
              <a:rPr lang="en-IN" dirty="0" err="1" smtClean="0"/>
              <a:t>brentuximab</a:t>
            </a:r>
            <a:r>
              <a:rPr lang="en-IN" dirty="0" smtClean="0"/>
              <a:t> </a:t>
            </a:r>
            <a:r>
              <a:rPr lang="en-IN" dirty="0" err="1" smtClean="0"/>
              <a:t>vendotin</a:t>
            </a:r>
            <a:r>
              <a:rPr lang="en-IN" dirty="0" smtClean="0"/>
              <a:t>.</a:t>
            </a:r>
          </a:p>
          <a:p>
            <a:pPr algn="just">
              <a:buNone/>
            </a:pPr>
            <a:endParaRPr lang="en-IN" dirty="0" smtClean="0"/>
          </a:p>
          <a:p>
            <a:pPr algn="just">
              <a:buFont typeface="Wingdings" pitchFamily="2" charset="2"/>
              <a:buChar char="§"/>
            </a:pPr>
            <a:r>
              <a:rPr lang="en-IN" dirty="0" smtClean="0"/>
              <a:t>An accelerated FDA approved agent in Hodgkin's lymphoma and </a:t>
            </a:r>
            <a:r>
              <a:rPr lang="en-IN" dirty="0" err="1" smtClean="0"/>
              <a:t>anaplastic</a:t>
            </a:r>
            <a:r>
              <a:rPr lang="en-IN" dirty="0" smtClean="0"/>
              <a:t> large cell lymphoma was granted in August, 2011 and is marketed as </a:t>
            </a:r>
            <a:r>
              <a:rPr lang="en-IN" dirty="0" err="1" smtClean="0"/>
              <a:t>Adcetris</a:t>
            </a:r>
            <a:r>
              <a:rPr lang="en-IN" dirty="0" smtClean="0"/>
              <a:t>® by Seattle Genetics</a:t>
            </a:r>
          </a:p>
          <a:p>
            <a:pPr algn="just">
              <a:buFont typeface="Wingdings" pitchFamily="2" charset="2"/>
              <a:buChar char="§"/>
            </a:pPr>
            <a:endParaRPr lang="en-IN"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err="1" smtClean="0">
                <a:solidFill>
                  <a:srgbClr val="FF0000"/>
                </a:solidFill>
              </a:rPr>
              <a:t>Ziconotide</a:t>
            </a:r>
            <a:r>
              <a:rPr lang="en-IN" b="1" dirty="0" smtClean="0">
                <a:solidFill>
                  <a:srgbClr val="FF0000"/>
                </a:solidFill>
              </a:rPr>
              <a:t> </a:t>
            </a:r>
            <a:br>
              <a:rPr lang="en-IN" b="1" dirty="0" smtClean="0">
                <a:solidFill>
                  <a:srgbClr val="FF0000"/>
                </a:solidFill>
              </a:rPr>
            </a:br>
            <a:endParaRPr lang="en-IN" dirty="0"/>
          </a:p>
        </p:txBody>
      </p:sp>
      <p:sp>
        <p:nvSpPr>
          <p:cNvPr id="3" name="Content Placeholder 2"/>
          <p:cNvSpPr>
            <a:spLocks noGrp="1"/>
          </p:cNvSpPr>
          <p:nvPr>
            <p:ph idx="1"/>
          </p:nvPr>
        </p:nvSpPr>
        <p:spPr>
          <a:xfrm>
            <a:off x="179512" y="1268760"/>
            <a:ext cx="8784976" cy="5184576"/>
          </a:xfrm>
        </p:spPr>
        <p:txBody>
          <a:bodyPr>
            <a:normAutofit fontScale="70000" lnSpcReduction="20000"/>
          </a:bodyPr>
          <a:lstStyle/>
          <a:p>
            <a:pPr algn="just">
              <a:buFont typeface="Wingdings" pitchFamily="2" charset="2"/>
              <a:buChar char="§"/>
            </a:pPr>
            <a:r>
              <a:rPr lang="en-IN" dirty="0" smtClean="0"/>
              <a:t>It is also known as </a:t>
            </a:r>
            <a:r>
              <a:rPr lang="en-IN" dirty="0" err="1" smtClean="0"/>
              <a:t>intrathecal</a:t>
            </a:r>
            <a:r>
              <a:rPr lang="en-IN" dirty="0" smtClean="0"/>
              <a:t> </a:t>
            </a:r>
            <a:r>
              <a:rPr lang="en-IN" dirty="0" err="1" smtClean="0"/>
              <a:t>ziconotide</a:t>
            </a:r>
            <a:r>
              <a:rPr lang="en-IN" dirty="0" smtClean="0"/>
              <a:t> because of its administration route. It is a peptide toxin from the fish-hunting marine </a:t>
            </a:r>
            <a:r>
              <a:rPr lang="en-IN" dirty="0" err="1" smtClean="0"/>
              <a:t>mollusk</a:t>
            </a:r>
            <a:r>
              <a:rPr lang="en-IN" dirty="0" smtClean="0"/>
              <a:t>, </a:t>
            </a:r>
            <a:r>
              <a:rPr lang="en-IN" dirty="0" err="1" smtClean="0"/>
              <a:t>Conus</a:t>
            </a:r>
            <a:r>
              <a:rPr lang="en-IN" dirty="0" smtClean="0"/>
              <a:t> magus, a cone snail. </a:t>
            </a:r>
          </a:p>
          <a:p>
            <a:pPr algn="just"/>
            <a:endParaRPr lang="en-IN" dirty="0" smtClean="0"/>
          </a:p>
          <a:p>
            <a:pPr algn="just">
              <a:buFont typeface="Wingdings" pitchFamily="2" charset="2"/>
              <a:buChar char="§"/>
            </a:pPr>
            <a:r>
              <a:rPr lang="en-IN" dirty="0" smtClean="0"/>
              <a:t>It has found utility as a therapeutic for severe and chronic pain. The ω-</a:t>
            </a:r>
            <a:r>
              <a:rPr lang="en-IN" dirty="0" err="1" smtClean="0"/>
              <a:t>conotoxin</a:t>
            </a:r>
            <a:r>
              <a:rPr lang="en-IN" dirty="0" smtClean="0"/>
              <a:t> peptide known as </a:t>
            </a:r>
            <a:r>
              <a:rPr lang="en-IN" dirty="0" err="1" smtClean="0"/>
              <a:t>ziconotide</a:t>
            </a:r>
            <a:r>
              <a:rPr lang="en-IN" dirty="0" smtClean="0"/>
              <a:t> (</a:t>
            </a:r>
            <a:r>
              <a:rPr lang="en-IN" dirty="0" err="1" smtClean="0"/>
              <a:t>Prialt</a:t>
            </a:r>
            <a:r>
              <a:rPr lang="en-IN" dirty="0" smtClean="0"/>
              <a:t>) functions through binding as an antagonist to N-type voltage-gated calcium channels. Because of its peptide nature, it must be administered as an infusion directly into the cerebrospinal fluid much like it is injected via a harpoon like structure to immobilize its prey</a:t>
            </a:r>
            <a:r>
              <a:rPr lang="en-IN" dirty="0" smtClean="0"/>
              <a:t>.</a:t>
            </a:r>
          </a:p>
          <a:p>
            <a:pPr algn="just">
              <a:buNone/>
            </a:pPr>
            <a:endParaRPr lang="en-IN" dirty="0" smtClean="0"/>
          </a:p>
          <a:p>
            <a:pPr algn="just">
              <a:buFont typeface="Wingdings" pitchFamily="2" charset="2"/>
              <a:buChar char="§"/>
            </a:pPr>
            <a:r>
              <a:rPr lang="en-IN" dirty="0" smtClean="0"/>
              <a:t> For patients with severe chronic pain, this is a useful agent and has the additional benefit of not inducing tolerance. </a:t>
            </a:r>
          </a:p>
          <a:p>
            <a:pPr algn="just"/>
            <a:endParaRPr lang="en-IN" dirty="0" smtClean="0"/>
          </a:p>
          <a:p>
            <a:pPr algn="just">
              <a:buFont typeface="Wingdings" pitchFamily="2" charset="2"/>
              <a:buChar char="§"/>
            </a:pPr>
            <a:r>
              <a:rPr lang="en-IN" dirty="0" smtClean="0"/>
              <a:t>Additional </a:t>
            </a:r>
            <a:r>
              <a:rPr lang="en-IN" dirty="0" err="1" smtClean="0"/>
              <a:t>conotoxins</a:t>
            </a:r>
            <a:r>
              <a:rPr lang="en-IN" dirty="0" smtClean="0"/>
              <a:t> are in clinical development with potential applications in pain management and are widely employed tool compounds in neurotoxin research. </a:t>
            </a:r>
          </a:p>
          <a:p>
            <a:pPr>
              <a:buFont typeface="Wingdings" pitchFamily="2" charset="2"/>
              <a:buChar char="§"/>
            </a:pPr>
            <a:endParaRPr lang="en-IN" dirty="0" smtClean="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96752"/>
            <a:ext cx="8712968" cy="5400600"/>
          </a:xfrm>
        </p:spPr>
        <p:txBody>
          <a:bodyPr>
            <a:normAutofit fontScale="77500" lnSpcReduction="20000"/>
          </a:bodyPr>
          <a:lstStyle/>
          <a:p>
            <a:pPr algn="just">
              <a:buFont typeface="Wingdings" pitchFamily="2" charset="2"/>
              <a:buChar char="§"/>
            </a:pPr>
            <a:r>
              <a:rPr lang="en-IN" dirty="0" smtClean="0"/>
              <a:t>They are antibody conjugates of </a:t>
            </a:r>
            <a:r>
              <a:rPr lang="en-IN" dirty="0" err="1" smtClean="0"/>
              <a:t>dolastatin</a:t>
            </a:r>
            <a:r>
              <a:rPr lang="en-IN" dirty="0" smtClean="0"/>
              <a:t> 10 </a:t>
            </a:r>
            <a:r>
              <a:rPr lang="en-IN" dirty="0" err="1" smtClean="0"/>
              <a:t>analogs</a:t>
            </a:r>
            <a:r>
              <a:rPr lang="en-IN" dirty="0" smtClean="0"/>
              <a:t> and are closely related to </a:t>
            </a:r>
            <a:r>
              <a:rPr lang="en-IN" dirty="0" err="1" smtClean="0"/>
              <a:t>brentuximab</a:t>
            </a:r>
            <a:r>
              <a:rPr lang="en-IN" dirty="0" smtClean="0"/>
              <a:t> </a:t>
            </a:r>
            <a:r>
              <a:rPr lang="en-IN" dirty="0" err="1" smtClean="0"/>
              <a:t>vedotin</a:t>
            </a:r>
            <a:r>
              <a:rPr lang="en-IN" dirty="0" smtClean="0"/>
              <a:t>. Thus, it is promising that marine-derived agents enter the marketplace and clinic in the coming years. </a:t>
            </a:r>
          </a:p>
          <a:p>
            <a:pPr algn="just"/>
            <a:endParaRPr lang="en-IN" dirty="0" smtClean="0"/>
          </a:p>
          <a:p>
            <a:pPr algn="just">
              <a:buFont typeface="Wingdings" pitchFamily="2" charset="2"/>
              <a:buChar char="§"/>
            </a:pPr>
            <a:r>
              <a:rPr lang="en-IN" dirty="0" err="1" smtClean="0"/>
              <a:t>Kainic</a:t>
            </a:r>
            <a:r>
              <a:rPr lang="en-IN" dirty="0" smtClean="0"/>
              <a:t> acid from the red alga, </a:t>
            </a:r>
            <a:r>
              <a:rPr lang="en-IN" dirty="0" err="1" smtClean="0"/>
              <a:t>saxitoxin</a:t>
            </a:r>
            <a:r>
              <a:rPr lang="en-IN" dirty="0" smtClean="0"/>
              <a:t> from Alaskan butter Clams and </a:t>
            </a:r>
            <a:r>
              <a:rPr lang="en-IN" dirty="0" err="1" smtClean="0"/>
              <a:t>tetrodotoxin</a:t>
            </a:r>
            <a:r>
              <a:rPr lang="en-IN" dirty="0" smtClean="0"/>
              <a:t> from the Puffer fish are some of the early discoveries defining sodium channel function</a:t>
            </a:r>
            <a:r>
              <a:rPr lang="en-IN" dirty="0" smtClean="0"/>
              <a:t>.</a:t>
            </a:r>
          </a:p>
          <a:p>
            <a:pPr algn="just">
              <a:buNone/>
            </a:pPr>
            <a:endParaRPr lang="en-IN" dirty="0" smtClean="0"/>
          </a:p>
          <a:p>
            <a:pPr algn="just">
              <a:buFont typeface="Wingdings" pitchFamily="2" charset="2"/>
              <a:buChar char="§"/>
            </a:pPr>
            <a:r>
              <a:rPr lang="en-IN" dirty="0" smtClean="0"/>
              <a:t>Several commercial providers offer marine natural products for sale as research </a:t>
            </a:r>
            <a:r>
              <a:rPr lang="en-IN" dirty="0" err="1" smtClean="0"/>
              <a:t>biochemicals</a:t>
            </a:r>
            <a:r>
              <a:rPr lang="en-US" dirty="0" smtClean="0"/>
              <a:t>.</a:t>
            </a:r>
            <a:r>
              <a:rPr lang="en-IN" dirty="0" smtClean="0"/>
              <a:t> </a:t>
            </a:r>
          </a:p>
          <a:p>
            <a:pPr algn="just"/>
            <a:endParaRPr lang="en-IN" dirty="0" smtClean="0"/>
          </a:p>
          <a:p>
            <a:pPr algn="just">
              <a:buFont typeface="Wingdings" pitchFamily="2" charset="2"/>
              <a:buChar char="§"/>
            </a:pPr>
            <a:r>
              <a:rPr lang="en-IN" dirty="0" smtClean="0"/>
              <a:t>In current clinical trials, 11 with an indication for cancer, one for cognition and schizophrenia, one for Alzheimer's (along with cancer) and one for wound healing.</a:t>
            </a:r>
            <a:endParaRPr lang="en-IN" b="1" dirty="0" smtClean="0"/>
          </a:p>
          <a:p>
            <a:pPr>
              <a:buFont typeface="Wingdings" pitchFamily="2" charset="2"/>
              <a:buChar char="§"/>
            </a:pPr>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fontScale="90000"/>
          </a:bodyPr>
          <a:lstStyle/>
          <a:p>
            <a:r>
              <a:rPr lang="en-IN" b="1" dirty="0" smtClean="0"/>
              <a:t/>
            </a:r>
            <a:br>
              <a:rPr lang="en-IN" b="1" dirty="0" smtClean="0"/>
            </a:br>
            <a:r>
              <a:rPr lang="en-IN" b="1" dirty="0" smtClean="0"/>
              <a:t>CONCLUSION</a:t>
            </a:r>
            <a:r>
              <a:rPr lang="en-IN" b="1" dirty="0" smtClean="0"/>
              <a:t/>
            </a:r>
            <a:br>
              <a:rPr lang="en-IN" b="1" dirty="0" smtClean="0"/>
            </a:br>
            <a:endParaRPr lang="en-IN" dirty="0"/>
          </a:p>
        </p:txBody>
      </p:sp>
      <p:sp>
        <p:nvSpPr>
          <p:cNvPr id="3" name="Content Placeholder 2"/>
          <p:cNvSpPr>
            <a:spLocks noGrp="1"/>
          </p:cNvSpPr>
          <p:nvPr>
            <p:ph idx="1"/>
          </p:nvPr>
        </p:nvSpPr>
        <p:spPr>
          <a:xfrm>
            <a:off x="179512" y="1600200"/>
            <a:ext cx="8784976" cy="4525963"/>
          </a:xfrm>
        </p:spPr>
        <p:txBody>
          <a:bodyPr>
            <a:normAutofit fontScale="70000" lnSpcReduction="20000"/>
          </a:bodyPr>
          <a:lstStyle/>
          <a:p>
            <a:pPr algn="just">
              <a:buFont typeface="Wingdings" pitchFamily="2" charset="2"/>
              <a:buChar char="§"/>
            </a:pPr>
            <a:r>
              <a:rPr lang="en-IN" dirty="0" smtClean="0"/>
              <a:t>Numerous new marine species are discovered every year. Most of the marine organisms’ genome is not mapped and researchers are trying their best in this field to produce new effective drugs. </a:t>
            </a:r>
            <a:endParaRPr lang="en-IN" dirty="0" smtClean="0"/>
          </a:p>
          <a:p>
            <a:pPr algn="just">
              <a:buNone/>
            </a:pPr>
            <a:endParaRPr lang="en-IN" dirty="0" smtClean="0"/>
          </a:p>
          <a:p>
            <a:pPr algn="just">
              <a:buFont typeface="Wingdings" pitchFamily="2" charset="2"/>
              <a:buChar char="§"/>
            </a:pPr>
            <a:r>
              <a:rPr lang="en-IN" dirty="0" smtClean="0"/>
              <a:t>Like terrestrial species, marine organisms produce secondary metabolites. These secondary metabolites are useful to mankind because they can be used to produce drugs</a:t>
            </a:r>
            <a:r>
              <a:rPr lang="en-IN" dirty="0" smtClean="0"/>
              <a:t>.</a:t>
            </a:r>
          </a:p>
          <a:p>
            <a:pPr algn="just">
              <a:buNone/>
            </a:pPr>
            <a:endParaRPr lang="en-IN" dirty="0" smtClean="0"/>
          </a:p>
          <a:p>
            <a:pPr algn="just">
              <a:buFont typeface="Wingdings" pitchFamily="2" charset="2"/>
              <a:buChar char="§"/>
            </a:pPr>
            <a:r>
              <a:rPr lang="en-IN" dirty="0" smtClean="0"/>
              <a:t>Some drugs are available in the market and some are in trial. Nowadays there is much urgency in the discovery of new drugs for  newly appearing diseases . </a:t>
            </a:r>
            <a:endParaRPr lang="en-IN" dirty="0" smtClean="0"/>
          </a:p>
          <a:p>
            <a:pPr algn="just">
              <a:buNone/>
            </a:pPr>
            <a:endParaRPr lang="en-IN" dirty="0" smtClean="0"/>
          </a:p>
          <a:p>
            <a:pPr algn="just">
              <a:buFont typeface="Wingdings" pitchFamily="2" charset="2"/>
              <a:buChar char="§"/>
            </a:pPr>
            <a:r>
              <a:rPr lang="en-IN" dirty="0" smtClean="0"/>
              <a:t>Some diseases do not have efficient drugs due to many disease pathogens acquiring resistance against the drugs in use. The advance in Bioinformatics genome mapping,  drug designing became easier. </a:t>
            </a:r>
            <a:endParaRPr lang="en-US" sz="2400" dirty="0" smtClean="0">
              <a:latin typeface="Arial" pitchFamily="34" charset="0"/>
              <a:cs typeface="Arial" pitchFamily="34" charset="0"/>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haroni" pitchFamily="2" charset="-79"/>
                <a:cs typeface="Aharoni" pitchFamily="2" charset="-79"/>
              </a:rPr>
              <a:t>Thank you </a:t>
            </a:r>
            <a:endParaRPr lang="en-US" sz="4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haroni" pitchFamily="2" charset="-79"/>
              <a:cs typeface="Aharoni" pitchFamily="2" charset="-79"/>
            </a:endParaRPr>
          </a:p>
        </p:txBody>
      </p:sp>
      <p:sp>
        <p:nvSpPr>
          <p:cNvPr id="3" name="Content Placeholder 2"/>
          <p:cNvSpPr>
            <a:spLocks noGrp="1"/>
          </p:cNvSpPr>
          <p:nvPr>
            <p:ph idx="1"/>
          </p:nvPr>
        </p:nvSpPr>
        <p:spPr/>
        <p:txBody>
          <a:bodyPr/>
          <a:lstStyle/>
          <a:p>
            <a:endParaRPr lang="en-IN" dirty="0"/>
          </a:p>
        </p:txBody>
      </p:sp>
      <p:sp>
        <p:nvSpPr>
          <p:cNvPr id="4" name="Slide Number Placeholder 3"/>
          <p:cNvSpPr>
            <a:spLocks noGrp="1"/>
          </p:cNvSpPr>
          <p:nvPr>
            <p:ph type="sldNum" sz="quarter" idx="12"/>
          </p:nvPr>
        </p:nvSpPr>
        <p:spPr>
          <a:xfrm>
            <a:off x="8129016" y="5879972"/>
            <a:ext cx="609600" cy="375285"/>
          </a:xfrm>
        </p:spPr>
        <p:txBody>
          <a:bodyPr/>
          <a:lstStyle/>
          <a:p>
            <a:fld id="{B6F15528-21DE-4FAA-801E-634DDDAF4B2B}" type="slidenum">
              <a:rPr lang="en-US" smtClean="0"/>
              <a:pPr/>
              <a:t>14</a:t>
            </a:fld>
            <a:endParaRPr lang="en-US"/>
          </a:p>
        </p:txBody>
      </p:sp>
      <p:pic>
        <p:nvPicPr>
          <p:cNvPr id="6" name="Picture 2" descr="Poylaamo Artistic Full Moon Village Scenery Drawing Framed Wall Painting  without Glass (Size 14X20 inches, Multicolour, Black)"/>
          <p:cNvPicPr>
            <a:picLocks noChangeAspect="1" noChangeArrowheads="1"/>
          </p:cNvPicPr>
          <p:nvPr/>
        </p:nvPicPr>
        <p:blipFill>
          <a:blip r:embed="rId2" cstate="print"/>
          <a:srcRect/>
          <a:stretch>
            <a:fillRect/>
          </a:stretch>
        </p:blipFill>
        <p:spPr bwMode="auto">
          <a:xfrm>
            <a:off x="179512" y="1484784"/>
            <a:ext cx="8735888" cy="48965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77500" lnSpcReduction="20000"/>
          </a:bodyPr>
          <a:lstStyle/>
          <a:p>
            <a:pPr algn="just">
              <a:buFont typeface="Wingdings" pitchFamily="2" charset="2"/>
              <a:buChar char="§"/>
            </a:pPr>
            <a:r>
              <a:rPr lang="en-IN" dirty="0" smtClean="0"/>
              <a:t>There is a continual need for new therapeutic agents, especially to treat a large variety of diseases </a:t>
            </a:r>
            <a:r>
              <a:rPr lang="en-IN" dirty="0" smtClean="0"/>
              <a:t>without any effective </a:t>
            </a:r>
            <a:r>
              <a:rPr lang="en-IN" dirty="0" smtClean="0"/>
              <a:t>therapies.</a:t>
            </a:r>
          </a:p>
          <a:p>
            <a:pPr algn="just">
              <a:buNone/>
            </a:pPr>
            <a:endParaRPr lang="en-IN" dirty="0" smtClean="0"/>
          </a:p>
          <a:p>
            <a:pPr algn="just">
              <a:buFont typeface="Wingdings" pitchFamily="2" charset="2"/>
              <a:buChar char="§"/>
            </a:pPr>
            <a:r>
              <a:rPr lang="en-IN" dirty="0" smtClean="0"/>
              <a:t>Several cancers, viral and fungal infections, inflammatory diseases and neurodegenerative diseases cannot be treated successfully. </a:t>
            </a:r>
          </a:p>
          <a:p>
            <a:pPr algn="just"/>
            <a:endParaRPr lang="en-IN" dirty="0" smtClean="0"/>
          </a:p>
          <a:p>
            <a:pPr algn="just">
              <a:buFont typeface="Wingdings" pitchFamily="2" charset="2"/>
              <a:buChar char="§"/>
            </a:pPr>
            <a:r>
              <a:rPr lang="en-IN" dirty="0" smtClean="0"/>
              <a:t>Development of resistance of pathogenic microorganisms to antibiotics and cancer cells to antitumor drugs requires the compensatory generation of new drugs. </a:t>
            </a:r>
          </a:p>
          <a:p>
            <a:pPr algn="just"/>
            <a:endParaRPr lang="en-IN" dirty="0" smtClean="0"/>
          </a:p>
          <a:p>
            <a:pPr algn="just">
              <a:buFont typeface="Wingdings" pitchFamily="2" charset="2"/>
              <a:buChar char="§"/>
            </a:pPr>
            <a:r>
              <a:rPr lang="en-IN" dirty="0" smtClean="0"/>
              <a:t>Notable microbes such as bacteria, fungi and aquatic creatures synthesize bioactive secondary metabolites known as natural products. </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77500" lnSpcReduction="20000"/>
          </a:bodyPr>
          <a:lstStyle/>
          <a:p>
            <a:pPr algn="just">
              <a:buFont typeface="Wingdings" pitchFamily="2" charset="2"/>
              <a:buChar char="§"/>
            </a:pPr>
            <a:r>
              <a:rPr lang="en-IN" dirty="0" smtClean="0"/>
              <a:t>The discovery of natural products from different organisms  can be a great contribution to the field of drugs. </a:t>
            </a:r>
          </a:p>
          <a:p>
            <a:pPr algn="just">
              <a:buFont typeface="Wingdings" pitchFamily="2" charset="2"/>
              <a:buChar char="§"/>
            </a:pPr>
            <a:endParaRPr lang="en-IN" dirty="0" smtClean="0"/>
          </a:p>
          <a:p>
            <a:pPr algn="just">
              <a:buFont typeface="Wingdings" pitchFamily="2" charset="2"/>
              <a:buChar char="§"/>
            </a:pPr>
            <a:r>
              <a:rPr lang="en-IN" dirty="0" smtClean="0"/>
              <a:t>The biological diversity of the ocean offers a vast area for the discovery of these secondary metabolites, because representatives of every phylum are found in the sea. </a:t>
            </a:r>
          </a:p>
          <a:p>
            <a:pPr algn="just"/>
            <a:endParaRPr lang="en-IN" dirty="0" smtClean="0"/>
          </a:p>
          <a:p>
            <a:pPr algn="just">
              <a:buFont typeface="Wingdings" pitchFamily="2" charset="2"/>
              <a:buChar char="§"/>
            </a:pPr>
            <a:r>
              <a:rPr lang="en-IN" dirty="0" smtClean="0"/>
              <a:t>The ocean contains more than 200,000 described species of invertebrates and algae, however, this number is a small percentage of the total number of species that have yet to be discovered and described.</a:t>
            </a:r>
          </a:p>
          <a:p>
            <a:pPr algn="just"/>
            <a:endParaRPr lang="en-IN" dirty="0" smtClean="0"/>
          </a:p>
          <a:p>
            <a:pPr algn="just">
              <a:buFont typeface="Wingdings" pitchFamily="2" charset="2"/>
              <a:buChar char="§"/>
            </a:pPr>
            <a:r>
              <a:rPr lang="en-IN" dirty="0" smtClean="0"/>
              <a:t>Modern Bioinformatics and the increasing availability of sequenced genomes offer more opportunities </a:t>
            </a:r>
            <a:r>
              <a:rPr lang="en-IN" dirty="0" smtClean="0"/>
              <a:t>for </a:t>
            </a:r>
            <a:r>
              <a:rPr lang="en-IN" dirty="0" smtClean="0"/>
              <a:t>the discovery of novel bioactive compounds and biocatalysts from marine organisms. </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5865515"/>
          </a:xfrm>
        </p:spPr>
        <p:txBody>
          <a:bodyPr>
            <a:noAutofit/>
          </a:bodyPr>
          <a:lstStyle/>
          <a:p>
            <a:pPr algn="just">
              <a:buFont typeface="Wingdings" pitchFamily="2" charset="2"/>
              <a:buChar char="§"/>
            </a:pPr>
            <a:r>
              <a:rPr lang="en-IN" sz="2400" dirty="0" smtClean="0"/>
              <a:t>The identification of biosynthetic genes and gene clusters through the bioinformatics approach and their eventual heterogonous expression will give a great impulse for natural product identification and drug discovery from marine organisms. </a:t>
            </a:r>
          </a:p>
          <a:p>
            <a:pPr algn="just">
              <a:buNone/>
            </a:pPr>
            <a:endParaRPr lang="en-IN" sz="2400" dirty="0" smtClean="0"/>
          </a:p>
          <a:p>
            <a:pPr algn="just">
              <a:buFont typeface="Wingdings" pitchFamily="2" charset="2"/>
              <a:buChar char="§"/>
            </a:pPr>
            <a:r>
              <a:rPr lang="en-IN" sz="2400" dirty="0" smtClean="0"/>
              <a:t>Chemicals that are not needed by the organism for their basic or primary metabolic processes are called “Secondary Metabolites” </a:t>
            </a:r>
          </a:p>
          <a:p>
            <a:pPr algn="just"/>
            <a:endParaRPr lang="en-IN" sz="2400" dirty="0" smtClean="0"/>
          </a:p>
          <a:p>
            <a:pPr algn="just">
              <a:buFont typeface="Wingdings" pitchFamily="2" charset="2"/>
              <a:buChar char="§"/>
            </a:pPr>
            <a:r>
              <a:rPr lang="en-IN" sz="2400" dirty="0" smtClean="0"/>
              <a:t>Many  natural products have been identified that inhibit cell division, the process that is the primary target of many anticancer drugs</a:t>
            </a:r>
          </a:p>
          <a:p>
            <a:pPr algn="just"/>
            <a:endParaRPr lang="en-IN" sz="2400" dirty="0" smtClean="0"/>
          </a:p>
          <a:p>
            <a:pPr algn="just">
              <a:buFont typeface="Wingdings" pitchFamily="2" charset="2"/>
              <a:buChar char="§"/>
            </a:pPr>
            <a:r>
              <a:rPr lang="en-IN" sz="2400" dirty="0" smtClean="0"/>
              <a:t>The marine environment became a focus of natural products drug discovery research because of its relatively unexplored biodiversity compared to terrestrial environments.</a:t>
            </a:r>
          </a:p>
          <a:p>
            <a:endParaRPr lang="en-I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20688"/>
            <a:ext cx="8712968" cy="5760640"/>
          </a:xfrm>
        </p:spPr>
        <p:txBody>
          <a:bodyPr>
            <a:normAutofit fontScale="77500" lnSpcReduction="20000"/>
          </a:bodyPr>
          <a:lstStyle/>
          <a:p>
            <a:pPr>
              <a:buFont typeface="Wingdings" pitchFamily="2" charset="2"/>
              <a:buChar char="§"/>
            </a:pPr>
            <a:r>
              <a:rPr lang="en-IN" dirty="0" smtClean="0"/>
              <a:t>Marine sponges are among the most prolific sources of diverse chemical compounds with therapeutic potential. 5000 chemical compounds derived from marine organisms, more than 30% have been isolated from sponges. </a:t>
            </a:r>
          </a:p>
          <a:p>
            <a:endParaRPr lang="en-IN" dirty="0" smtClean="0"/>
          </a:p>
          <a:p>
            <a:pPr algn="just">
              <a:buFont typeface="Wingdings" pitchFamily="2" charset="2"/>
              <a:buChar char="§"/>
            </a:pPr>
            <a:r>
              <a:rPr lang="en-IN" dirty="0" smtClean="0"/>
              <a:t>There are two marine-derived pharmaceuticals that are clinically available today. The anticancer drug, </a:t>
            </a:r>
            <a:r>
              <a:rPr lang="en-IN" dirty="0" err="1" smtClean="0"/>
              <a:t>Ara</a:t>
            </a:r>
            <a:r>
              <a:rPr lang="en-IN" dirty="0" smtClean="0"/>
              <a:t>-C, is used to treat acute </a:t>
            </a:r>
            <a:r>
              <a:rPr lang="en-IN" dirty="0" err="1" smtClean="0"/>
              <a:t>myelocytic</a:t>
            </a:r>
            <a:r>
              <a:rPr lang="en-IN" dirty="0" smtClean="0"/>
              <a:t> </a:t>
            </a:r>
            <a:r>
              <a:rPr lang="en-IN" dirty="0" err="1" smtClean="0"/>
              <a:t>leukemia</a:t>
            </a:r>
            <a:r>
              <a:rPr lang="en-IN" dirty="0" smtClean="0"/>
              <a:t> and non-Hodgkin’s lymphoma. </a:t>
            </a:r>
            <a:endParaRPr lang="en-IN" dirty="0" smtClean="0"/>
          </a:p>
          <a:p>
            <a:pPr algn="just">
              <a:buFont typeface="Wingdings" pitchFamily="2" charset="2"/>
              <a:buChar char="§"/>
            </a:pPr>
            <a:endParaRPr lang="en-IN" dirty="0" smtClean="0"/>
          </a:p>
          <a:p>
            <a:pPr algn="just">
              <a:buFont typeface="Wingdings" pitchFamily="2" charset="2"/>
              <a:buChar char="§"/>
            </a:pPr>
            <a:r>
              <a:rPr lang="en-IN" dirty="0" smtClean="0"/>
              <a:t>The </a:t>
            </a:r>
            <a:r>
              <a:rPr lang="en-IN" dirty="0" smtClean="0"/>
              <a:t>antiviral drug, </a:t>
            </a:r>
            <a:r>
              <a:rPr lang="en-IN" dirty="0" err="1" smtClean="0"/>
              <a:t>Ara</a:t>
            </a:r>
            <a:r>
              <a:rPr lang="en-IN" dirty="0" smtClean="0"/>
              <a:t>-A, is used for the treatment of herpes infections. Both are derived from nucleosides isolated from shallow water marine sponge belonging to the Coast of Florida</a:t>
            </a:r>
          </a:p>
          <a:p>
            <a:endParaRPr lang="en-IN" dirty="0" smtClean="0"/>
          </a:p>
          <a:p>
            <a:pPr>
              <a:buFont typeface="Wingdings" pitchFamily="2" charset="2"/>
              <a:buChar char="§"/>
            </a:pPr>
            <a:r>
              <a:rPr lang="en-IN" dirty="0" smtClean="0"/>
              <a:t>Other marine sources of bioactive molecules with therapeutic potential are bryozoans, ascidians, molluscs, cnidarians and algae.</a:t>
            </a:r>
            <a:endParaRPr lang="en-US" dirty="0" smtClean="0">
              <a:ea typeface="Times New Roman" pitchFamily="18" charset="0"/>
              <a:cs typeface="Arial" pitchFamily="34"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rmAutofit fontScale="90000"/>
          </a:bodyPr>
          <a:lstStyle/>
          <a:p>
            <a:r>
              <a:rPr lang="en-IN" b="1" dirty="0" smtClean="0"/>
              <a:t/>
            </a:r>
            <a:br>
              <a:rPr lang="en-IN" b="1" dirty="0" smtClean="0"/>
            </a:br>
            <a:r>
              <a:rPr lang="en-IN" b="1" dirty="0" smtClean="0"/>
              <a:t>SUCCESSFUL DRUGS FROM MARINE ENVIRONMENT</a:t>
            </a:r>
            <a:br>
              <a:rPr lang="en-IN" b="1" dirty="0" smtClean="0"/>
            </a:br>
            <a:endParaRPr lang="en-IN" dirty="0"/>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
            </a:pPr>
            <a:r>
              <a:rPr lang="en-IN" dirty="0" smtClean="0"/>
              <a:t>There are seven therapeutic agents derived from the marine environment. Of these four are anticancer, one antiviral, one pain control and one for hyper-</a:t>
            </a:r>
            <a:r>
              <a:rPr lang="en-IN" dirty="0" err="1" smtClean="0"/>
              <a:t>triglyceridemia</a:t>
            </a:r>
            <a:r>
              <a:rPr lang="en-IN" dirty="0" smtClean="0"/>
              <a:t>. </a:t>
            </a:r>
          </a:p>
          <a:p>
            <a:pPr algn="just"/>
            <a:endParaRPr lang="en-IN" dirty="0" smtClean="0"/>
          </a:p>
          <a:p>
            <a:pPr algn="just">
              <a:buFont typeface="Wingdings" pitchFamily="2" charset="2"/>
              <a:buChar char="§"/>
            </a:pPr>
            <a:r>
              <a:rPr lang="en-IN" dirty="0" smtClean="0"/>
              <a:t>Further 13 agents are in phase I, II or III clinical trials.  They reveal </a:t>
            </a:r>
            <a:r>
              <a:rPr lang="en-IN" dirty="0" err="1" smtClean="0"/>
              <a:t>mollusks</a:t>
            </a:r>
            <a:r>
              <a:rPr lang="en-IN" dirty="0" smtClean="0"/>
              <a:t>, tunicates and sponges as the richest sources of these valuable substances. But it’s shown that these organisms often feeding upon the microorganisms that are the actual producers of the bioactive agents. </a:t>
            </a:r>
          </a:p>
          <a:p>
            <a:pPr algn="just"/>
            <a:endParaRPr lang="en-IN" dirty="0" smtClean="0"/>
          </a:p>
          <a:p>
            <a:pPr algn="just"/>
            <a:r>
              <a:rPr lang="en-IN" dirty="0" smtClean="0"/>
              <a:t>Microorganisms are regarded as the real metabolic jewel of Worlds Ocean, especially the heterotrophic bacteria and </a:t>
            </a:r>
            <a:r>
              <a:rPr lang="en-IN" dirty="0" err="1" smtClean="0"/>
              <a:t>cyanobacteria</a:t>
            </a:r>
            <a:r>
              <a:rPr lang="en-IN" dirty="0" smtClean="0"/>
              <a:t>. About 80% of them are in clinical trials and approved pharmaceutical agents.</a:t>
            </a:r>
            <a:endParaRPr lang="en-US" dirty="0" smtClean="0">
              <a:cs typeface="Arial" pitchFamily="34" charset="0"/>
            </a:endParaRP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100" b="1" dirty="0" smtClean="0">
                <a:solidFill>
                  <a:srgbClr val="FF0000"/>
                </a:solidFill>
              </a:rPr>
              <a:t/>
            </a:r>
            <a:br>
              <a:rPr lang="en-IN" sz="3100" b="1" dirty="0" smtClean="0">
                <a:solidFill>
                  <a:srgbClr val="FF0000"/>
                </a:solidFill>
              </a:rPr>
            </a:br>
            <a:r>
              <a:rPr lang="en-IN" sz="3100" b="1" dirty="0" smtClean="0">
                <a:solidFill>
                  <a:srgbClr val="FF0000"/>
                </a:solidFill>
              </a:rPr>
              <a:t>Cytosine </a:t>
            </a:r>
            <a:r>
              <a:rPr lang="en-IN" sz="3100" b="1" dirty="0" err="1" smtClean="0">
                <a:solidFill>
                  <a:srgbClr val="FF0000"/>
                </a:solidFill>
              </a:rPr>
              <a:t>Arabinoside</a:t>
            </a:r>
            <a:r>
              <a:rPr lang="en-IN" sz="3100" b="1" dirty="0" smtClean="0">
                <a:solidFill>
                  <a:srgbClr val="FF0000"/>
                </a:solidFill>
              </a:rPr>
              <a:t> </a:t>
            </a:r>
            <a:br>
              <a:rPr lang="en-IN" sz="3100" b="1" dirty="0" smtClean="0">
                <a:solidFill>
                  <a:srgbClr val="FF0000"/>
                </a:solidFill>
              </a:rPr>
            </a:br>
            <a:r>
              <a:rPr lang="en-IN" sz="3100" dirty="0" smtClean="0"/>
              <a:t> An early marine drug discovery occurred from a Caribbean sponge</a:t>
            </a:r>
            <a:r>
              <a:rPr lang="en-IN" b="1" u="sng" dirty="0" smtClean="0"/>
              <a:t/>
            </a:r>
            <a:br>
              <a:rPr lang="en-IN" b="1" u="sng" dirty="0" smtClean="0"/>
            </a:br>
            <a:endParaRPr lang="en-IN" dirty="0"/>
          </a:p>
        </p:txBody>
      </p:sp>
      <p:sp>
        <p:nvSpPr>
          <p:cNvPr id="3" name="Content Placeholder 2"/>
          <p:cNvSpPr>
            <a:spLocks noGrp="1"/>
          </p:cNvSpPr>
          <p:nvPr>
            <p:ph idx="1"/>
          </p:nvPr>
        </p:nvSpPr>
        <p:spPr>
          <a:xfrm>
            <a:off x="179512" y="1600200"/>
            <a:ext cx="8784976" cy="4525963"/>
          </a:xfrm>
        </p:spPr>
        <p:txBody>
          <a:bodyPr>
            <a:normAutofit fontScale="55000" lnSpcReduction="20000"/>
          </a:bodyPr>
          <a:lstStyle/>
          <a:p>
            <a:endParaRPr lang="en-IN" b="1" u="sng" dirty="0" smtClean="0"/>
          </a:p>
          <a:p>
            <a:pPr>
              <a:buFont typeface="Wingdings" pitchFamily="2" charset="2"/>
              <a:buChar char="§"/>
            </a:pPr>
            <a:r>
              <a:rPr lang="en-IN" sz="3800" i="1" dirty="0" err="1" smtClean="0"/>
              <a:t>Cryptotethia</a:t>
            </a:r>
            <a:r>
              <a:rPr lang="en-IN" sz="3800" i="1" dirty="0" smtClean="0"/>
              <a:t> </a:t>
            </a:r>
            <a:r>
              <a:rPr lang="en-IN" sz="3800" i="1" dirty="0" err="1" smtClean="0"/>
              <a:t>crypta</a:t>
            </a:r>
            <a:r>
              <a:rPr lang="en-IN" sz="3800" i="1" dirty="0" smtClean="0"/>
              <a:t>, </a:t>
            </a:r>
            <a:r>
              <a:rPr lang="en-IN" sz="3800" dirty="0" smtClean="0"/>
              <a:t>which possessed metabolites with a very interesting but relatively simple modification of a nucleoside, the normal 2-deoxyribose ring of </a:t>
            </a:r>
            <a:r>
              <a:rPr lang="en-IN" sz="3800" dirty="0" err="1" smtClean="0"/>
              <a:t>deoxythymine</a:t>
            </a:r>
            <a:r>
              <a:rPr lang="en-IN" sz="3800" dirty="0" smtClean="0"/>
              <a:t> and </a:t>
            </a:r>
            <a:r>
              <a:rPr lang="en-IN" sz="3800" dirty="0" err="1" smtClean="0"/>
              <a:t>uracil</a:t>
            </a:r>
            <a:r>
              <a:rPr lang="en-IN" sz="3800" dirty="0" smtClean="0"/>
              <a:t> are replaced by β-D-</a:t>
            </a:r>
            <a:r>
              <a:rPr lang="en-IN" sz="3800" dirty="0" err="1" smtClean="0"/>
              <a:t>arabinofuranose</a:t>
            </a:r>
            <a:r>
              <a:rPr lang="en-IN" sz="3800" dirty="0" smtClean="0"/>
              <a:t>. </a:t>
            </a:r>
          </a:p>
          <a:p>
            <a:endParaRPr lang="en-IN" sz="3800" dirty="0" smtClean="0"/>
          </a:p>
          <a:p>
            <a:pPr>
              <a:buFont typeface="Wingdings" pitchFamily="2" charset="2"/>
              <a:buChar char="§"/>
            </a:pPr>
            <a:r>
              <a:rPr lang="en-IN" sz="3800" dirty="0" smtClean="0"/>
              <a:t>It </a:t>
            </a:r>
            <a:r>
              <a:rPr lang="en-IN" sz="3800" dirty="0" smtClean="0"/>
              <a:t>revealed </a:t>
            </a:r>
            <a:r>
              <a:rPr lang="en-IN" sz="3800" dirty="0" smtClean="0"/>
              <a:t>that cytosine </a:t>
            </a:r>
            <a:r>
              <a:rPr lang="en-IN" sz="3800" dirty="0" err="1" smtClean="0"/>
              <a:t>arabinoside</a:t>
            </a:r>
            <a:r>
              <a:rPr lang="en-IN" sz="3800" dirty="0" smtClean="0"/>
              <a:t> was a potent disrupter of DNA replication and led to cellular toxicity, while the </a:t>
            </a:r>
            <a:r>
              <a:rPr lang="en-IN" sz="3800" dirty="0" err="1" smtClean="0"/>
              <a:t>arabinoside</a:t>
            </a:r>
            <a:r>
              <a:rPr lang="en-IN" sz="3800" dirty="0" smtClean="0"/>
              <a:t> derivative of adenosine had antiviral effects.</a:t>
            </a:r>
          </a:p>
          <a:p>
            <a:endParaRPr lang="en-IN" sz="3800" dirty="0" smtClean="0"/>
          </a:p>
          <a:p>
            <a:pPr>
              <a:buFont typeface="Wingdings" pitchFamily="2" charset="2"/>
              <a:buChar char="§"/>
            </a:pPr>
            <a:r>
              <a:rPr lang="en-IN" sz="3800" dirty="0" smtClean="0"/>
              <a:t>Metabolic activation of </a:t>
            </a:r>
            <a:r>
              <a:rPr lang="en-IN" sz="3800" dirty="0" err="1" smtClean="0"/>
              <a:t>Ara</a:t>
            </a:r>
            <a:r>
              <a:rPr lang="en-IN" sz="3800" dirty="0" smtClean="0"/>
              <a:t>-C to the corresponding </a:t>
            </a:r>
            <a:r>
              <a:rPr lang="en-IN" sz="3800" dirty="0" err="1" smtClean="0"/>
              <a:t>triphosphate</a:t>
            </a:r>
            <a:r>
              <a:rPr lang="en-IN" sz="3800" dirty="0" smtClean="0"/>
              <a:t> yields a substrate mimic  </a:t>
            </a:r>
            <a:r>
              <a:rPr lang="en-IN" sz="3800" dirty="0" err="1" smtClean="0"/>
              <a:t>deoxycytidine</a:t>
            </a:r>
            <a:r>
              <a:rPr lang="en-IN" sz="3800" dirty="0" smtClean="0"/>
              <a:t> 5'-triphosphate ,incorporation into the DNA backbone inhibits the DNA polymerase as well as DNA repair enzymes. </a:t>
            </a:r>
          </a:p>
          <a:p>
            <a:pPr>
              <a:buFont typeface="Wingdings" pitchFamily="2" charset="2"/>
              <a:buChar char="§"/>
            </a:pPr>
            <a:r>
              <a:rPr lang="en-IN" sz="3800" dirty="0" err="1" smtClean="0"/>
              <a:t>Ara</a:t>
            </a:r>
            <a:r>
              <a:rPr lang="en-IN" sz="3800" dirty="0" smtClean="0"/>
              <a:t>-C  has found the greatest utility in remissions of acute </a:t>
            </a:r>
            <a:r>
              <a:rPr lang="en-IN" sz="3800" dirty="0" err="1" smtClean="0"/>
              <a:t>myelocytic</a:t>
            </a:r>
            <a:r>
              <a:rPr lang="en-IN" sz="3800" dirty="0" smtClean="0"/>
              <a:t> </a:t>
            </a:r>
            <a:r>
              <a:rPr lang="en-IN" sz="3800" dirty="0" err="1" smtClean="0"/>
              <a:t>leukemia</a:t>
            </a:r>
            <a:r>
              <a:rPr lang="en-IN" sz="3800" dirty="0" smtClean="0"/>
              <a:t>, later in antiviral chemotherapy.</a:t>
            </a:r>
          </a:p>
          <a:p>
            <a:pPr>
              <a:buFont typeface="Wingdings" pitchFamily="2" charset="2"/>
              <a:buChar char="§"/>
            </a:pPr>
            <a:endParaRPr lang="en-IN" sz="3800" dirty="0" smtClean="0"/>
          </a:p>
          <a:p>
            <a:endParaRPr lang="en-IN" sz="3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pPr>
              <a:buFont typeface="Wingdings" pitchFamily="2" charset="2"/>
              <a:buChar char="§"/>
            </a:pPr>
            <a:r>
              <a:rPr lang="en-IN" dirty="0" smtClean="0"/>
              <a:t/>
            </a:r>
            <a:br>
              <a:rPr lang="en-IN" dirty="0" smtClean="0"/>
            </a:br>
            <a:r>
              <a:rPr lang="en-IN" b="1" dirty="0" err="1" smtClean="0">
                <a:solidFill>
                  <a:srgbClr val="FF0000"/>
                </a:solidFill>
              </a:rPr>
              <a:t>Ecteinascidin</a:t>
            </a:r>
            <a:r>
              <a:rPr lang="en-IN" b="1" dirty="0" smtClean="0">
                <a:solidFill>
                  <a:srgbClr val="FF0000"/>
                </a:solidFill>
              </a:rPr>
              <a:t> 743 (ET-743)</a:t>
            </a:r>
            <a:br>
              <a:rPr lang="en-IN" b="1" dirty="0" smtClean="0">
                <a:solidFill>
                  <a:srgbClr val="FF0000"/>
                </a:solidFill>
              </a:rPr>
            </a:br>
            <a:endParaRPr lang="en-IN" dirty="0"/>
          </a:p>
        </p:txBody>
      </p:sp>
      <p:sp>
        <p:nvSpPr>
          <p:cNvPr id="3" name="Content Placeholder 2"/>
          <p:cNvSpPr>
            <a:spLocks noGrp="1"/>
          </p:cNvSpPr>
          <p:nvPr>
            <p:ph idx="1"/>
          </p:nvPr>
        </p:nvSpPr>
        <p:spPr>
          <a:xfrm>
            <a:off x="251520" y="1340768"/>
            <a:ext cx="8712968" cy="5517232"/>
          </a:xfrm>
        </p:spPr>
        <p:txBody>
          <a:bodyPr>
            <a:normAutofit fontScale="70000" lnSpcReduction="20000"/>
          </a:bodyPr>
          <a:lstStyle/>
          <a:p>
            <a:pPr algn="just">
              <a:buFont typeface="Wingdings" pitchFamily="2" charset="2"/>
              <a:buChar char="§"/>
            </a:pPr>
            <a:r>
              <a:rPr lang="en-IN" dirty="0" smtClean="0"/>
              <a:t>ET-743 also known as </a:t>
            </a:r>
            <a:r>
              <a:rPr lang="en-IN" dirty="0" err="1" smtClean="0"/>
              <a:t>Trabectedin</a:t>
            </a:r>
            <a:r>
              <a:rPr lang="en-IN" dirty="0" smtClean="0"/>
              <a:t> is a second discovery of unusual nucleoside sponge-based chemistry, potent anticancer activity was detected in extracts of the tunicate  </a:t>
            </a:r>
            <a:r>
              <a:rPr lang="en-IN" i="1" dirty="0" err="1" smtClean="0"/>
              <a:t>Ecteinascidia</a:t>
            </a:r>
            <a:r>
              <a:rPr lang="en-IN" i="1" dirty="0" smtClean="0"/>
              <a:t> </a:t>
            </a:r>
            <a:r>
              <a:rPr lang="en-IN" i="1" dirty="0" err="1" smtClean="0"/>
              <a:t>turbinata</a:t>
            </a:r>
            <a:r>
              <a:rPr lang="en-IN" dirty="0" smtClean="0"/>
              <a:t>.</a:t>
            </a:r>
          </a:p>
          <a:p>
            <a:pPr algn="just">
              <a:buFont typeface="Wingdings" pitchFamily="2" charset="2"/>
              <a:buChar char="§"/>
            </a:pPr>
            <a:endParaRPr lang="en-IN" dirty="0" smtClean="0"/>
          </a:p>
          <a:p>
            <a:pPr algn="just">
              <a:buFont typeface="Wingdings" pitchFamily="2" charset="2"/>
              <a:buChar char="§"/>
            </a:pPr>
            <a:r>
              <a:rPr lang="en-IN" dirty="0" smtClean="0"/>
              <a:t> </a:t>
            </a:r>
            <a:r>
              <a:rPr lang="en-IN" dirty="0" smtClean="0"/>
              <a:t>It’s nearly 30 years until the structure of the active compound, </a:t>
            </a:r>
            <a:r>
              <a:rPr lang="en-IN" dirty="0" err="1" smtClean="0"/>
              <a:t>ecteinascidin</a:t>
            </a:r>
            <a:r>
              <a:rPr lang="en-IN" dirty="0" smtClean="0"/>
              <a:t> 743 (ET-743 = </a:t>
            </a:r>
            <a:r>
              <a:rPr lang="en-IN" dirty="0" err="1" smtClean="0"/>
              <a:t>trabectedin</a:t>
            </a:r>
            <a:r>
              <a:rPr lang="en-IN" dirty="0" smtClean="0"/>
              <a:t>), was  elucidated.</a:t>
            </a:r>
          </a:p>
          <a:p>
            <a:pPr algn="just"/>
            <a:endParaRPr lang="en-IN" dirty="0" smtClean="0"/>
          </a:p>
          <a:p>
            <a:pPr algn="just">
              <a:buFont typeface="Wingdings" pitchFamily="2" charset="2"/>
              <a:buChar char="§"/>
            </a:pPr>
            <a:r>
              <a:rPr lang="en-IN" dirty="0" smtClean="0"/>
              <a:t>It is sold under the brand name </a:t>
            </a:r>
            <a:r>
              <a:rPr lang="en-IN" dirty="0" err="1" smtClean="0"/>
              <a:t>Yondelis</a:t>
            </a:r>
            <a:r>
              <a:rPr lang="en-IN" dirty="0" smtClean="0"/>
              <a:t> and used as an antitumor chemotherapy medication for the treatment of advanced soft tissue sarcoma and ovarian cancer. </a:t>
            </a:r>
          </a:p>
          <a:p>
            <a:pPr algn="just">
              <a:buNone/>
            </a:pPr>
            <a:endParaRPr lang="en-IN" dirty="0" smtClean="0"/>
          </a:p>
          <a:p>
            <a:pPr algn="just">
              <a:buFont typeface="Wingdings" pitchFamily="2" charset="2"/>
              <a:buChar char="§"/>
            </a:pPr>
            <a:r>
              <a:rPr lang="en-IN" dirty="0" smtClean="0"/>
              <a:t>On cells, the mechanism of action of ET-743 interacts with DNA and results in a G2/M block and ensuing p53-independent apoptosis.</a:t>
            </a:r>
          </a:p>
          <a:p>
            <a:pPr algn="just"/>
            <a:endParaRPr lang="en-IN" dirty="0" smtClean="0"/>
          </a:p>
          <a:p>
            <a:pPr algn="just"/>
            <a:r>
              <a:rPr lang="en-IN" dirty="0" smtClean="0"/>
              <a:t>The </a:t>
            </a:r>
            <a:r>
              <a:rPr lang="en-IN" dirty="0" err="1" smtClean="0"/>
              <a:t>subcellular</a:t>
            </a:r>
            <a:r>
              <a:rPr lang="en-IN" dirty="0" smtClean="0"/>
              <a:t> target  identified in the minor groove of DNA; once bound, it interferes with the functioning of the nucleotide excision repair system to bring about a cytotoxic effect.</a:t>
            </a:r>
          </a:p>
          <a:p>
            <a:pPr>
              <a:buFont typeface="Wingdings" pitchFamily="2" charset="2"/>
              <a:buChar char="§"/>
            </a:pPr>
            <a:endParaRPr lang="en-IN"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err="1" smtClean="0">
                <a:solidFill>
                  <a:srgbClr val="FF0000"/>
                </a:solidFill>
              </a:rPr>
              <a:t>Halichondrin</a:t>
            </a:r>
            <a:r>
              <a:rPr lang="en-IN" b="1" dirty="0" smtClean="0">
                <a:solidFill>
                  <a:srgbClr val="FF0000"/>
                </a:solidFill>
              </a:rPr>
              <a:t> B</a:t>
            </a:r>
            <a:br>
              <a:rPr lang="en-IN" b="1" dirty="0" smtClean="0">
                <a:solidFill>
                  <a:srgbClr val="FF0000"/>
                </a:solidFill>
              </a:rPr>
            </a:br>
            <a:endParaRPr lang="en-IN" dirty="0"/>
          </a:p>
        </p:txBody>
      </p:sp>
      <p:sp>
        <p:nvSpPr>
          <p:cNvPr id="3" name="Content Placeholder 2"/>
          <p:cNvSpPr>
            <a:spLocks noGrp="1"/>
          </p:cNvSpPr>
          <p:nvPr>
            <p:ph idx="1"/>
          </p:nvPr>
        </p:nvSpPr>
        <p:spPr>
          <a:xfrm>
            <a:off x="457200" y="1600200"/>
            <a:ext cx="8435280" cy="4709120"/>
          </a:xfrm>
        </p:spPr>
        <p:txBody>
          <a:bodyPr>
            <a:normAutofit fontScale="92500" lnSpcReduction="20000"/>
          </a:bodyPr>
          <a:lstStyle/>
          <a:p>
            <a:pPr marL="360000" algn="just">
              <a:buFont typeface="Wingdings" pitchFamily="2" charset="2"/>
              <a:buChar char="§"/>
            </a:pPr>
            <a:r>
              <a:rPr lang="en-IN" sz="2800" dirty="0" smtClean="0"/>
              <a:t> It </a:t>
            </a:r>
            <a:r>
              <a:rPr lang="en-IN" sz="2800" dirty="0" smtClean="0"/>
              <a:t>is the third marine anticancer agent drug discovered in 1986 from the sponge </a:t>
            </a:r>
            <a:r>
              <a:rPr lang="en-IN" sz="2800" i="1" dirty="0" err="1" smtClean="0"/>
              <a:t>Halichondria</a:t>
            </a:r>
            <a:r>
              <a:rPr lang="en-IN" sz="2800" i="1" dirty="0" smtClean="0"/>
              <a:t> </a:t>
            </a:r>
            <a:r>
              <a:rPr lang="en-IN" sz="2800" i="1" dirty="0" err="1" smtClean="0"/>
              <a:t>okadai</a:t>
            </a:r>
            <a:r>
              <a:rPr lang="en-IN" sz="2800" i="1" dirty="0" smtClean="0"/>
              <a:t> . </a:t>
            </a:r>
            <a:endParaRPr lang="en-IN" sz="2800" i="1" dirty="0" smtClean="0"/>
          </a:p>
          <a:p>
            <a:pPr marL="360000" algn="just">
              <a:buNone/>
            </a:pPr>
            <a:endParaRPr lang="en-IN" sz="2800" i="1" dirty="0" smtClean="0"/>
          </a:p>
          <a:p>
            <a:pPr marL="360000" algn="just">
              <a:buFont typeface="Wingdings" pitchFamily="2" charset="2"/>
              <a:buChar char="§"/>
            </a:pPr>
            <a:r>
              <a:rPr lang="en-IN" sz="2800" dirty="0" smtClean="0"/>
              <a:t>The natural product was subsequently shown to possess exquisite</a:t>
            </a:r>
            <a:r>
              <a:rPr lang="en-IN" sz="2800" i="1" dirty="0" smtClean="0"/>
              <a:t> </a:t>
            </a:r>
            <a:r>
              <a:rPr lang="en-IN" sz="2800" dirty="0" smtClean="0"/>
              <a:t>cancer cell toxicity through an </a:t>
            </a:r>
            <a:r>
              <a:rPr lang="en-IN" sz="2800" dirty="0" err="1" smtClean="0"/>
              <a:t>antitubulin</a:t>
            </a:r>
            <a:r>
              <a:rPr lang="en-IN" sz="2800" dirty="0" smtClean="0"/>
              <a:t> mechanism, by binding near the </a:t>
            </a:r>
            <a:r>
              <a:rPr lang="en-IN" sz="2800" dirty="0" err="1" smtClean="0"/>
              <a:t>vinca</a:t>
            </a:r>
            <a:r>
              <a:rPr lang="en-IN" sz="2800" dirty="0" smtClean="0"/>
              <a:t> site on β-</a:t>
            </a:r>
            <a:r>
              <a:rPr lang="en-IN" sz="2800" dirty="0" err="1" smtClean="0"/>
              <a:t>tubulin</a:t>
            </a:r>
            <a:r>
              <a:rPr lang="en-IN" sz="2800" dirty="0" smtClean="0"/>
              <a:t> with different biochemical effects, including microtubule dynamics</a:t>
            </a:r>
            <a:r>
              <a:rPr lang="en-IN" sz="2800" dirty="0" smtClean="0"/>
              <a:t>.</a:t>
            </a:r>
          </a:p>
          <a:p>
            <a:pPr marL="360000" algn="just">
              <a:buNone/>
            </a:pPr>
            <a:endParaRPr lang="en-IN" sz="2800" dirty="0" smtClean="0"/>
          </a:p>
          <a:p>
            <a:pPr marL="360000" algn="just">
              <a:buFont typeface="Wingdings" pitchFamily="2" charset="2"/>
              <a:buChar char="§"/>
            </a:pPr>
            <a:r>
              <a:rPr lang="en-IN" sz="2800" dirty="0" smtClean="0"/>
              <a:t>Eisai Pharmaceuticals in the US recently launched this agent under the product name </a:t>
            </a:r>
            <a:r>
              <a:rPr lang="en-IN" sz="2800" dirty="0" err="1" smtClean="0"/>
              <a:t>Halavenand</a:t>
            </a:r>
            <a:r>
              <a:rPr lang="en-IN" sz="2800" dirty="0" smtClean="0"/>
              <a:t> ; quickly finding utility in the treatment of drug-refractory breast cancer.</a:t>
            </a:r>
          </a:p>
          <a:p>
            <a:pPr>
              <a:buFont typeface="Wingdings" pitchFamily="2" charset="2"/>
              <a:buChar char="§"/>
            </a:pPr>
            <a:endParaRPr lang="en-IN" dirty="0" smtClean="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1368</Words>
  <Application>Microsoft Office PowerPoint</Application>
  <PresentationFormat>On-screen Show (4:3)</PresentationFormat>
  <Paragraphs>95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 SUCCESSFUL DRUGS FROM MARINE ENVIRONMENT </vt:lpstr>
      <vt:lpstr> Cytosine Arabinoside   An early marine drug discovery occurred from a Caribbean sponge </vt:lpstr>
      <vt:lpstr> Ecteinascidin 743 (ET-743) </vt:lpstr>
      <vt:lpstr>Halichondrin B </vt:lpstr>
      <vt:lpstr> Dolastatin 10 </vt:lpstr>
      <vt:lpstr>Ziconotide  </vt:lpstr>
      <vt:lpstr>Slide 12</vt:lpstr>
      <vt:lpstr> CONCLUSION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Afzaal</dc:creator>
  <cp:lastModifiedBy>LEENA GRACE.B</cp:lastModifiedBy>
  <cp:revision>29</cp:revision>
  <dcterms:created xsi:type="dcterms:W3CDTF">2006-08-16T00:00:00Z</dcterms:created>
  <dcterms:modified xsi:type="dcterms:W3CDTF">2025-02-18T23:29:42Z</dcterms:modified>
</cp:coreProperties>
</file>