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73" r:id="rId10"/>
    <p:sldId id="265" r:id="rId11"/>
    <p:sldId id="268" r:id="rId12"/>
    <p:sldId id="266" r:id="rId13"/>
    <p:sldId id="267"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828800" y="1295400"/>
            <a:ext cx="5923384" cy="3285728"/>
          </a:xfrm>
          <a:prstGeom prst="rect">
            <a:avLst/>
          </a:prstGeom>
        </p:spPr>
        <p:txBody>
          <a:bodyPr vert="horz" lIns="91440" tIns="45720" rIns="91440" bIns="45720" rtlCol="0" anchor="ctr">
            <a:noAutofit/>
          </a:bodyPr>
          <a:lstStyle/>
          <a:p>
            <a:pPr algn="just">
              <a:spcBef>
                <a:spcPts val="125"/>
              </a:spcBef>
              <a:spcAft>
                <a:spcPts val="125"/>
              </a:spcAft>
              <a:defRPr/>
            </a:pPr>
            <a:r>
              <a:rPr lang="en-US" sz="2600" b="1" dirty="0">
                <a:latin typeface="Cambria" pitchFamily="18" charset="0"/>
                <a:ea typeface="+mj-ea"/>
                <a:cs typeface="+mj-cs"/>
              </a:rPr>
              <a:t/>
            </a:r>
            <a:br>
              <a:rPr lang="en-US" sz="2600" b="1" dirty="0">
                <a:latin typeface="Cambria" pitchFamily="18" charset="0"/>
                <a:ea typeface="+mj-ea"/>
                <a:cs typeface="+mj-cs"/>
              </a:rPr>
            </a:br>
            <a:r>
              <a:rPr lang="en-US" sz="2800" b="1" dirty="0">
                <a:latin typeface="Cambria" panose="02040503050406030204" pitchFamily="18" charset="0"/>
              </a:rPr>
              <a:t>Comparing Classical and Quantum Algorithms in Analyzing </a:t>
            </a:r>
            <a:r>
              <a:rPr lang="en-US" sz="2800" b="1" dirty="0" smtClean="0">
                <a:latin typeface="Cambria" panose="02040503050406030204" pitchFamily="18" charset="0"/>
              </a:rPr>
              <a:t>NASA’s </a:t>
            </a:r>
            <a:r>
              <a:rPr lang="en-US" sz="2800" b="1" dirty="0">
                <a:latin typeface="Cambria" panose="02040503050406030204" pitchFamily="18" charset="0"/>
              </a:rPr>
              <a:t>Kepler Mission Data</a:t>
            </a:r>
          </a:p>
          <a:p>
            <a:pPr>
              <a:spcBef>
                <a:spcPts val="125"/>
              </a:spcBef>
              <a:spcAft>
                <a:spcPts val="125"/>
              </a:spcAft>
              <a:defRPr/>
            </a:pPr>
            <a:endParaRPr lang="en-US" sz="2000" b="1" dirty="0">
              <a:solidFill>
                <a:schemeClr val="bg1">
                  <a:lumMod val="75000"/>
                </a:schemeClr>
              </a:solidFill>
              <a:latin typeface="Cambria" pitchFamily="18" charset="0"/>
              <a:ea typeface="+mj-ea"/>
              <a:cs typeface="+mj-cs"/>
            </a:endParaRPr>
          </a:p>
        </p:txBody>
      </p:sp>
      <p:sp>
        <p:nvSpPr>
          <p:cNvPr id="10" name="Subtitle 2"/>
          <p:cNvSpPr txBox="1">
            <a:spLocks/>
          </p:cNvSpPr>
          <p:nvPr/>
        </p:nvSpPr>
        <p:spPr>
          <a:xfrm>
            <a:off x="1798522" y="4365104"/>
            <a:ext cx="4724400" cy="1752600"/>
          </a:xfrm>
          <a:prstGeom prst="rect">
            <a:avLst/>
          </a:prstGeom>
        </p:spPr>
        <p:txBody>
          <a:bodyPr vert="horz" lIns="91440" tIns="45720" rIns="91440" bIns="45720" rtlCol="0">
            <a:normAutofit/>
          </a:bodyPr>
          <a:lstStyle/>
          <a:p>
            <a:pPr lvl="0">
              <a:spcBef>
                <a:spcPct val="20000"/>
              </a:spcBef>
              <a:defRPr/>
            </a:pPr>
            <a:r>
              <a:rPr lang="en-US" sz="2000" b="1" dirty="0">
                <a:latin typeface="Cambria" panose="02040503050406030204" pitchFamily="18" charset="0"/>
              </a:rPr>
              <a:t>Dr. Avaz Naghipour </a:t>
            </a:r>
            <a:endParaRPr lang="fa-IR" sz="2000" b="1" dirty="0" smtClean="0">
              <a:latin typeface="Cambria" panose="02040503050406030204" pitchFamily="18" charset="0"/>
            </a:endParaRPr>
          </a:p>
          <a:p>
            <a:pPr lvl="0">
              <a:spcBef>
                <a:spcPct val="20000"/>
              </a:spcBef>
              <a:defRPr/>
            </a:pPr>
            <a:r>
              <a:rPr lang="en-US" sz="2000" b="1" dirty="0" smtClean="0">
                <a:latin typeface="Cambria" panose="02040503050406030204" pitchFamily="18" charset="0"/>
              </a:rPr>
              <a:t>Mr. Mohammad </a:t>
            </a:r>
            <a:r>
              <a:rPr lang="en-US" sz="2000" b="1" dirty="0">
                <a:latin typeface="Cambria" panose="02040503050406030204" pitchFamily="18" charset="0"/>
              </a:rPr>
              <a:t>Hossein Asheri</a:t>
            </a:r>
            <a:endParaRPr lang="en-US" sz="2000" b="1" dirty="0">
              <a:solidFill>
                <a:schemeClr val="bg1">
                  <a:lumMod val="75000"/>
                </a:schemeClr>
              </a:solidFill>
              <a:latin typeface="Cambria" pitchFamily="18" charset="0"/>
            </a:endParaRPr>
          </a:p>
          <a:p>
            <a:pPr algn="just">
              <a:spcBef>
                <a:spcPct val="20000"/>
              </a:spcBef>
            </a:pPr>
            <a:r>
              <a:rPr lang="en-US" dirty="0" smtClean="0">
                <a:latin typeface="Cambria" panose="02040503050406030204" pitchFamily="18" charset="0"/>
              </a:rPr>
              <a:t>Department of </a:t>
            </a:r>
            <a:r>
              <a:rPr lang="en-US" dirty="0">
                <a:latin typeface="Cambria" panose="02040503050406030204" pitchFamily="18" charset="0"/>
              </a:rPr>
              <a:t>Computer Engineering, University College of Nabi Akram</a:t>
            </a:r>
            <a:r>
              <a:rPr lang="en-US" dirty="0" smtClean="0">
                <a:latin typeface="Cambria" panose="02040503050406030204" pitchFamily="18" charset="0"/>
              </a:rPr>
              <a:t>, Tabriz, </a:t>
            </a:r>
            <a:r>
              <a:rPr lang="en-US" dirty="0">
                <a:latin typeface="Cambria" panose="02040503050406030204" pitchFamily="18" charset="0"/>
              </a:rPr>
              <a:t>Iran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571374" y="2492896"/>
            <a:ext cx="4046240" cy="250883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mbria" panose="02040503050406030204" pitchFamily="18" charset="0"/>
              </a:rPr>
              <a:t>Evaluation </a:t>
            </a:r>
            <a:r>
              <a:rPr lang="en-US" sz="2000" b="1" dirty="0" smtClean="0">
                <a:latin typeface="Cambria" panose="02040503050406030204" pitchFamily="18" charset="0"/>
              </a:rPr>
              <a:t>Metrics </a:t>
            </a:r>
            <a:endParaRPr lang="en-US" sz="2000" b="1" dirty="0">
              <a:latin typeface="Cambria" panose="02040503050406030204" pitchFamily="18" charset="0"/>
              <a:cs typeface="B Nazanin" panose="00000400000000000000" pitchFamily="2" charset="-78"/>
            </a:endParaRPr>
          </a:p>
        </p:txBody>
      </p:sp>
      <p:sp>
        <p:nvSpPr>
          <p:cNvPr id="5" name="Rounded Rectangle 4"/>
          <p:cNvSpPr/>
          <p:nvPr/>
        </p:nvSpPr>
        <p:spPr>
          <a:xfrm>
            <a:off x="241344" y="1878273"/>
            <a:ext cx="5664179" cy="93570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mbria" panose="02040503050406030204" pitchFamily="18" charset="0"/>
              </a:rPr>
              <a:t>Accuracy = </a:t>
            </a:r>
            <a:r>
              <a:rPr lang="en-US" dirty="0" smtClean="0">
                <a:latin typeface="Cambria" panose="02040503050406030204" pitchFamily="18" charset="0"/>
              </a:rPr>
              <a:t>(TP </a:t>
            </a:r>
            <a:r>
              <a:rPr lang="en-US" dirty="0">
                <a:latin typeface="Cambria" panose="02040503050406030204" pitchFamily="18" charset="0"/>
              </a:rPr>
              <a:t>+ TN </a:t>
            </a:r>
            <a:r>
              <a:rPr lang="en-US" dirty="0" smtClean="0">
                <a:latin typeface="Cambria" panose="02040503050406030204" pitchFamily="18" charset="0"/>
              </a:rPr>
              <a:t>)/( TP+FP+TN+FN)</a:t>
            </a:r>
            <a:endParaRPr lang="en-US" dirty="0">
              <a:latin typeface="Cambria" panose="02040503050406030204" pitchFamily="18" charset="0"/>
            </a:endParaRPr>
          </a:p>
        </p:txBody>
      </p:sp>
      <p:sp>
        <p:nvSpPr>
          <p:cNvPr id="6" name="Rounded Rectangle 5"/>
          <p:cNvSpPr/>
          <p:nvPr/>
        </p:nvSpPr>
        <p:spPr>
          <a:xfrm>
            <a:off x="241344" y="2969440"/>
            <a:ext cx="5664179" cy="90075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mbria" panose="02040503050406030204" pitchFamily="18" charset="0"/>
              </a:rPr>
              <a:t>Recall </a:t>
            </a:r>
            <a:r>
              <a:rPr lang="en-US" dirty="0" smtClean="0">
                <a:latin typeface="Cambria" panose="02040503050406030204" pitchFamily="18" charset="0"/>
              </a:rPr>
              <a:t>=( TP)/ (TP </a:t>
            </a:r>
            <a:r>
              <a:rPr lang="en-US" dirty="0">
                <a:latin typeface="Cambria" panose="02040503050406030204" pitchFamily="18" charset="0"/>
              </a:rPr>
              <a:t>+ </a:t>
            </a:r>
            <a:r>
              <a:rPr lang="en-US" dirty="0" smtClean="0">
                <a:latin typeface="Cambria" panose="02040503050406030204" pitchFamily="18" charset="0"/>
              </a:rPr>
              <a:t>FN) </a:t>
            </a:r>
            <a:endParaRPr lang="en-US" dirty="0">
              <a:latin typeface="Cambria" panose="02040503050406030204" pitchFamily="18" charset="0"/>
            </a:endParaRPr>
          </a:p>
        </p:txBody>
      </p:sp>
      <p:sp>
        <p:nvSpPr>
          <p:cNvPr id="7" name="Rounded Rectangle 6"/>
          <p:cNvSpPr/>
          <p:nvPr/>
        </p:nvSpPr>
        <p:spPr>
          <a:xfrm>
            <a:off x="241344" y="4019517"/>
            <a:ext cx="5664179" cy="98221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mbria" panose="02040503050406030204" pitchFamily="18" charset="0"/>
                <a:cs typeface="B Nazanin" panose="00000400000000000000" pitchFamily="2" charset="-78"/>
              </a:rPr>
              <a:t>Precision = </a:t>
            </a:r>
            <a:r>
              <a:rPr lang="en-US" dirty="0" smtClean="0">
                <a:latin typeface="Cambria" panose="02040503050406030204" pitchFamily="18" charset="0"/>
                <a:cs typeface="B Nazanin" panose="00000400000000000000" pitchFamily="2" charset="-78"/>
              </a:rPr>
              <a:t>(TP) </a:t>
            </a:r>
            <a:r>
              <a:rPr lang="en-US" dirty="0">
                <a:latin typeface="Cambria" panose="02040503050406030204" pitchFamily="18" charset="0"/>
                <a:cs typeface="B Nazanin" panose="00000400000000000000" pitchFamily="2" charset="-78"/>
              </a:rPr>
              <a:t>/ </a:t>
            </a:r>
            <a:r>
              <a:rPr lang="en-US" dirty="0" smtClean="0">
                <a:latin typeface="Cambria" panose="02040503050406030204" pitchFamily="18" charset="0"/>
                <a:cs typeface="B Nazanin" panose="00000400000000000000" pitchFamily="2" charset="-78"/>
              </a:rPr>
              <a:t>(TP </a:t>
            </a:r>
            <a:r>
              <a:rPr lang="en-US" dirty="0">
                <a:latin typeface="Cambria" panose="02040503050406030204" pitchFamily="18" charset="0"/>
                <a:cs typeface="B Nazanin" panose="00000400000000000000" pitchFamily="2" charset="-78"/>
              </a:rPr>
              <a:t>+ </a:t>
            </a:r>
            <a:r>
              <a:rPr lang="en-US" dirty="0" smtClean="0">
                <a:latin typeface="Cambria" panose="02040503050406030204" pitchFamily="18" charset="0"/>
                <a:cs typeface="B Nazanin" panose="00000400000000000000" pitchFamily="2" charset="-78"/>
              </a:rPr>
              <a:t>FP) </a:t>
            </a:r>
            <a:endParaRPr lang="en-US" dirty="0">
              <a:latin typeface="Cambria"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Rounded Rectangle 7"/>
              <p:cNvSpPr/>
              <p:nvPr/>
            </p:nvSpPr>
            <p:spPr>
              <a:xfrm>
                <a:off x="241345" y="5157192"/>
                <a:ext cx="5998671" cy="104643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ambria" panose="02040503050406030204" pitchFamily="18" charset="0"/>
                    <a:cs typeface="B Nazanin" panose="00000400000000000000" pitchFamily="2" charset="-78"/>
                  </a:rPr>
                  <a:t>F1- Score </a:t>
                </a:r>
                <a:r>
                  <a:rPr lang="en-US" dirty="0">
                    <a:latin typeface="Cambria" panose="02040503050406030204" pitchFamily="18" charset="0"/>
                    <a:cs typeface="B Nazanin" panose="00000400000000000000" pitchFamily="2" charset="-78"/>
                  </a:rPr>
                  <a:t>= </a:t>
                </a:r>
                <a:r>
                  <a:rPr lang="en-US" dirty="0" smtClean="0">
                    <a:latin typeface="Cambria" panose="02040503050406030204" pitchFamily="18" charset="0"/>
                    <a:cs typeface="B Nazanin" panose="00000400000000000000" pitchFamily="2" charset="-78"/>
                  </a:rPr>
                  <a:t>(2 </a:t>
                </a:r>
                <a14:m>
                  <m:oMath xmlns:m="http://schemas.openxmlformats.org/officeDocument/2006/math">
                    <m:r>
                      <a:rPr lang="en-US" i="1" smtClean="0">
                        <a:latin typeface="Cambria Math" panose="02040503050406030204" pitchFamily="18" charset="0"/>
                        <a:ea typeface="Cambria Math" panose="02040503050406030204" pitchFamily="18" charset="0"/>
                        <a:cs typeface="B Nazanin" panose="00000400000000000000" pitchFamily="2" charset="-78"/>
                      </a:rPr>
                      <m:t>×</m:t>
                    </m:r>
                  </m:oMath>
                </a14:m>
                <a:r>
                  <a:rPr lang="en-US" dirty="0" smtClean="0">
                    <a:latin typeface="Cambria" panose="02040503050406030204" pitchFamily="18" charset="0"/>
                    <a:cs typeface="B Nazanin" panose="00000400000000000000" pitchFamily="2" charset="-78"/>
                  </a:rPr>
                  <a:t> </a:t>
                </a:r>
                <a:r>
                  <a:rPr lang="en-US" dirty="0">
                    <a:latin typeface="Cambria" panose="02040503050406030204" pitchFamily="18" charset="0"/>
                    <a:cs typeface="B Nazanin" panose="00000400000000000000" pitchFamily="2" charset="-78"/>
                  </a:rPr>
                  <a:t>Precision </a:t>
                </a:r>
                <a14:m>
                  <m:oMath xmlns:m="http://schemas.openxmlformats.org/officeDocument/2006/math">
                    <m:r>
                      <a:rPr lang="en-US" i="1">
                        <a:latin typeface="Cambria Math" panose="02040503050406030204" pitchFamily="18" charset="0"/>
                        <a:ea typeface="Cambria Math" panose="02040503050406030204" pitchFamily="18" charset="0"/>
                        <a:cs typeface="B Nazanin" panose="00000400000000000000" pitchFamily="2" charset="-78"/>
                      </a:rPr>
                      <m:t>×</m:t>
                    </m:r>
                  </m:oMath>
                </a14:m>
                <a:r>
                  <a:rPr lang="en-US" dirty="0">
                    <a:latin typeface="Cambria" panose="02040503050406030204" pitchFamily="18" charset="0"/>
                    <a:cs typeface="B Nazanin" panose="00000400000000000000" pitchFamily="2" charset="-78"/>
                  </a:rPr>
                  <a:t> Recall </a:t>
                </a:r>
                <a:r>
                  <a:rPr lang="en-US" dirty="0" smtClean="0">
                    <a:latin typeface="Cambria" panose="02040503050406030204" pitchFamily="18" charset="0"/>
                    <a:cs typeface="B Nazanin" panose="00000400000000000000" pitchFamily="2" charset="-78"/>
                  </a:rPr>
                  <a:t>)/ (Precision </a:t>
                </a:r>
                <a:r>
                  <a:rPr lang="en-US" dirty="0">
                    <a:latin typeface="Cambria" panose="02040503050406030204" pitchFamily="18" charset="0"/>
                    <a:cs typeface="B Nazanin" panose="00000400000000000000" pitchFamily="2" charset="-78"/>
                  </a:rPr>
                  <a:t>+ </a:t>
                </a:r>
                <a:r>
                  <a:rPr lang="en-US" dirty="0" smtClean="0">
                    <a:latin typeface="Cambria" panose="02040503050406030204" pitchFamily="18" charset="0"/>
                    <a:cs typeface="B Nazanin" panose="00000400000000000000" pitchFamily="2" charset="-78"/>
                  </a:rPr>
                  <a:t>Recall)</a:t>
                </a:r>
                <a:endParaRPr lang="en-US" dirty="0">
                  <a:latin typeface="Cambria" panose="02040503050406030204" pitchFamily="18" charset="0"/>
                  <a:cs typeface="B Nazanin" panose="00000400000000000000" pitchFamily="2" charset="-78"/>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241345" y="5157192"/>
                <a:ext cx="5998671" cy="1046435"/>
              </a:xfrm>
              <a:prstGeom prst="roundRect">
                <a:avLst/>
              </a:prstGeom>
              <a:blipFill>
                <a:blip r:embed="rId2"/>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260586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 y="1"/>
            <a:ext cx="5803281" cy="37170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 y="3728500"/>
            <a:ext cx="7560840" cy="35246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968" y="1"/>
            <a:ext cx="6384032" cy="3717031"/>
          </a:xfrm>
          <a:prstGeom prst="rect">
            <a:avLst/>
          </a:prstGeom>
        </p:spPr>
      </p:pic>
      <p:sp>
        <p:nvSpPr>
          <p:cNvPr id="7" name="Flowchart: Multidocument 6"/>
          <p:cNvSpPr/>
          <p:nvPr/>
        </p:nvSpPr>
        <p:spPr>
          <a:xfrm>
            <a:off x="8112224" y="3933056"/>
            <a:ext cx="3384376" cy="2232248"/>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472264" y="4693896"/>
            <a:ext cx="2376264" cy="830997"/>
          </a:xfrm>
          <a:prstGeom prst="rect">
            <a:avLst/>
          </a:prstGeom>
          <a:noFill/>
        </p:spPr>
        <p:txBody>
          <a:bodyPr wrap="square" rtlCol="0">
            <a:spAutoFit/>
          </a:bodyPr>
          <a:lstStyle/>
          <a:p>
            <a:pPr algn="just"/>
            <a:r>
              <a:rPr lang="en-US" sz="4800" b="1" dirty="0"/>
              <a:t>RESULTS</a:t>
            </a:r>
            <a:endParaRPr lang="en-US" sz="4800" dirty="0"/>
          </a:p>
        </p:txBody>
      </p:sp>
    </p:spTree>
    <p:extLst>
      <p:ext uri="{BB962C8B-B14F-4D97-AF65-F5344CB8AC3E}">
        <p14:creationId xmlns:p14="http://schemas.microsoft.com/office/powerpoint/2010/main" val="259937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Simulators</a:t>
            </a:r>
          </a:p>
        </p:txBody>
      </p:sp>
      <p:sp>
        <p:nvSpPr>
          <p:cNvPr id="4" name="TextBox 3"/>
          <p:cNvSpPr txBox="1"/>
          <p:nvPr/>
        </p:nvSpPr>
        <p:spPr>
          <a:xfrm>
            <a:off x="263352" y="1700808"/>
            <a:ext cx="11017224" cy="923330"/>
          </a:xfrm>
          <a:prstGeom prst="rect">
            <a:avLst/>
          </a:prstGeom>
          <a:noFill/>
        </p:spPr>
        <p:txBody>
          <a:bodyPr wrap="square" rtlCol="0">
            <a:spAutoFit/>
          </a:bodyPr>
          <a:lstStyle/>
          <a:p>
            <a:pPr algn="just"/>
            <a:r>
              <a:rPr lang="en-US" dirty="0"/>
              <a:t>Quantum computing simulators are tools that allow researchers and developers to test and evaluate quantum algorithms without the need for access to actual quantum hardware. Below are some well-known simulators for performing quantum computations.</a:t>
            </a:r>
          </a:p>
        </p:txBody>
      </p:sp>
      <p:sp>
        <p:nvSpPr>
          <p:cNvPr id="12" name="Double Wave 11"/>
          <p:cNvSpPr/>
          <p:nvPr/>
        </p:nvSpPr>
        <p:spPr>
          <a:xfrm>
            <a:off x="2531217" y="4469923"/>
            <a:ext cx="6192688" cy="1728192"/>
          </a:xfrm>
          <a:prstGeom prst="doubleWav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Rigetti Forest</a:t>
            </a:r>
            <a:r>
              <a:rPr lang="en-US" sz="1400" dirty="0">
                <a:solidFill>
                  <a:schemeClr val="tx1"/>
                </a:solidFill>
              </a:rPr>
              <a:t>:</a:t>
            </a:r>
            <a:br>
              <a:rPr lang="en-US" sz="1400" dirty="0">
                <a:solidFill>
                  <a:schemeClr val="tx1"/>
                </a:solidFill>
              </a:rPr>
            </a:br>
            <a:r>
              <a:rPr lang="en-US" sz="1400" dirty="0">
                <a:solidFill>
                  <a:schemeClr val="tx1"/>
                </a:solidFill>
              </a:rPr>
              <a:t>Rigetti Computing offers a quantum computing platform that includes quantum simulators and access to actual quantum hardware. This platform supports the Quil programming language and the PyQuil software framework.</a:t>
            </a:r>
          </a:p>
        </p:txBody>
      </p:sp>
      <p:sp>
        <p:nvSpPr>
          <p:cNvPr id="13" name="Double Wave 12"/>
          <p:cNvSpPr/>
          <p:nvPr/>
        </p:nvSpPr>
        <p:spPr>
          <a:xfrm>
            <a:off x="263352" y="2741731"/>
            <a:ext cx="5400600" cy="1728192"/>
          </a:xfrm>
          <a:prstGeom prst="doubleWav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Google Cirq</a:t>
            </a:r>
            <a:r>
              <a:rPr lang="en-US" sz="1400" dirty="0">
                <a:solidFill>
                  <a:schemeClr val="tx1"/>
                </a:solidFill>
              </a:rPr>
              <a:t>:</a:t>
            </a:r>
            <a:br>
              <a:rPr lang="en-US" sz="1400" dirty="0">
                <a:solidFill>
                  <a:schemeClr val="tx1"/>
                </a:solidFill>
              </a:rPr>
            </a:br>
            <a:r>
              <a:rPr lang="en-US" sz="1400" dirty="0">
                <a:solidFill>
                  <a:schemeClr val="tx1"/>
                </a:solidFill>
              </a:rPr>
              <a:t>Cirq is an open-source software framework developed by Google for creating, editing, and executing quantum algorithms. Cirq is optimized for working with noisy intermediate-scale quantum (NISQ) computers and includes simulators for testing algorithms before running them on actual hardware</a:t>
            </a:r>
          </a:p>
        </p:txBody>
      </p:sp>
      <p:sp>
        <p:nvSpPr>
          <p:cNvPr id="14" name="Double Wave 13"/>
          <p:cNvSpPr/>
          <p:nvPr/>
        </p:nvSpPr>
        <p:spPr>
          <a:xfrm>
            <a:off x="6023992" y="2741731"/>
            <a:ext cx="5400600" cy="1688994"/>
          </a:xfrm>
          <a:prstGeom prst="doubleWav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Qiskit</a:t>
            </a:r>
            <a:r>
              <a:rPr lang="en-US" sz="1400" dirty="0">
                <a:solidFill>
                  <a:schemeClr val="tx1"/>
                </a:solidFill>
              </a:rPr>
              <a:t>:</a:t>
            </a:r>
            <a:br>
              <a:rPr lang="en-US" sz="1400" dirty="0">
                <a:solidFill>
                  <a:schemeClr val="tx1"/>
                </a:solidFill>
              </a:rPr>
            </a:br>
            <a:r>
              <a:rPr lang="en-US" sz="1400" dirty="0">
                <a:solidFill>
                  <a:schemeClr val="tx1"/>
                </a:solidFill>
              </a:rPr>
              <a:t>Qiskit is an open-source software framework developed by IBM that enables users to design, simulate, and execute quantum algorithms. Qiskit supports both local and cloud-based simulators and provides powerful tools for developing and testing quantum algorithms.</a:t>
            </a:r>
          </a:p>
        </p:txBody>
      </p:sp>
    </p:spTree>
    <p:extLst>
      <p:ext uri="{BB962C8B-B14F-4D97-AF65-F5344CB8AC3E}">
        <p14:creationId xmlns:p14="http://schemas.microsoft.com/office/powerpoint/2010/main" val="88977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a:t>
            </a:r>
            <a:r>
              <a:rPr lang="en-US" dirty="0" smtClean="0"/>
              <a:t>Quantum Computers</a:t>
            </a:r>
            <a:endParaRPr lang="en-US" dirty="0"/>
          </a:p>
        </p:txBody>
      </p:sp>
      <p:sp>
        <p:nvSpPr>
          <p:cNvPr id="4" name="TextBox 3"/>
          <p:cNvSpPr txBox="1"/>
          <p:nvPr/>
        </p:nvSpPr>
        <p:spPr>
          <a:xfrm>
            <a:off x="119336" y="1700808"/>
            <a:ext cx="11161240" cy="646331"/>
          </a:xfrm>
          <a:prstGeom prst="rect">
            <a:avLst/>
          </a:prstGeom>
          <a:noFill/>
        </p:spPr>
        <p:txBody>
          <a:bodyPr wrap="square" rtlCol="0">
            <a:spAutoFit/>
          </a:bodyPr>
          <a:lstStyle/>
          <a:p>
            <a:pPr algn="just"/>
            <a:r>
              <a:rPr lang="en-US" dirty="0"/>
              <a:t>Currently, several leading companies and research institutions are actively developing and offering real quantum computers.</a:t>
            </a:r>
          </a:p>
        </p:txBody>
      </p:sp>
      <p:sp>
        <p:nvSpPr>
          <p:cNvPr id="9" name="Rounded Rectangle 8"/>
          <p:cNvSpPr/>
          <p:nvPr/>
        </p:nvSpPr>
        <p:spPr>
          <a:xfrm>
            <a:off x="1523492" y="2325025"/>
            <a:ext cx="8352928" cy="109332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IBM </a:t>
            </a:r>
            <a:r>
              <a:rPr lang="en-US" b="1" dirty="0" smtClean="0">
                <a:solidFill>
                  <a:schemeClr val="tx1"/>
                </a:solidFill>
              </a:rPr>
              <a:t>Q:</a:t>
            </a:r>
          </a:p>
          <a:p>
            <a:pPr algn="just"/>
            <a:r>
              <a:rPr lang="en-US" sz="1600" dirty="0">
                <a:solidFill>
                  <a:schemeClr val="tx1"/>
                </a:solidFill>
              </a:rPr>
              <a:t>IBM is a pioneer in quantum computing and offers the IBM Q platform, providing access to quantum computers via the cloud. IBM is also developing quantum processors with increasing numbers of </a:t>
            </a:r>
            <a:r>
              <a:rPr lang="en-US" sz="1600" dirty="0" smtClean="0">
                <a:solidFill>
                  <a:schemeClr val="tx1"/>
                </a:solidFill>
              </a:rPr>
              <a:t>qubits.</a:t>
            </a:r>
            <a:endParaRPr lang="en-US" sz="1600" dirty="0">
              <a:solidFill>
                <a:schemeClr val="tx1"/>
              </a:solidFill>
            </a:endParaRPr>
          </a:p>
        </p:txBody>
      </p:sp>
      <p:sp>
        <p:nvSpPr>
          <p:cNvPr id="10" name="Rounded Rectangle 9"/>
          <p:cNvSpPr/>
          <p:nvPr/>
        </p:nvSpPr>
        <p:spPr>
          <a:xfrm>
            <a:off x="1523492" y="3672402"/>
            <a:ext cx="8336481" cy="1014715"/>
          </a:xfrm>
          <a:prstGeom prst="round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Intel Quantum </a:t>
            </a:r>
            <a:r>
              <a:rPr lang="en-US" b="1" dirty="0" smtClean="0">
                <a:solidFill>
                  <a:schemeClr val="tx1"/>
                </a:solidFill>
              </a:rPr>
              <a:t>Computing: </a:t>
            </a:r>
          </a:p>
          <a:p>
            <a:pPr algn="just"/>
            <a:r>
              <a:rPr lang="en-US" sz="1600" dirty="0">
                <a:solidFill>
                  <a:schemeClr val="tx1"/>
                </a:solidFill>
              </a:rPr>
              <a:t>Intel is developing quantum processors based on superconducting and spin </a:t>
            </a:r>
            <a:r>
              <a:rPr lang="en-US" sz="1600" dirty="0" err="1">
                <a:solidFill>
                  <a:schemeClr val="tx1"/>
                </a:solidFill>
              </a:rPr>
              <a:t>qubit</a:t>
            </a:r>
            <a:r>
              <a:rPr lang="en-US" sz="1600" dirty="0">
                <a:solidFill>
                  <a:schemeClr val="tx1"/>
                </a:solidFill>
              </a:rPr>
              <a:t> technologies. The company is also collaborating with research institutions to advance this field.</a:t>
            </a:r>
            <a:endParaRPr lang="en-US" sz="1600" b="1" dirty="0">
              <a:solidFill>
                <a:schemeClr val="tx1"/>
              </a:solidFill>
            </a:endParaRPr>
          </a:p>
        </p:txBody>
      </p:sp>
      <p:sp>
        <p:nvSpPr>
          <p:cNvPr id="11" name="Rounded Rectangle 10"/>
          <p:cNvSpPr/>
          <p:nvPr/>
        </p:nvSpPr>
        <p:spPr>
          <a:xfrm>
            <a:off x="1523491" y="4941168"/>
            <a:ext cx="8336481" cy="100325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Xanadu Quantum </a:t>
            </a:r>
            <a:r>
              <a:rPr lang="en-US" b="1" dirty="0" smtClean="0">
                <a:solidFill>
                  <a:schemeClr val="tx1"/>
                </a:solidFill>
              </a:rPr>
              <a:t>Cloud: </a:t>
            </a:r>
          </a:p>
          <a:p>
            <a:pPr algn="just"/>
            <a:r>
              <a:rPr lang="en-US" sz="1600" dirty="0">
                <a:solidFill>
                  <a:schemeClr val="tx1"/>
                </a:solidFill>
              </a:rPr>
              <a:t>Xanadu, a Canadian company, is developing photonics-based quantum computers and offers a cloud platform for accessing quantum computing </a:t>
            </a:r>
            <a:r>
              <a:rPr lang="en-US" sz="1600" dirty="0" smtClean="0">
                <a:solidFill>
                  <a:schemeClr val="tx1"/>
                </a:solidFill>
              </a:rPr>
              <a:t>resources.</a:t>
            </a:r>
            <a:endParaRPr lang="en-US" sz="1600" dirty="0">
              <a:solidFill>
                <a:schemeClr val="tx1"/>
              </a:solidFill>
            </a:endParaRPr>
          </a:p>
        </p:txBody>
      </p:sp>
    </p:spTree>
    <p:extLst>
      <p:ext uri="{BB962C8B-B14F-4D97-AF65-F5344CB8AC3E}">
        <p14:creationId xmlns:p14="http://schemas.microsoft.com/office/powerpoint/2010/main" val="423411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1628800"/>
            <a:ext cx="11089232" cy="4567284"/>
          </a:xfrm>
        </p:spPr>
      </p:pic>
    </p:spTree>
    <p:extLst>
      <p:ext uri="{BB962C8B-B14F-4D97-AF65-F5344CB8AC3E}">
        <p14:creationId xmlns:p14="http://schemas.microsoft.com/office/powerpoint/2010/main" val="1182993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r>
              <a:rPr lang="en-US" dirty="0" smtClean="0"/>
              <a:t>Challenges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1700808"/>
            <a:ext cx="10382944" cy="4392488"/>
          </a:xfrm>
        </p:spPr>
      </p:pic>
    </p:spTree>
    <p:extLst>
      <p:ext uri="{BB962C8B-B14F-4D97-AF65-F5344CB8AC3E}">
        <p14:creationId xmlns:p14="http://schemas.microsoft.com/office/powerpoint/2010/main" val="3707330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785"/>
            <a:ext cx="12192000" cy="4824536"/>
          </a:xfrm>
          <a:prstGeom prst="rect">
            <a:avLst/>
          </a:prstGeom>
        </p:spPr>
      </p:pic>
    </p:spTree>
    <p:extLst>
      <p:ext uri="{BB962C8B-B14F-4D97-AF65-F5344CB8AC3E}">
        <p14:creationId xmlns:p14="http://schemas.microsoft.com/office/powerpoint/2010/main" val="3107228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23392" y="332656"/>
            <a:ext cx="8568952" cy="914400"/>
          </a:xfrm>
          <a:prstGeom prst="rect">
            <a:avLst/>
          </a:prstGeom>
        </p:spPr>
        <p:txBody>
          <a:bodyPr vert="horz" lIns="91440" tIns="45720" rIns="91440" bIns="45720" rtlCol="0">
            <a:normAutofit/>
          </a:bodyPr>
          <a:lstStyle/>
          <a:p>
            <a:pPr marL="342900" indent="-342900">
              <a:spcBef>
                <a:spcPct val="20000"/>
              </a:spcBef>
            </a:pPr>
            <a:endParaRPr lang="en-US" sz="2400" dirty="0">
              <a:latin typeface="Cambria" pitchFamily="18" charset="0"/>
            </a:endParaRPr>
          </a:p>
        </p:txBody>
      </p:sp>
      <p:sp>
        <p:nvSpPr>
          <p:cNvPr id="10" name="Subtitle 2"/>
          <p:cNvSpPr txBox="1">
            <a:spLocks/>
          </p:cNvSpPr>
          <p:nvPr/>
        </p:nvSpPr>
        <p:spPr>
          <a:xfrm>
            <a:off x="1981200" y="1752600"/>
            <a:ext cx="8229600" cy="4267200"/>
          </a:xfrm>
          <a:prstGeom prst="rect">
            <a:avLst/>
          </a:prstGeom>
        </p:spPr>
        <p:txBody>
          <a:bodyPr vert="horz" lIns="91440" tIns="45720" rIns="91440" bIns="45720" rtlCol="0">
            <a:normAutofit/>
          </a:bodyPr>
          <a:lstStyle/>
          <a:p>
            <a:pPr marL="342900" indent="-342900" algn="ctr">
              <a:spcBef>
                <a:spcPct val="20000"/>
              </a:spcBef>
            </a:pPr>
            <a:endParaRPr lang="en-US" sz="3200" dirty="0">
              <a:solidFill>
                <a:schemeClr val="bg1">
                  <a:lumMod val="75000"/>
                </a:schemeClr>
              </a:solidFill>
              <a:latin typeface="Cambria" pitchFamily="18" charset="0"/>
            </a:endParaRPr>
          </a:p>
        </p:txBody>
      </p:sp>
      <p:sp>
        <p:nvSpPr>
          <p:cNvPr id="3" name="TextBox 2"/>
          <p:cNvSpPr txBox="1"/>
          <p:nvPr/>
        </p:nvSpPr>
        <p:spPr>
          <a:xfrm>
            <a:off x="623392" y="605190"/>
            <a:ext cx="6840760" cy="369332"/>
          </a:xfrm>
          <a:prstGeom prst="rect">
            <a:avLst/>
          </a:prstGeom>
          <a:noFill/>
        </p:spPr>
        <p:txBody>
          <a:bodyPr wrap="square" rtlCol="0">
            <a:spAutoFit/>
          </a:bodyPr>
          <a:lstStyle/>
          <a:p>
            <a:r>
              <a:rPr lang="en-US" b="1" dirty="0"/>
              <a:t>Introduction</a:t>
            </a:r>
          </a:p>
        </p:txBody>
      </p:sp>
      <p:sp>
        <p:nvSpPr>
          <p:cNvPr id="4" name="TextBox 3"/>
          <p:cNvSpPr txBox="1"/>
          <p:nvPr/>
        </p:nvSpPr>
        <p:spPr>
          <a:xfrm>
            <a:off x="263352" y="1752600"/>
            <a:ext cx="11593288" cy="1200329"/>
          </a:xfrm>
          <a:prstGeom prst="rect">
            <a:avLst/>
          </a:prstGeom>
          <a:noFill/>
        </p:spPr>
        <p:txBody>
          <a:bodyPr wrap="square" rtlCol="0">
            <a:spAutoFit/>
          </a:bodyPr>
          <a:lstStyle/>
          <a:p>
            <a:r>
              <a:rPr lang="en-US" dirty="0"/>
              <a:t>Humankind has always been trying to understand what exists in space. For this reason, with the advancement of science and technology, many trips have been made to space. Some of these explorations include:</a:t>
            </a:r>
          </a:p>
          <a:p>
            <a:r>
              <a:rPr lang="en-US" dirty="0"/>
              <a:t>Apollo 11 mission to travel to the </a:t>
            </a:r>
            <a:r>
              <a:rPr lang="en-US" dirty="0" smtClean="0"/>
              <a:t>Moon</a:t>
            </a:r>
            <a:r>
              <a:rPr lang="fa-IR" dirty="0" smtClean="0"/>
              <a:t>        </a:t>
            </a:r>
            <a:r>
              <a:rPr lang="en-US" dirty="0" smtClean="0"/>
              <a:t>Russia's </a:t>
            </a:r>
            <a:r>
              <a:rPr lang="en-US" dirty="0"/>
              <a:t>Venera robotic mission to Venus</a:t>
            </a:r>
          </a:p>
          <a:p>
            <a:r>
              <a:rPr lang="en-US" dirty="0"/>
              <a:t>Galileo robotic mission to </a:t>
            </a:r>
            <a:r>
              <a:rPr lang="en-US" dirty="0" smtClean="0"/>
              <a:t>Jupiter</a:t>
            </a:r>
            <a:r>
              <a:rPr lang="fa-IR" dirty="0" smtClean="0"/>
              <a:t>                  </a:t>
            </a:r>
            <a:r>
              <a:rPr lang="en-US" dirty="0" smtClean="0"/>
              <a:t>Cassini </a:t>
            </a:r>
            <a:r>
              <a:rPr lang="en-US" dirty="0"/>
              <a:t>satellite mission to Saturn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404" y="3332236"/>
            <a:ext cx="4176464" cy="26875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3332236"/>
            <a:ext cx="6130652" cy="26875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NASA's Kepler </a:t>
            </a:r>
            <a:r>
              <a:rPr lang="en-US" dirty="0" smtClean="0"/>
              <a:t>Mission</a:t>
            </a:r>
            <a:endParaRPr lang="en-US" dirty="0"/>
          </a:p>
        </p:txBody>
      </p:sp>
      <p:sp>
        <p:nvSpPr>
          <p:cNvPr id="3" name="TextBox 2"/>
          <p:cNvSpPr txBox="1"/>
          <p:nvPr/>
        </p:nvSpPr>
        <p:spPr>
          <a:xfrm>
            <a:off x="0" y="1645979"/>
            <a:ext cx="11089232" cy="1754326"/>
          </a:xfrm>
          <a:prstGeom prst="rect">
            <a:avLst/>
          </a:prstGeom>
          <a:noFill/>
        </p:spPr>
        <p:txBody>
          <a:bodyPr wrap="square" rtlCol="0">
            <a:spAutoFit/>
          </a:bodyPr>
          <a:lstStyle/>
          <a:p>
            <a:pPr algn="just"/>
            <a:r>
              <a:rPr lang="en-US" dirty="0"/>
              <a:t>The $600 million Kepler mission was launched in March 2009 with the aim of helping to identify Earth-like planets throughout the Milky Way galaxy. Initially, the Kepler mission was expected to last three and a half years, but the precise use of the telescope's fuel allowed the mission to continue for 9 years, 7 months, and 23 days. The Kepler mission led to the identification of over 2,600 exoplanets, some of which may potentially harbor extraterrestrial life. The data from this important mission is published by the University of California, Berkeley, in collaboration with NASA.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324" y="3400305"/>
            <a:ext cx="5256584" cy="2843152"/>
          </a:xfrm>
          <a:prstGeom prst="rect">
            <a:avLst/>
          </a:prstGeom>
        </p:spPr>
      </p:pic>
    </p:spTree>
    <p:extLst>
      <p:ext uri="{BB962C8B-B14F-4D97-AF65-F5344CB8AC3E}">
        <p14:creationId xmlns:p14="http://schemas.microsoft.com/office/powerpoint/2010/main" val="1795435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 D</a:t>
            </a:r>
            <a:r>
              <a:rPr lang="en-US" dirty="0" smtClean="0"/>
              <a:t>ataset</a:t>
            </a:r>
            <a:endParaRPr lang="en-US" dirty="0"/>
          </a:p>
        </p:txBody>
      </p:sp>
      <p:sp>
        <p:nvSpPr>
          <p:cNvPr id="3" name="TextBox 2"/>
          <p:cNvSpPr txBox="1"/>
          <p:nvPr/>
        </p:nvSpPr>
        <p:spPr>
          <a:xfrm>
            <a:off x="191344" y="1700808"/>
            <a:ext cx="11233248" cy="1200329"/>
          </a:xfrm>
          <a:prstGeom prst="rect">
            <a:avLst/>
          </a:prstGeom>
          <a:noFill/>
        </p:spPr>
        <p:txBody>
          <a:bodyPr wrap="square" rtlCol="0">
            <a:spAutoFit/>
          </a:bodyPr>
          <a:lstStyle/>
          <a:p>
            <a:r>
              <a:rPr lang="en-US" dirty="0"/>
              <a:t>The indicators examined in this mission include:</a:t>
            </a:r>
          </a:p>
          <a:p>
            <a:r>
              <a:rPr lang="en-US" dirty="0"/>
              <a:t>Orbital </a:t>
            </a:r>
            <a:r>
              <a:rPr lang="en-US" dirty="0" smtClean="0"/>
              <a:t>period                                      Transit duration                              Planetary </a:t>
            </a:r>
            <a:r>
              <a:rPr lang="en-US" dirty="0"/>
              <a:t>radius</a:t>
            </a:r>
          </a:p>
          <a:p>
            <a:r>
              <a:rPr lang="en-US" dirty="0"/>
              <a:t>Planetary </a:t>
            </a:r>
            <a:r>
              <a:rPr lang="en-US" dirty="0" smtClean="0"/>
              <a:t>temperature                       Planetary pollution                        Stellar </a:t>
            </a:r>
            <a:r>
              <a:rPr lang="en-US" dirty="0"/>
              <a:t>radius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2780928"/>
            <a:ext cx="11210925" cy="3294509"/>
          </a:xfrm>
          <a:prstGeom prst="rect">
            <a:avLst/>
          </a:prstGeom>
        </p:spPr>
      </p:pic>
    </p:spTree>
    <p:extLst>
      <p:ext uri="{BB962C8B-B14F-4D97-AF65-F5344CB8AC3E}">
        <p14:creationId xmlns:p14="http://schemas.microsoft.com/office/powerpoint/2010/main" val="349060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a:t>
            </a:r>
          </a:p>
        </p:txBody>
      </p:sp>
      <p:sp>
        <p:nvSpPr>
          <p:cNvPr id="3" name="TextBox 2"/>
          <p:cNvSpPr txBox="1"/>
          <p:nvPr/>
        </p:nvSpPr>
        <p:spPr>
          <a:xfrm>
            <a:off x="32625" y="1628800"/>
            <a:ext cx="11161240" cy="1200329"/>
          </a:xfrm>
          <a:prstGeom prst="rect">
            <a:avLst/>
          </a:prstGeom>
          <a:noFill/>
        </p:spPr>
        <p:txBody>
          <a:bodyPr wrap="square" rtlCol="0">
            <a:spAutoFit/>
          </a:bodyPr>
          <a:lstStyle/>
          <a:p>
            <a:r>
              <a:rPr lang="en-US" b="1" dirty="0" smtClean="0"/>
              <a:t>PegasosQSVC</a:t>
            </a:r>
            <a:endParaRPr lang="fa-IR" b="1" dirty="0" smtClean="0"/>
          </a:p>
          <a:p>
            <a:pPr algn="just"/>
            <a:r>
              <a:rPr lang="en-US" dirty="0"/>
              <a:t>A machine learning method designed for classifying data using quantum kernels. This algorithm is particularly useful in classification problems involving large and complex datasets. </a:t>
            </a:r>
            <a:r>
              <a:rPr lang="en-US" dirty="0" smtClean="0"/>
              <a:t>Its hyperparameters include:</a:t>
            </a:r>
          </a:p>
          <a:p>
            <a:endParaRPr lang="fa-IR" dirty="0" smtClean="0"/>
          </a:p>
        </p:txBody>
      </p:sp>
      <p:sp>
        <p:nvSpPr>
          <p:cNvPr id="5" name="Oval 4"/>
          <p:cNvSpPr/>
          <p:nvPr/>
        </p:nvSpPr>
        <p:spPr>
          <a:xfrm>
            <a:off x="5051884" y="2665581"/>
            <a:ext cx="208823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Hyperparameters</a:t>
            </a:r>
            <a:endParaRPr lang="en-US" sz="1400" b="1" dirty="0"/>
          </a:p>
        </p:txBody>
      </p:sp>
      <p:sp>
        <p:nvSpPr>
          <p:cNvPr id="6" name="Oval 5"/>
          <p:cNvSpPr/>
          <p:nvPr/>
        </p:nvSpPr>
        <p:spPr>
          <a:xfrm>
            <a:off x="191344" y="4653136"/>
            <a:ext cx="388843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 </a:t>
            </a:r>
          </a:p>
          <a:p>
            <a:pPr algn="ctr"/>
            <a:r>
              <a:rPr lang="en-US" sz="1400" dirty="0" smtClean="0"/>
              <a:t>Larger </a:t>
            </a:r>
            <a:r>
              <a:rPr lang="en-US" sz="1400" dirty="0"/>
              <a:t>values of C cause the model to focus more accurately on the training data, while smaller values of C may help with better generalization.</a:t>
            </a:r>
          </a:p>
        </p:txBody>
      </p:sp>
      <p:sp>
        <p:nvSpPr>
          <p:cNvPr id="9" name="Oval 8"/>
          <p:cNvSpPr/>
          <p:nvPr/>
        </p:nvSpPr>
        <p:spPr>
          <a:xfrm>
            <a:off x="4151784" y="4653136"/>
            <a:ext cx="388843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quantum_kernel (qkernel</a:t>
            </a:r>
            <a:r>
              <a:rPr lang="en-US" sz="1600" b="1" dirty="0" smtClean="0"/>
              <a:t>):</a:t>
            </a:r>
          </a:p>
          <a:p>
            <a:pPr algn="ctr"/>
            <a:r>
              <a:rPr lang="en-US" sz="1600" dirty="0" smtClean="0"/>
              <a:t>This </a:t>
            </a:r>
            <a:r>
              <a:rPr lang="en-US" sz="1600" dirty="0"/>
              <a:t>kernel is calculated quantum mechanically and can help improve the model's accuracy</a:t>
            </a:r>
            <a:r>
              <a:rPr lang="en-US" sz="1200" dirty="0"/>
              <a:t>.</a:t>
            </a:r>
          </a:p>
        </p:txBody>
      </p:sp>
      <p:sp>
        <p:nvSpPr>
          <p:cNvPr id="10" name="Oval 9"/>
          <p:cNvSpPr/>
          <p:nvPr/>
        </p:nvSpPr>
        <p:spPr>
          <a:xfrm>
            <a:off x="8184232" y="4653136"/>
            <a:ext cx="388843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num_steps (tau</a:t>
            </a:r>
            <a:r>
              <a:rPr lang="en-US" sz="1600" b="1" dirty="0" smtClean="0"/>
              <a:t>) : </a:t>
            </a:r>
          </a:p>
          <a:p>
            <a:pPr algn="ctr"/>
            <a:r>
              <a:rPr lang="en-US" sz="1600" dirty="0"/>
              <a:t>This parameter affects the training time and the final accuracy of the model.</a:t>
            </a:r>
            <a:endParaRPr lang="en-US" sz="1600" b="1" dirty="0" smtClean="0"/>
          </a:p>
          <a:p>
            <a:pPr algn="ctr"/>
            <a:endParaRPr lang="en-US" sz="1200" dirty="0"/>
          </a:p>
        </p:txBody>
      </p:sp>
      <p:cxnSp>
        <p:nvCxnSpPr>
          <p:cNvPr id="12" name="Straight Arrow Connector 11"/>
          <p:cNvCxnSpPr>
            <a:stCxn id="5" idx="4"/>
            <a:endCxn id="6" idx="0"/>
          </p:cNvCxnSpPr>
          <p:nvPr/>
        </p:nvCxnSpPr>
        <p:spPr>
          <a:xfrm flipH="1">
            <a:off x="2135560" y="3817709"/>
            <a:ext cx="3960440" cy="835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4"/>
            <a:endCxn id="9" idx="0"/>
          </p:cNvCxnSpPr>
          <p:nvPr/>
        </p:nvCxnSpPr>
        <p:spPr>
          <a:xfrm>
            <a:off x="6096000" y="3817709"/>
            <a:ext cx="0" cy="835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4"/>
            <a:endCxn id="10" idx="0"/>
          </p:cNvCxnSpPr>
          <p:nvPr/>
        </p:nvCxnSpPr>
        <p:spPr>
          <a:xfrm>
            <a:off x="6096000" y="3817709"/>
            <a:ext cx="4032448" cy="835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079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QNN</a:t>
            </a:r>
            <a:endParaRPr lang="en-US" dirty="0"/>
          </a:p>
        </p:txBody>
      </p:sp>
      <p:sp>
        <p:nvSpPr>
          <p:cNvPr id="3" name="TextBox 2"/>
          <p:cNvSpPr txBox="1"/>
          <p:nvPr/>
        </p:nvSpPr>
        <p:spPr>
          <a:xfrm>
            <a:off x="335360" y="1844824"/>
            <a:ext cx="11377264" cy="646331"/>
          </a:xfrm>
          <a:prstGeom prst="rect">
            <a:avLst/>
          </a:prstGeom>
          <a:noFill/>
        </p:spPr>
        <p:txBody>
          <a:bodyPr wrap="square" rtlCol="0">
            <a:spAutoFit/>
          </a:bodyPr>
          <a:lstStyle/>
          <a:p>
            <a:pPr algn="just"/>
            <a:r>
              <a:rPr lang="en-US" dirty="0"/>
              <a:t>A machine learning model that uses neural networks for classifying data. This model can be enhanced using quantum </a:t>
            </a:r>
            <a:r>
              <a:rPr lang="en-US" dirty="0" smtClean="0"/>
              <a:t>techniques.</a:t>
            </a:r>
            <a:endParaRPr lang="fa-IR" dirty="0"/>
          </a:p>
        </p:txBody>
      </p:sp>
      <p:sp>
        <p:nvSpPr>
          <p:cNvPr id="5" name="Rounded Rectangle 4"/>
          <p:cNvSpPr/>
          <p:nvPr/>
        </p:nvSpPr>
        <p:spPr>
          <a:xfrm>
            <a:off x="983432" y="2624051"/>
            <a:ext cx="2088232" cy="354125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Hyperparameters</a:t>
            </a:r>
          </a:p>
        </p:txBody>
      </p:sp>
      <p:sp>
        <p:nvSpPr>
          <p:cNvPr id="6" name="Rounded Rectangle 5"/>
          <p:cNvSpPr/>
          <p:nvPr/>
        </p:nvSpPr>
        <p:spPr>
          <a:xfrm>
            <a:off x="6096000" y="2520564"/>
            <a:ext cx="5328592" cy="112445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estimator_qnn</a:t>
            </a:r>
            <a:r>
              <a:rPr lang="en-US" dirty="0" smtClean="0"/>
              <a:t>:</a:t>
            </a:r>
            <a:endParaRPr lang="fa-IR" dirty="0" smtClean="0"/>
          </a:p>
          <a:p>
            <a:pPr algn="ctr"/>
            <a:r>
              <a:rPr lang="en-US" dirty="0"/>
              <a:t>This model can include both quantum and classical layers and helps in learning complex features of the data</a:t>
            </a:r>
          </a:p>
        </p:txBody>
      </p:sp>
      <p:sp>
        <p:nvSpPr>
          <p:cNvPr id="7" name="Rounded Rectangle 6"/>
          <p:cNvSpPr/>
          <p:nvPr/>
        </p:nvSpPr>
        <p:spPr>
          <a:xfrm>
            <a:off x="6096000" y="3830742"/>
            <a:ext cx="5328592" cy="103841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optimizer (COBYLA</a:t>
            </a:r>
            <a:r>
              <a:rPr lang="en-US" b="1" dirty="0" smtClean="0"/>
              <a:t>)</a:t>
            </a:r>
            <a:r>
              <a:rPr lang="en-US" dirty="0" smtClean="0"/>
              <a:t>:</a:t>
            </a:r>
          </a:p>
          <a:p>
            <a:pPr algn="ctr"/>
            <a:r>
              <a:rPr lang="en-US" dirty="0"/>
              <a:t>COBYLA is a derivative-free optimization algorithm used for optimizing the model parameters</a:t>
            </a:r>
          </a:p>
        </p:txBody>
      </p:sp>
      <p:sp>
        <p:nvSpPr>
          <p:cNvPr id="8" name="Rounded Rectangle 7"/>
          <p:cNvSpPr/>
          <p:nvPr/>
        </p:nvSpPr>
        <p:spPr>
          <a:xfrm>
            <a:off x="6096000" y="5054878"/>
            <a:ext cx="5328592" cy="1110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callback (callback_graph</a:t>
            </a:r>
            <a:r>
              <a:rPr lang="en-US" b="1" dirty="0" smtClean="0"/>
              <a:t>)</a:t>
            </a:r>
            <a:r>
              <a:rPr lang="en-US" dirty="0" smtClean="0"/>
              <a:t>:</a:t>
            </a:r>
          </a:p>
          <a:p>
            <a:pPr algn="ctr"/>
            <a:r>
              <a:rPr lang="en-US" dirty="0" smtClean="0"/>
              <a:t>This </a:t>
            </a:r>
            <a:r>
              <a:rPr lang="en-US" dirty="0"/>
              <a:t>function can be used for monitoring training progress, storing results, or visualizing data.</a:t>
            </a:r>
          </a:p>
        </p:txBody>
      </p:sp>
      <p:cxnSp>
        <p:nvCxnSpPr>
          <p:cNvPr id="18" name="Straight Arrow Connector 17"/>
          <p:cNvCxnSpPr>
            <a:stCxn id="5" idx="3"/>
            <a:endCxn id="6" idx="1"/>
          </p:cNvCxnSpPr>
          <p:nvPr/>
        </p:nvCxnSpPr>
        <p:spPr>
          <a:xfrm flipV="1">
            <a:off x="3071664" y="3082794"/>
            <a:ext cx="3024336" cy="1311883"/>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a:endCxn id="7" idx="1"/>
          </p:cNvCxnSpPr>
          <p:nvPr/>
        </p:nvCxnSpPr>
        <p:spPr>
          <a:xfrm flipV="1">
            <a:off x="3071664" y="4349951"/>
            <a:ext cx="3024336" cy="4472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8" idx="1"/>
          </p:cNvCxnSpPr>
          <p:nvPr/>
        </p:nvCxnSpPr>
        <p:spPr>
          <a:xfrm>
            <a:off x="3071664" y="4394677"/>
            <a:ext cx="3024336" cy="121541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36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16632"/>
            <a:ext cx="10972800" cy="1143000"/>
          </a:xfrm>
        </p:spPr>
        <p:txBody>
          <a:bodyPr/>
          <a:lstStyle/>
          <a:p>
            <a:r>
              <a:rPr lang="en-US" dirty="0" smtClean="0"/>
              <a:t>VQC </a:t>
            </a:r>
            <a:endParaRPr lang="en-US" dirty="0"/>
          </a:p>
        </p:txBody>
      </p:sp>
      <p:sp>
        <p:nvSpPr>
          <p:cNvPr id="4" name="TextBox 3"/>
          <p:cNvSpPr txBox="1"/>
          <p:nvPr/>
        </p:nvSpPr>
        <p:spPr>
          <a:xfrm>
            <a:off x="86351" y="1412776"/>
            <a:ext cx="11089232" cy="1477328"/>
          </a:xfrm>
          <a:prstGeom prst="rect">
            <a:avLst/>
          </a:prstGeom>
          <a:noFill/>
        </p:spPr>
        <p:txBody>
          <a:bodyPr wrap="square" rtlCol="0">
            <a:spAutoFit/>
          </a:bodyPr>
          <a:lstStyle/>
          <a:p>
            <a:endParaRPr lang="en-US" dirty="0"/>
          </a:p>
          <a:p>
            <a:pPr algn="just"/>
            <a:r>
              <a:rPr lang="en-US" dirty="0"/>
              <a:t>A quantum machine learning algorithm that uses parameterized quantum circuits to classify data. This algorithm combines quantum and classical computing, utilizing classical optimization methods to adjust the parameters of the quantum circuit.</a:t>
            </a:r>
          </a:p>
          <a:p>
            <a:endParaRPr lang="fa-IR" dirty="0"/>
          </a:p>
        </p:txBody>
      </p:sp>
      <p:sp>
        <p:nvSpPr>
          <p:cNvPr id="3" name="Oval 2"/>
          <p:cNvSpPr/>
          <p:nvPr/>
        </p:nvSpPr>
        <p:spPr>
          <a:xfrm>
            <a:off x="4727848" y="4824244"/>
            <a:ext cx="3168351" cy="13759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Ansatz</a:t>
            </a:r>
          </a:p>
          <a:p>
            <a:pPr algn="ctr"/>
            <a:r>
              <a:rPr lang="en-US" sz="1400" dirty="0"/>
              <a:t>It determines how the qubits are interconnected and what types of quantum operations are performed on them.</a:t>
            </a:r>
          </a:p>
        </p:txBody>
      </p:sp>
      <p:sp>
        <p:nvSpPr>
          <p:cNvPr id="5" name="Oval 4"/>
          <p:cNvSpPr/>
          <p:nvPr/>
        </p:nvSpPr>
        <p:spPr>
          <a:xfrm>
            <a:off x="8223944" y="2890104"/>
            <a:ext cx="3267945" cy="1402992"/>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Sampler</a:t>
            </a:r>
          </a:p>
          <a:p>
            <a:pPr algn="ctr"/>
            <a:r>
              <a:rPr lang="en-US" sz="1400" dirty="0"/>
              <a:t>This parameter represents a quantum sampler that is used to generate quantum samples from different states.</a:t>
            </a:r>
          </a:p>
        </p:txBody>
      </p:sp>
      <p:sp>
        <p:nvSpPr>
          <p:cNvPr id="7" name="Oval 6"/>
          <p:cNvSpPr/>
          <p:nvPr/>
        </p:nvSpPr>
        <p:spPr>
          <a:xfrm>
            <a:off x="551384" y="2890104"/>
            <a:ext cx="3351391" cy="140299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Optimizer</a:t>
            </a:r>
          </a:p>
          <a:p>
            <a:pPr algn="ctr"/>
            <a:r>
              <a:rPr lang="en-US" sz="1400" dirty="0"/>
              <a:t>This algorithm can incorporate various methods that help balance accuracy and training speed.</a:t>
            </a:r>
          </a:p>
          <a:p>
            <a:pPr algn="ctr"/>
            <a:endParaRPr lang="en-US" sz="1400" dirty="0"/>
          </a:p>
        </p:txBody>
      </p:sp>
      <p:sp>
        <p:nvSpPr>
          <p:cNvPr id="8" name="Oval 7"/>
          <p:cNvSpPr/>
          <p:nvPr/>
        </p:nvSpPr>
        <p:spPr>
          <a:xfrm>
            <a:off x="767407" y="4797152"/>
            <a:ext cx="3135367" cy="1402992"/>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Callback Graph</a:t>
            </a:r>
          </a:p>
          <a:p>
            <a:pPr algn="ctr"/>
            <a:r>
              <a:rPr lang="en-US" sz="1400" dirty="0"/>
              <a:t>This function can be used to monitor training progress, save results, or visualize data.</a:t>
            </a:r>
          </a:p>
          <a:p>
            <a:pPr algn="ctr"/>
            <a:endParaRPr lang="en-US" sz="1400" dirty="0" smtClean="0"/>
          </a:p>
        </p:txBody>
      </p:sp>
      <p:sp>
        <p:nvSpPr>
          <p:cNvPr id="9" name="Oval 8"/>
          <p:cNvSpPr/>
          <p:nvPr/>
        </p:nvSpPr>
        <p:spPr>
          <a:xfrm>
            <a:off x="8400256" y="4797152"/>
            <a:ext cx="3267945" cy="140299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Feature Map</a:t>
            </a:r>
          </a:p>
          <a:p>
            <a:pPr algn="ctr"/>
            <a:r>
              <a:rPr lang="en-US" sz="1400" dirty="0"/>
              <a:t>This mapping can help the model identify and extract important features of the data.</a:t>
            </a:r>
          </a:p>
          <a:p>
            <a:pPr algn="ctr"/>
            <a:endParaRPr lang="en-US" sz="1400" dirty="0" smtClean="0"/>
          </a:p>
        </p:txBody>
      </p:sp>
      <p:sp>
        <p:nvSpPr>
          <p:cNvPr id="10" name="Oval 9"/>
          <p:cNvSpPr/>
          <p:nvPr/>
        </p:nvSpPr>
        <p:spPr>
          <a:xfrm>
            <a:off x="5339915" y="2440636"/>
            <a:ext cx="1944216" cy="140299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Hyperparameters</a:t>
            </a:r>
          </a:p>
        </p:txBody>
      </p:sp>
      <p:cxnSp>
        <p:nvCxnSpPr>
          <p:cNvPr id="12" name="Straight Arrow Connector 11"/>
          <p:cNvCxnSpPr>
            <a:stCxn id="10" idx="2"/>
            <a:endCxn id="7" idx="7"/>
          </p:cNvCxnSpPr>
          <p:nvPr/>
        </p:nvCxnSpPr>
        <p:spPr>
          <a:xfrm flipH="1" flipV="1">
            <a:off x="3411975" y="3095567"/>
            <a:ext cx="1927940" cy="46565"/>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a:endCxn id="8" idx="7"/>
          </p:cNvCxnSpPr>
          <p:nvPr/>
        </p:nvCxnSpPr>
        <p:spPr>
          <a:xfrm flipH="1">
            <a:off x="3443610" y="3638165"/>
            <a:ext cx="2181029" cy="136445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4"/>
            <a:endCxn id="3" idx="0"/>
          </p:cNvCxnSpPr>
          <p:nvPr/>
        </p:nvCxnSpPr>
        <p:spPr>
          <a:xfrm>
            <a:off x="6312023" y="3843628"/>
            <a:ext cx="1" cy="980616"/>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a:endCxn id="5" idx="1"/>
          </p:cNvCxnSpPr>
          <p:nvPr/>
        </p:nvCxnSpPr>
        <p:spPr>
          <a:xfrm flipV="1">
            <a:off x="7284131" y="3095567"/>
            <a:ext cx="1418392" cy="46565"/>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5"/>
            <a:endCxn id="9" idx="1"/>
          </p:cNvCxnSpPr>
          <p:nvPr/>
        </p:nvCxnSpPr>
        <p:spPr>
          <a:xfrm>
            <a:off x="6999407" y="3638165"/>
            <a:ext cx="1879428" cy="136445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519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Classical </a:t>
            </a:r>
            <a:r>
              <a:rPr lang="en-US" dirty="0" smtClean="0"/>
              <a:t>Algorithms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916832"/>
            <a:ext cx="10225136" cy="4248472"/>
          </a:xfrm>
          <a:prstGeom prst="rect">
            <a:avLst/>
          </a:prstGeom>
        </p:spPr>
      </p:pic>
    </p:spTree>
    <p:extLst>
      <p:ext uri="{BB962C8B-B14F-4D97-AF65-F5344CB8AC3E}">
        <p14:creationId xmlns:p14="http://schemas.microsoft.com/office/powerpoint/2010/main" val="4243436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sp>
        <p:nvSpPr>
          <p:cNvPr id="3" name="TextBox 2"/>
          <p:cNvSpPr txBox="1"/>
          <p:nvPr/>
        </p:nvSpPr>
        <p:spPr>
          <a:xfrm>
            <a:off x="119336" y="1700808"/>
            <a:ext cx="10801200" cy="1200329"/>
          </a:xfrm>
          <a:prstGeom prst="rect">
            <a:avLst/>
          </a:prstGeom>
          <a:noFill/>
        </p:spPr>
        <p:txBody>
          <a:bodyPr wrap="square" rtlCol="0">
            <a:spAutoFit/>
          </a:bodyPr>
          <a:lstStyle/>
          <a:p>
            <a:pPr algn="just"/>
            <a:r>
              <a:rPr lang="en-US" dirty="0"/>
              <a:t>A confusion matrix is an intuitive table that lets us see the detailed classification results of an algorithm on a test set by analyzing its rows, columns, or entries. Confusion matrices represent counts from predicted and actual values.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2347138"/>
            <a:ext cx="8496944" cy="3890174"/>
          </a:xfrm>
          <a:prstGeom prst="rect">
            <a:avLst/>
          </a:prstGeom>
        </p:spPr>
      </p:pic>
    </p:spTree>
    <p:extLst>
      <p:ext uri="{BB962C8B-B14F-4D97-AF65-F5344CB8AC3E}">
        <p14:creationId xmlns:p14="http://schemas.microsoft.com/office/powerpoint/2010/main" val="269576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4127</TotalTime>
  <Words>776</Words>
  <Application>Microsoft Office PowerPoint</Application>
  <PresentationFormat>Custom</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NASA's Kepler Mission</vt:lpstr>
      <vt:lpstr>Kepler Dataset</vt:lpstr>
      <vt:lpstr>Algorithms </vt:lpstr>
      <vt:lpstr>QNN</vt:lpstr>
      <vt:lpstr>VQC </vt:lpstr>
      <vt:lpstr>Classical Algorithms </vt:lpstr>
      <vt:lpstr>Confusion Matrix</vt:lpstr>
      <vt:lpstr>PowerPoint Presentation</vt:lpstr>
      <vt:lpstr>PowerPoint Presentation</vt:lpstr>
      <vt:lpstr>Simulators</vt:lpstr>
      <vt:lpstr>Real Quantum Computers</vt:lpstr>
      <vt:lpstr>Comparison</vt:lpstr>
      <vt:lpstr>Future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AVAZ</cp:lastModifiedBy>
  <cp:revision>86</cp:revision>
  <dcterms:created xsi:type="dcterms:W3CDTF">2006-08-16T00:00:00Z</dcterms:created>
  <dcterms:modified xsi:type="dcterms:W3CDTF">2025-02-23T07:53:14Z</dcterms:modified>
</cp:coreProperties>
</file>