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72" r:id="rId4"/>
    <p:sldId id="260" r:id="rId5"/>
    <p:sldId id="284" r:id="rId6"/>
    <p:sldId id="417" r:id="rId7"/>
    <p:sldId id="288" r:id="rId8"/>
    <p:sldId id="287" r:id="rId9"/>
    <p:sldId id="263" r:id="rId10"/>
    <p:sldId id="397" r:id="rId11"/>
    <p:sldId id="398" r:id="rId12"/>
    <p:sldId id="403" r:id="rId13"/>
    <p:sldId id="404" r:id="rId14"/>
    <p:sldId id="405" r:id="rId15"/>
    <p:sldId id="407" r:id="rId16"/>
    <p:sldId id="346" r:id="rId17"/>
    <p:sldId id="351" r:id="rId18"/>
    <p:sldId id="355" r:id="rId19"/>
    <p:sldId id="359" r:id="rId20"/>
    <p:sldId id="410" r:id="rId21"/>
    <p:sldId id="389" r:id="rId22"/>
    <p:sldId id="362" r:id="rId23"/>
    <p:sldId id="313" r:id="rId24"/>
    <p:sldId id="412" r:id="rId25"/>
    <p:sldId id="401" r:id="rId26"/>
    <p:sldId id="365" r:id="rId27"/>
    <p:sldId id="415" r:id="rId28"/>
    <p:sldId id="414" r:id="rId29"/>
    <p:sldId id="367" r:id="rId30"/>
    <p:sldId id="368" r:id="rId31"/>
    <p:sldId id="392" r:id="rId32"/>
    <p:sldId id="324" r:id="rId33"/>
    <p:sldId id="37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78" d="100"/>
          <a:sy n="78" d="100"/>
        </p:scale>
        <p:origin x="165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esktop\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esktop\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IN" i="1"/>
              <a:t>Ex vivo </a:t>
            </a:r>
            <a:r>
              <a:rPr lang="en-IN"/>
              <a:t>Drug</a:t>
            </a:r>
            <a:r>
              <a:rPr lang="en-IN" baseline="0"/>
              <a:t> Permeation</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IN"/>
        </a:p>
      </c:txPr>
    </c:title>
    <c:autoTitleDeleted val="0"/>
    <c:plotArea>
      <c:layout/>
      <c:lineChart>
        <c:grouping val="standard"/>
        <c:varyColors val="0"/>
        <c:ser>
          <c:idx val="0"/>
          <c:order val="0"/>
          <c:tx>
            <c:v>Controlled Insitu Gel</c:v>
          </c:tx>
          <c:spPr>
            <a:ln w="28575" cap="rnd">
              <a:solidFill>
                <a:schemeClr val="accent1"/>
              </a:solidFill>
              <a:round/>
            </a:ln>
            <a:effectLst/>
          </c:spPr>
          <c:marker>
            <c:symbol val="none"/>
          </c:marker>
          <c:errBars>
            <c:errDir val="y"/>
            <c:errBarType val="both"/>
            <c:errValType val="stdErr"/>
            <c:noEndCap val="0"/>
            <c:spPr>
              <a:noFill/>
              <a:ln w="9525" cap="flat" cmpd="sng" algn="ctr">
                <a:solidFill>
                  <a:schemeClr val="tx1">
                    <a:lumMod val="65000"/>
                    <a:lumOff val="35000"/>
                  </a:schemeClr>
                </a:solidFill>
                <a:round/>
              </a:ln>
              <a:effectLst/>
            </c:spPr>
          </c:errBars>
          <c:cat>
            <c:numRef>
              <c:f>Sheet2!$E$4:$E$10</c:f>
              <c:numCache>
                <c:formatCode>General</c:formatCode>
                <c:ptCount val="7"/>
                <c:pt idx="0">
                  <c:v>0</c:v>
                </c:pt>
                <c:pt idx="1">
                  <c:v>2</c:v>
                </c:pt>
                <c:pt idx="2">
                  <c:v>4</c:v>
                </c:pt>
                <c:pt idx="3">
                  <c:v>6</c:v>
                </c:pt>
                <c:pt idx="4">
                  <c:v>8</c:v>
                </c:pt>
                <c:pt idx="5">
                  <c:v>12</c:v>
                </c:pt>
                <c:pt idx="6">
                  <c:v>24</c:v>
                </c:pt>
              </c:numCache>
            </c:numRef>
          </c:cat>
          <c:val>
            <c:numRef>
              <c:f>Sheet2!$F$4:$F$10</c:f>
              <c:numCache>
                <c:formatCode>General</c:formatCode>
                <c:ptCount val="7"/>
                <c:pt idx="0">
                  <c:v>0</c:v>
                </c:pt>
                <c:pt idx="1">
                  <c:v>10</c:v>
                </c:pt>
                <c:pt idx="2">
                  <c:v>80</c:v>
                </c:pt>
                <c:pt idx="3">
                  <c:v>120</c:v>
                </c:pt>
                <c:pt idx="4">
                  <c:v>150</c:v>
                </c:pt>
                <c:pt idx="5">
                  <c:v>180</c:v>
                </c:pt>
                <c:pt idx="6">
                  <c:v>210</c:v>
                </c:pt>
              </c:numCache>
            </c:numRef>
          </c:val>
          <c:smooth val="0"/>
          <c:extLst>
            <c:ext xmlns:c16="http://schemas.microsoft.com/office/drawing/2014/chart" uri="{C3380CC4-5D6E-409C-BE32-E72D297353CC}">
              <c16:uniqueId val="{00000000-D8A2-47A8-A30B-4F1089CCF311}"/>
            </c:ext>
          </c:extLst>
        </c:ser>
        <c:ser>
          <c:idx val="1"/>
          <c:order val="1"/>
          <c:tx>
            <c:v>Nano Insitu Gel</c:v>
          </c:tx>
          <c:spPr>
            <a:ln w="28575" cap="rnd">
              <a:solidFill>
                <a:schemeClr val="accent2"/>
              </a:solidFill>
              <a:round/>
            </a:ln>
            <a:effectLst/>
          </c:spPr>
          <c:marker>
            <c:symbol val="none"/>
          </c:marker>
          <c:errBars>
            <c:errDir val="y"/>
            <c:errBarType val="both"/>
            <c:errValType val="cust"/>
            <c:noEndCap val="0"/>
            <c:plus>
              <c:numLit>
                <c:formatCode>General</c:formatCode>
                <c:ptCount val="1"/>
                <c:pt idx="0">
                  <c:v>30</c:v>
                </c:pt>
              </c:numLit>
            </c:plus>
            <c:minus>
              <c:numLit>
                <c:formatCode>General</c:formatCode>
                <c:ptCount val="1"/>
                <c:pt idx="0">
                  <c:v>10</c:v>
                </c:pt>
              </c:numLit>
            </c:minus>
            <c:spPr>
              <a:noFill/>
              <a:ln w="9525" cap="flat" cmpd="sng" algn="ctr">
                <a:solidFill>
                  <a:schemeClr val="tx1">
                    <a:lumMod val="65000"/>
                    <a:lumOff val="35000"/>
                  </a:schemeClr>
                </a:solidFill>
                <a:round/>
              </a:ln>
              <a:effectLst/>
            </c:spPr>
          </c:errBars>
          <c:cat>
            <c:numRef>
              <c:f>Sheet2!$E$4:$E$10</c:f>
              <c:numCache>
                <c:formatCode>General</c:formatCode>
                <c:ptCount val="7"/>
                <c:pt idx="0">
                  <c:v>0</c:v>
                </c:pt>
                <c:pt idx="1">
                  <c:v>2</c:v>
                </c:pt>
                <c:pt idx="2">
                  <c:v>4</c:v>
                </c:pt>
                <c:pt idx="3">
                  <c:v>6</c:v>
                </c:pt>
                <c:pt idx="4">
                  <c:v>8</c:v>
                </c:pt>
                <c:pt idx="5">
                  <c:v>12</c:v>
                </c:pt>
                <c:pt idx="6">
                  <c:v>24</c:v>
                </c:pt>
              </c:numCache>
            </c:numRef>
          </c:cat>
          <c:val>
            <c:numRef>
              <c:f>Sheet2!$G$4:$G$10</c:f>
              <c:numCache>
                <c:formatCode>General</c:formatCode>
                <c:ptCount val="7"/>
                <c:pt idx="0">
                  <c:v>0</c:v>
                </c:pt>
                <c:pt idx="1">
                  <c:v>91</c:v>
                </c:pt>
                <c:pt idx="2">
                  <c:v>135</c:v>
                </c:pt>
                <c:pt idx="3">
                  <c:v>200</c:v>
                </c:pt>
                <c:pt idx="4">
                  <c:v>410</c:v>
                </c:pt>
                <c:pt idx="5">
                  <c:v>756</c:v>
                </c:pt>
                <c:pt idx="6">
                  <c:v>900</c:v>
                </c:pt>
              </c:numCache>
            </c:numRef>
          </c:val>
          <c:smooth val="0"/>
          <c:extLst>
            <c:ext xmlns:c16="http://schemas.microsoft.com/office/drawing/2014/chart" uri="{C3380CC4-5D6E-409C-BE32-E72D297353CC}">
              <c16:uniqueId val="{00000001-D8A2-47A8-A30B-4F1089CCF311}"/>
            </c:ext>
          </c:extLst>
        </c:ser>
        <c:dLbls>
          <c:showLegendKey val="0"/>
          <c:showVal val="0"/>
          <c:showCatName val="0"/>
          <c:showSerName val="0"/>
          <c:showPercent val="0"/>
          <c:showBubbleSize val="0"/>
        </c:dLbls>
        <c:smooth val="0"/>
        <c:axId val="421442752"/>
        <c:axId val="421442096"/>
      </c:lineChart>
      <c:catAx>
        <c:axId val="421442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Time (h)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accent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1442096"/>
        <c:crosses val="autoZero"/>
        <c:auto val="1"/>
        <c:lblAlgn val="ctr"/>
        <c:lblOffset val="100"/>
        <c:noMultiLvlLbl val="0"/>
      </c:catAx>
      <c:valAx>
        <c:axId val="421442096"/>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Cummulative Drug Permeated (µg/cm2)</a:t>
                </a:r>
              </a:p>
            </c:rich>
          </c:tx>
          <c:layout>
            <c:manualLayout>
              <c:xMode val="edge"/>
              <c:yMode val="edge"/>
              <c:x val="2.5000000000000001E-2"/>
              <c:y val="7.4490740740740746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21442752"/>
        <c:crosses val="autoZero"/>
        <c:crossBetween val="between"/>
        <c:majorUnit val="200"/>
      </c:valAx>
      <c:spPr>
        <a:solidFill>
          <a:schemeClr val="lt1"/>
        </a:solidFill>
        <a:ln w="12700" cap="flat" cmpd="sng" algn="ctr">
          <a:solidFill>
            <a:schemeClr val="accent5"/>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dk1"/>
                </a:solidFill>
                <a:latin typeface="+mn-lt"/>
                <a:ea typeface="+mn-ea"/>
                <a:cs typeface="+mn-cs"/>
              </a:defRPr>
            </a:pPr>
            <a:r>
              <a:rPr lang="en-IN"/>
              <a:t>In Vitro Diffusion Study</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dk1"/>
              </a:solidFill>
              <a:latin typeface="+mn-lt"/>
              <a:ea typeface="+mn-ea"/>
              <a:cs typeface="+mn-cs"/>
            </a:defRPr>
          </a:pPr>
          <a:endParaRPr lang="en-US"/>
        </a:p>
      </c:txPr>
    </c:title>
    <c:autoTitleDeleted val="0"/>
    <c:plotArea>
      <c:layout/>
      <c:lineChart>
        <c:grouping val="standard"/>
        <c:varyColors val="0"/>
        <c:ser>
          <c:idx val="0"/>
          <c:order val="0"/>
          <c:tx>
            <c:v>Controlled Insitu Gel</c:v>
          </c:tx>
          <c:spPr>
            <a:ln w="38100" cap="rnd">
              <a:solidFill>
                <a:schemeClr val="accent1"/>
              </a:solidFill>
              <a:round/>
            </a:ln>
            <a:effectLst/>
          </c:spPr>
          <c:marker>
            <c:symbol val="none"/>
          </c:marker>
          <c:errBars>
            <c:errDir val="y"/>
            <c:errBarType val="both"/>
            <c:errValType val="cust"/>
            <c:noEndCap val="0"/>
            <c:plus>
              <c:numLit>
                <c:formatCode>General</c:formatCode>
                <c:ptCount val="1"/>
                <c:pt idx="0">
                  <c:v>5</c:v>
                </c:pt>
              </c:numLit>
            </c:plus>
            <c:minus>
              <c:numLit>
                <c:formatCode>General</c:formatCode>
                <c:ptCount val="1"/>
                <c:pt idx="0">
                  <c:v>2.5</c:v>
                </c:pt>
              </c:numLit>
            </c:minus>
            <c:spPr>
              <a:noFill/>
              <a:ln w="9525">
                <a:solidFill>
                  <a:schemeClr val="tx1">
                    <a:lumMod val="50000"/>
                    <a:lumOff val="50000"/>
                  </a:schemeClr>
                </a:solidFill>
                <a:round/>
              </a:ln>
              <a:effectLst/>
            </c:spPr>
          </c:errBars>
          <c:cat>
            <c:numRef>
              <c:f>Sheet1!$J$3:$J$14</c:f>
              <c:numCache>
                <c:formatCode>General</c:formatCode>
                <c:ptCount val="12"/>
                <c:pt idx="0">
                  <c:v>0</c:v>
                </c:pt>
                <c:pt idx="1">
                  <c:v>1</c:v>
                </c:pt>
                <c:pt idx="2">
                  <c:v>2</c:v>
                </c:pt>
                <c:pt idx="3">
                  <c:v>3</c:v>
                </c:pt>
                <c:pt idx="4">
                  <c:v>4</c:v>
                </c:pt>
                <c:pt idx="5">
                  <c:v>5</c:v>
                </c:pt>
                <c:pt idx="6">
                  <c:v>6</c:v>
                </c:pt>
                <c:pt idx="7">
                  <c:v>8</c:v>
                </c:pt>
                <c:pt idx="8">
                  <c:v>10</c:v>
                </c:pt>
                <c:pt idx="9">
                  <c:v>12</c:v>
                </c:pt>
                <c:pt idx="10">
                  <c:v>24</c:v>
                </c:pt>
              </c:numCache>
            </c:numRef>
          </c:cat>
          <c:val>
            <c:numRef>
              <c:f>Sheet1!$L$3:$L$9</c:f>
              <c:numCache>
                <c:formatCode>General</c:formatCode>
                <c:ptCount val="7"/>
                <c:pt idx="0">
                  <c:v>0</c:v>
                </c:pt>
                <c:pt idx="1">
                  <c:v>14.25</c:v>
                </c:pt>
                <c:pt idx="2">
                  <c:v>22.15</c:v>
                </c:pt>
                <c:pt idx="3">
                  <c:v>39.58</c:v>
                </c:pt>
                <c:pt idx="4">
                  <c:v>54.58</c:v>
                </c:pt>
                <c:pt idx="5">
                  <c:v>62.15</c:v>
                </c:pt>
                <c:pt idx="6">
                  <c:v>89.56</c:v>
                </c:pt>
              </c:numCache>
            </c:numRef>
          </c:val>
          <c:smooth val="0"/>
          <c:extLst>
            <c:ext xmlns:c16="http://schemas.microsoft.com/office/drawing/2014/chart" uri="{C3380CC4-5D6E-409C-BE32-E72D297353CC}">
              <c16:uniqueId val="{00000000-57E8-4BB4-A574-5EB35CAE241A}"/>
            </c:ext>
          </c:extLst>
        </c:ser>
        <c:ser>
          <c:idx val="1"/>
          <c:order val="1"/>
          <c:tx>
            <c:v>NPs Loaded Insitu Gel</c:v>
          </c:tx>
          <c:spPr>
            <a:ln w="38100" cap="rnd">
              <a:solidFill>
                <a:schemeClr val="accent2"/>
              </a:solidFill>
              <a:round/>
            </a:ln>
            <a:effectLst/>
          </c:spPr>
          <c:marker>
            <c:symbol val="none"/>
          </c:marker>
          <c:errBars>
            <c:errDir val="y"/>
            <c:errBarType val="both"/>
            <c:errValType val="percentage"/>
            <c:noEndCap val="0"/>
            <c:val val="5"/>
            <c:spPr>
              <a:noFill/>
              <a:ln w="9525">
                <a:solidFill>
                  <a:schemeClr val="tx1">
                    <a:lumMod val="50000"/>
                    <a:lumOff val="50000"/>
                  </a:schemeClr>
                </a:solidFill>
                <a:round/>
              </a:ln>
              <a:effectLst/>
            </c:spPr>
          </c:errBars>
          <c:cat>
            <c:numRef>
              <c:f>Sheet1!$J$3:$J$14</c:f>
              <c:numCache>
                <c:formatCode>General</c:formatCode>
                <c:ptCount val="12"/>
                <c:pt idx="0">
                  <c:v>0</c:v>
                </c:pt>
                <c:pt idx="1">
                  <c:v>1</c:v>
                </c:pt>
                <c:pt idx="2">
                  <c:v>2</c:v>
                </c:pt>
                <c:pt idx="3">
                  <c:v>3</c:v>
                </c:pt>
                <c:pt idx="4">
                  <c:v>4</c:v>
                </c:pt>
                <c:pt idx="5">
                  <c:v>5</c:v>
                </c:pt>
                <c:pt idx="6">
                  <c:v>6</c:v>
                </c:pt>
                <c:pt idx="7">
                  <c:v>8</c:v>
                </c:pt>
                <c:pt idx="8">
                  <c:v>10</c:v>
                </c:pt>
                <c:pt idx="9">
                  <c:v>12</c:v>
                </c:pt>
                <c:pt idx="10">
                  <c:v>24</c:v>
                </c:pt>
              </c:numCache>
            </c:numRef>
          </c:cat>
          <c:val>
            <c:numRef>
              <c:f>Sheet1!$M$3:$M$14</c:f>
              <c:numCache>
                <c:formatCode>General</c:formatCode>
                <c:ptCount val="12"/>
                <c:pt idx="0">
                  <c:v>0</c:v>
                </c:pt>
                <c:pt idx="1">
                  <c:v>8.56</c:v>
                </c:pt>
                <c:pt idx="2">
                  <c:v>15.54</c:v>
                </c:pt>
                <c:pt idx="3">
                  <c:v>22.32</c:v>
                </c:pt>
                <c:pt idx="4">
                  <c:v>28.56</c:v>
                </c:pt>
                <c:pt idx="5">
                  <c:v>36.520000000000003</c:v>
                </c:pt>
                <c:pt idx="6">
                  <c:v>49.58</c:v>
                </c:pt>
                <c:pt idx="7">
                  <c:v>58.45</c:v>
                </c:pt>
                <c:pt idx="8">
                  <c:v>61.25</c:v>
                </c:pt>
                <c:pt idx="9">
                  <c:v>74.56</c:v>
                </c:pt>
                <c:pt idx="10">
                  <c:v>80.25</c:v>
                </c:pt>
              </c:numCache>
            </c:numRef>
          </c:val>
          <c:smooth val="0"/>
          <c:extLst>
            <c:ext xmlns:c16="http://schemas.microsoft.com/office/drawing/2014/chart" uri="{C3380CC4-5D6E-409C-BE32-E72D297353CC}">
              <c16:uniqueId val="{00000001-57E8-4BB4-A574-5EB35CAE241A}"/>
            </c:ext>
          </c:extLst>
        </c:ser>
        <c:dLbls>
          <c:showLegendKey val="0"/>
          <c:showVal val="0"/>
          <c:showCatName val="0"/>
          <c:showSerName val="0"/>
          <c:showPercent val="0"/>
          <c:showBubbleSize val="0"/>
        </c:dLbls>
        <c:smooth val="0"/>
        <c:axId val="420087136"/>
        <c:axId val="420086152"/>
      </c:lineChart>
      <c:catAx>
        <c:axId val="420087136"/>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dk1"/>
                    </a:solidFill>
                    <a:latin typeface="+mn-lt"/>
                    <a:ea typeface="+mn-ea"/>
                    <a:cs typeface="+mn-cs"/>
                  </a:defRPr>
                </a:pPr>
                <a:r>
                  <a:rPr lang="en-IN"/>
                  <a:t>Time (h)</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solidFill>
                <a:latin typeface="+mn-lt"/>
                <a:ea typeface="+mn-ea"/>
                <a:cs typeface="+mn-cs"/>
              </a:defRPr>
            </a:pPr>
            <a:endParaRPr lang="en-US"/>
          </a:p>
        </c:txPr>
        <c:crossAx val="420086152"/>
        <c:crosses val="autoZero"/>
        <c:auto val="1"/>
        <c:lblAlgn val="ctr"/>
        <c:lblOffset val="100"/>
        <c:noMultiLvlLbl val="0"/>
      </c:catAx>
      <c:valAx>
        <c:axId val="420086152"/>
        <c:scaling>
          <c:orientation val="minMax"/>
          <c:max val="100"/>
          <c:min val="0"/>
        </c:scaling>
        <c:delete val="0"/>
        <c:axPos val="l"/>
        <c:title>
          <c:tx>
            <c:rich>
              <a:bodyPr rot="-5400000" spcFirstLastPara="1" vertOverflow="ellipsis" vert="horz" wrap="square" anchor="ctr" anchorCtr="1"/>
              <a:lstStyle/>
              <a:p>
                <a:pPr>
                  <a:defRPr sz="900" b="0" i="0" u="none" strike="noStrike" kern="1200" cap="all" baseline="0">
                    <a:solidFill>
                      <a:schemeClr val="dk1"/>
                    </a:solidFill>
                    <a:latin typeface="+mn-lt"/>
                    <a:ea typeface="+mn-ea"/>
                    <a:cs typeface="+mn-cs"/>
                  </a:defRPr>
                </a:pPr>
                <a:r>
                  <a:rPr lang="en-IN"/>
                  <a:t>% CDR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20087136"/>
        <c:crosses val="autoZero"/>
        <c:crossBetween val="between"/>
      </c:valAx>
      <c:spPr>
        <a:solidFill>
          <a:schemeClr val="lt1"/>
        </a:solidFill>
        <a:ln w="19050" cap="flat" cmpd="sng" algn="ctr">
          <a:solidFill>
            <a:schemeClr val="accent5"/>
          </a:solidFill>
          <a:prstDash val="solid"/>
          <a:miter lim="800000"/>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5"/>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02150362136987"/>
          <c:y val="0.1946980822542905"/>
          <c:w val="0.65096118501015021"/>
          <c:h val="0.57221378791254351"/>
        </c:manualLayout>
      </c:layout>
      <c:lineChart>
        <c:grouping val="standard"/>
        <c:varyColors val="0"/>
        <c:ser>
          <c:idx val="0"/>
          <c:order val="0"/>
          <c:tx>
            <c:v>Alendronate Sodium Tablet</c:v>
          </c:tx>
          <c:spPr>
            <a:ln w="28575" cap="rnd">
              <a:solidFill>
                <a:schemeClr val="accent1"/>
              </a:solidFill>
              <a:round/>
            </a:ln>
            <a:effectLst/>
          </c:spPr>
          <c:marker>
            <c:symbol val="none"/>
          </c:marker>
          <c:errBars>
            <c:errDir val="y"/>
            <c:errBarType val="both"/>
            <c:errValType val="cust"/>
            <c:noEndCap val="0"/>
            <c:plus>
              <c:numLit>
                <c:formatCode>General</c:formatCode>
                <c:ptCount val="1"/>
                <c:pt idx="0">
                  <c:v>30</c:v>
                </c:pt>
              </c:numLit>
            </c:plus>
            <c:minus>
              <c:numLit>
                <c:formatCode>General</c:formatCode>
                <c:ptCount val="1"/>
                <c:pt idx="0">
                  <c:v>10</c:v>
                </c:pt>
              </c:numLit>
            </c:minus>
            <c:spPr>
              <a:noFill/>
              <a:ln w="9525" cap="flat" cmpd="sng" algn="ctr">
                <a:solidFill>
                  <a:schemeClr val="tx1">
                    <a:lumMod val="65000"/>
                    <a:lumOff val="35000"/>
                  </a:schemeClr>
                </a:solidFill>
                <a:round/>
              </a:ln>
              <a:effectLst/>
            </c:spPr>
          </c:errBars>
          <c:cat>
            <c:numRef>
              <c:f>Sheet4!$G$5:$G$14</c:f>
              <c:numCache>
                <c:formatCode>General</c:formatCode>
                <c:ptCount val="10"/>
                <c:pt idx="0">
                  <c:v>0</c:v>
                </c:pt>
                <c:pt idx="1">
                  <c:v>1</c:v>
                </c:pt>
                <c:pt idx="2">
                  <c:v>2</c:v>
                </c:pt>
                <c:pt idx="3">
                  <c:v>4</c:v>
                </c:pt>
                <c:pt idx="4">
                  <c:v>6</c:v>
                </c:pt>
                <c:pt idx="5">
                  <c:v>8</c:v>
                </c:pt>
                <c:pt idx="6">
                  <c:v>12</c:v>
                </c:pt>
                <c:pt idx="7">
                  <c:v>24</c:v>
                </c:pt>
                <c:pt idx="8">
                  <c:v>48</c:v>
                </c:pt>
              </c:numCache>
            </c:numRef>
          </c:cat>
          <c:val>
            <c:numRef>
              <c:f>Sheet4!$H$5:$H$14</c:f>
              <c:numCache>
                <c:formatCode>General</c:formatCode>
                <c:ptCount val="10"/>
                <c:pt idx="0">
                  <c:v>0</c:v>
                </c:pt>
                <c:pt idx="1">
                  <c:v>28</c:v>
                </c:pt>
                <c:pt idx="2">
                  <c:v>78</c:v>
                </c:pt>
                <c:pt idx="3">
                  <c:v>100</c:v>
                </c:pt>
                <c:pt idx="4">
                  <c:v>89</c:v>
                </c:pt>
                <c:pt idx="5">
                  <c:v>30</c:v>
                </c:pt>
                <c:pt idx="6">
                  <c:v>20</c:v>
                </c:pt>
                <c:pt idx="7">
                  <c:v>10</c:v>
                </c:pt>
                <c:pt idx="8">
                  <c:v>10</c:v>
                </c:pt>
              </c:numCache>
            </c:numRef>
          </c:val>
          <c:smooth val="0"/>
          <c:extLst>
            <c:ext xmlns:c16="http://schemas.microsoft.com/office/drawing/2014/chart" uri="{C3380CC4-5D6E-409C-BE32-E72D297353CC}">
              <c16:uniqueId val="{00000000-900F-4570-BE90-5047E6BDDDC6}"/>
            </c:ext>
          </c:extLst>
        </c:ser>
        <c:ser>
          <c:idx val="1"/>
          <c:order val="1"/>
          <c:tx>
            <c:v>Nano Insitu Gel</c:v>
          </c:tx>
          <c:spPr>
            <a:ln w="28575" cap="rnd">
              <a:solidFill>
                <a:srgbClr val="C00000"/>
              </a:solidFill>
              <a:round/>
            </a:ln>
            <a:effectLst/>
          </c:spPr>
          <c:marker>
            <c:symbol val="none"/>
          </c:marker>
          <c:errBars>
            <c:errDir val="y"/>
            <c:errBarType val="both"/>
            <c:errValType val="cust"/>
            <c:noEndCap val="0"/>
            <c:plus>
              <c:numLit>
                <c:formatCode>General</c:formatCode>
                <c:ptCount val="1"/>
                <c:pt idx="0">
                  <c:v>25</c:v>
                </c:pt>
              </c:numLit>
            </c:plus>
            <c:minus>
              <c:numLit>
                <c:formatCode>General</c:formatCode>
                <c:ptCount val="1"/>
                <c:pt idx="0">
                  <c:v>10</c:v>
                </c:pt>
              </c:numLit>
            </c:minus>
            <c:spPr>
              <a:noFill/>
              <a:ln w="9525" cap="flat" cmpd="sng" algn="ctr">
                <a:solidFill>
                  <a:schemeClr val="tx1">
                    <a:lumMod val="65000"/>
                    <a:lumOff val="35000"/>
                  </a:schemeClr>
                </a:solidFill>
                <a:round/>
              </a:ln>
              <a:effectLst/>
            </c:spPr>
          </c:errBars>
          <c:cat>
            <c:numRef>
              <c:f>Sheet4!$G$5:$G$14</c:f>
              <c:numCache>
                <c:formatCode>General</c:formatCode>
                <c:ptCount val="10"/>
                <c:pt idx="0">
                  <c:v>0</c:v>
                </c:pt>
                <c:pt idx="1">
                  <c:v>1</c:v>
                </c:pt>
                <c:pt idx="2">
                  <c:v>2</c:v>
                </c:pt>
                <c:pt idx="3">
                  <c:v>4</c:v>
                </c:pt>
                <c:pt idx="4">
                  <c:v>6</c:v>
                </c:pt>
                <c:pt idx="5">
                  <c:v>8</c:v>
                </c:pt>
                <c:pt idx="6">
                  <c:v>12</c:v>
                </c:pt>
                <c:pt idx="7">
                  <c:v>24</c:v>
                </c:pt>
                <c:pt idx="8">
                  <c:v>48</c:v>
                </c:pt>
              </c:numCache>
            </c:numRef>
          </c:cat>
          <c:val>
            <c:numRef>
              <c:f>Sheet4!$I$5:$I$14</c:f>
              <c:numCache>
                <c:formatCode>General</c:formatCode>
                <c:ptCount val="10"/>
                <c:pt idx="0">
                  <c:v>0</c:v>
                </c:pt>
                <c:pt idx="1">
                  <c:v>100</c:v>
                </c:pt>
                <c:pt idx="2">
                  <c:v>210</c:v>
                </c:pt>
                <c:pt idx="3">
                  <c:v>330</c:v>
                </c:pt>
                <c:pt idx="4">
                  <c:v>500</c:v>
                </c:pt>
                <c:pt idx="5">
                  <c:v>350</c:v>
                </c:pt>
                <c:pt idx="6">
                  <c:v>120</c:v>
                </c:pt>
                <c:pt idx="7">
                  <c:v>90</c:v>
                </c:pt>
                <c:pt idx="8">
                  <c:v>50</c:v>
                </c:pt>
              </c:numCache>
            </c:numRef>
          </c:val>
          <c:smooth val="0"/>
          <c:extLst>
            <c:ext xmlns:c16="http://schemas.microsoft.com/office/drawing/2014/chart" uri="{C3380CC4-5D6E-409C-BE32-E72D297353CC}">
              <c16:uniqueId val="{00000001-900F-4570-BE90-5047E6BDDDC6}"/>
            </c:ext>
          </c:extLst>
        </c:ser>
        <c:dLbls>
          <c:showLegendKey val="0"/>
          <c:showVal val="0"/>
          <c:showCatName val="0"/>
          <c:showSerName val="0"/>
          <c:showPercent val="0"/>
          <c:showBubbleSize val="0"/>
        </c:dLbls>
        <c:smooth val="0"/>
        <c:axId val="311203848"/>
        <c:axId val="311204176"/>
      </c:lineChart>
      <c:catAx>
        <c:axId val="3112038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Time (h)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11204176"/>
        <c:crosses val="autoZero"/>
        <c:auto val="1"/>
        <c:lblAlgn val="ctr"/>
        <c:lblOffset val="100"/>
        <c:noMultiLvlLbl val="0"/>
      </c:catAx>
      <c:valAx>
        <c:axId val="311204176"/>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IN"/>
                  <a:t>Alendronate Sodium Concentration (ng/ml)</a:t>
                </a:r>
              </a:p>
            </c:rich>
          </c:tx>
          <c:layout>
            <c:manualLayout>
              <c:xMode val="edge"/>
              <c:yMode val="edge"/>
              <c:x val="1.3888888888888888E-2"/>
              <c:y val="0.1467862350539515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11203848"/>
        <c:crosses val="autoZero"/>
        <c:crossBetween val="between"/>
        <c:majorUnit val="100"/>
      </c:valAx>
      <c:spPr>
        <a:solidFill>
          <a:schemeClr val="lt1"/>
        </a:solidFill>
        <a:ln w="12700" cap="flat" cmpd="sng" algn="ctr">
          <a:solidFill>
            <a:schemeClr val="accent5"/>
          </a:solidFill>
          <a:prstDash val="solid"/>
          <a:miter lim="800000"/>
        </a:ln>
        <a:effectLst/>
      </c:spPr>
    </c:plotArea>
    <c:legend>
      <c:legendPos val="r"/>
      <c:layout>
        <c:manualLayout>
          <c:xMode val="edge"/>
          <c:yMode val="edge"/>
          <c:x val="0.3917216185201528"/>
          <c:y val="1.4498026739492539E-3"/>
          <c:w val="0.35987873159254335"/>
          <c:h val="0.140625938114849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5"/>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F6A4-981C-4652-8C38-F56D804AC3B9}"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8E3BB3EA-2621-4D66-B3C8-4408E6F4753E}">
      <dgm:prSet phldrT="[Text]"/>
      <dgm:spPr/>
      <dgm:t>
        <a:bodyPr/>
        <a:lstStyle/>
        <a:p>
          <a:r>
            <a:rPr lang="en-US" dirty="0">
              <a:latin typeface="Calibri" panose="020F0502020204030204" pitchFamily="34" charset="0"/>
              <a:cs typeface="Calibri" panose="020F0502020204030204" pitchFamily="34" charset="0"/>
            </a:rPr>
            <a:t>Menopause related bone loss</a:t>
          </a:r>
        </a:p>
      </dgm:t>
    </dgm:pt>
    <dgm:pt modelId="{90341525-927A-401A-9E87-39341AAC1FD1}" type="parTrans" cxnId="{B65B5D20-5982-4DA5-84A3-D605A4A94C61}">
      <dgm:prSet/>
      <dgm:spPr/>
      <dgm:t>
        <a:bodyPr/>
        <a:lstStyle/>
        <a:p>
          <a:endParaRPr lang="en-US"/>
        </a:p>
      </dgm:t>
    </dgm:pt>
    <dgm:pt modelId="{76790320-507C-43FD-8C4E-36B218586168}" type="sibTrans" cxnId="{B65B5D20-5982-4DA5-84A3-D605A4A94C61}">
      <dgm:prSet/>
      <dgm:spPr/>
      <dgm:t>
        <a:bodyPr/>
        <a:lstStyle/>
        <a:p>
          <a:endParaRPr lang="en-US"/>
        </a:p>
      </dgm:t>
    </dgm:pt>
    <dgm:pt modelId="{87489B14-4247-4531-8504-CCE505F0AEB2}">
      <dgm:prSet phldrT="[Text]"/>
      <dgm:spPr/>
      <dgm:t>
        <a:bodyPr/>
        <a:lstStyle/>
        <a:p>
          <a:r>
            <a:rPr lang="en-US" dirty="0">
              <a:latin typeface="Calibri" panose="020F0502020204030204" pitchFamily="34" charset="0"/>
              <a:cs typeface="Calibri" panose="020F0502020204030204" pitchFamily="34" charset="0"/>
            </a:rPr>
            <a:t>3-5 years with rapid bone loss</a:t>
          </a:r>
        </a:p>
      </dgm:t>
    </dgm:pt>
    <dgm:pt modelId="{DF3479DF-F9A3-4E03-AF7F-C391F7BEE66F}" type="parTrans" cxnId="{E5AC4DD0-0BE5-4A7C-A719-71035F546506}">
      <dgm:prSet/>
      <dgm:spPr/>
      <dgm:t>
        <a:bodyPr/>
        <a:lstStyle/>
        <a:p>
          <a:endParaRPr lang="en-US">
            <a:latin typeface="Calibri" panose="020F0502020204030204" pitchFamily="34" charset="0"/>
            <a:cs typeface="Calibri" panose="020F0502020204030204" pitchFamily="34" charset="0"/>
          </a:endParaRPr>
        </a:p>
      </dgm:t>
    </dgm:pt>
    <dgm:pt modelId="{049D9DFC-B56A-4AE0-B8D8-EFFF502F59CE}" type="sibTrans" cxnId="{E5AC4DD0-0BE5-4A7C-A719-71035F546506}">
      <dgm:prSet/>
      <dgm:spPr/>
      <dgm:t>
        <a:bodyPr/>
        <a:lstStyle/>
        <a:p>
          <a:endParaRPr lang="en-US"/>
        </a:p>
      </dgm:t>
    </dgm:pt>
    <dgm:pt modelId="{79CC0833-ECFC-46F9-944A-FB8B0B71B34B}">
      <dgm:prSet phldrT="[Text]"/>
      <dgm:spPr/>
      <dgm:t>
        <a:bodyPr/>
        <a:lstStyle/>
        <a:p>
          <a:r>
            <a:rPr lang="en-US" dirty="0">
              <a:latin typeface="Calibri" panose="020F0502020204030204" pitchFamily="34" charset="0"/>
              <a:cs typeface="Calibri" panose="020F0502020204030204" pitchFamily="34" charset="0"/>
            </a:rPr>
            <a:t>Mainly trabecular bone</a:t>
          </a:r>
        </a:p>
      </dgm:t>
    </dgm:pt>
    <dgm:pt modelId="{9175FA69-8A35-4475-823A-51FFE843C5F2}" type="parTrans" cxnId="{2AEB090E-1B83-499F-A8FE-2698C1157CD9}">
      <dgm:prSet/>
      <dgm:spPr/>
      <dgm:t>
        <a:bodyPr/>
        <a:lstStyle/>
        <a:p>
          <a:endParaRPr lang="en-US">
            <a:latin typeface="Calibri" panose="020F0502020204030204" pitchFamily="34" charset="0"/>
            <a:cs typeface="Calibri" panose="020F0502020204030204" pitchFamily="34" charset="0"/>
          </a:endParaRPr>
        </a:p>
      </dgm:t>
    </dgm:pt>
    <dgm:pt modelId="{17B80B04-1E78-40A2-BFB4-ACFB0AF20C70}" type="sibTrans" cxnId="{2AEB090E-1B83-499F-A8FE-2698C1157CD9}">
      <dgm:prSet/>
      <dgm:spPr/>
      <dgm:t>
        <a:bodyPr/>
        <a:lstStyle/>
        <a:p>
          <a:endParaRPr lang="en-US"/>
        </a:p>
      </dgm:t>
    </dgm:pt>
    <dgm:pt modelId="{BF027296-F896-48ED-98B3-69E710EF1572}">
      <dgm:prSet phldrT="[Text]"/>
      <dgm:spPr/>
      <dgm:t>
        <a:bodyPr/>
        <a:lstStyle/>
        <a:p>
          <a:r>
            <a:rPr lang="en-US" dirty="0">
              <a:latin typeface="Calibri" panose="020F0502020204030204" pitchFamily="34" charset="0"/>
              <a:cs typeface="Calibri" panose="020F0502020204030204" pitchFamily="34" charset="0"/>
            </a:rPr>
            <a:t>Age related bone loss</a:t>
          </a:r>
        </a:p>
      </dgm:t>
    </dgm:pt>
    <dgm:pt modelId="{E09620E1-9252-42B1-871C-AF8283BAECF4}" type="parTrans" cxnId="{C6E4B6FB-2D94-4CC8-8A44-FE0DF7591D02}">
      <dgm:prSet/>
      <dgm:spPr/>
      <dgm:t>
        <a:bodyPr/>
        <a:lstStyle/>
        <a:p>
          <a:endParaRPr lang="en-US"/>
        </a:p>
      </dgm:t>
    </dgm:pt>
    <dgm:pt modelId="{D13CC7BD-1F19-479D-BA57-9AFABD28AA4B}" type="sibTrans" cxnId="{C6E4B6FB-2D94-4CC8-8A44-FE0DF7591D02}">
      <dgm:prSet/>
      <dgm:spPr/>
      <dgm:t>
        <a:bodyPr/>
        <a:lstStyle/>
        <a:p>
          <a:endParaRPr lang="en-US"/>
        </a:p>
      </dgm:t>
    </dgm:pt>
    <dgm:pt modelId="{769B9E48-D8C2-4675-8D8C-F325D5263821}">
      <dgm:prSet phldrT="[Text]"/>
      <dgm:spPr/>
      <dgm:t>
        <a:bodyPr/>
        <a:lstStyle/>
        <a:p>
          <a:r>
            <a:rPr lang="en-US" dirty="0">
              <a:latin typeface="Calibri" panose="020F0502020204030204" pitchFamily="34" charset="0"/>
              <a:cs typeface="Calibri" panose="020F0502020204030204" pitchFamily="34" charset="0"/>
            </a:rPr>
            <a:t>10-20 years with slower bone loss</a:t>
          </a:r>
        </a:p>
      </dgm:t>
    </dgm:pt>
    <dgm:pt modelId="{E2CB5DD8-70A5-4240-984F-9BD18056F7B8}" type="parTrans" cxnId="{61FDDF85-AC66-4414-BCFC-4CE24E7A2EDA}">
      <dgm:prSet/>
      <dgm:spPr/>
      <dgm:t>
        <a:bodyPr/>
        <a:lstStyle/>
        <a:p>
          <a:endParaRPr lang="en-US">
            <a:latin typeface="Calibri" panose="020F0502020204030204" pitchFamily="34" charset="0"/>
            <a:cs typeface="Calibri" panose="020F0502020204030204" pitchFamily="34" charset="0"/>
          </a:endParaRPr>
        </a:p>
      </dgm:t>
    </dgm:pt>
    <dgm:pt modelId="{C17228E9-0D69-4832-95D7-0BF132AF7A62}" type="sibTrans" cxnId="{61FDDF85-AC66-4414-BCFC-4CE24E7A2EDA}">
      <dgm:prSet/>
      <dgm:spPr/>
      <dgm:t>
        <a:bodyPr/>
        <a:lstStyle/>
        <a:p>
          <a:endParaRPr lang="en-US"/>
        </a:p>
      </dgm:t>
    </dgm:pt>
    <dgm:pt modelId="{7F4C2B23-0BF0-439A-8E0F-B92D0D1C79E4}">
      <dgm:prSet phldrT="[Text]"/>
      <dgm:spPr/>
      <dgm:t>
        <a:bodyPr/>
        <a:lstStyle/>
        <a:p>
          <a:r>
            <a:rPr lang="en-US" dirty="0">
              <a:latin typeface="Calibri" panose="020F0502020204030204" pitchFamily="34" charset="0"/>
              <a:cs typeface="Calibri" panose="020F0502020204030204" pitchFamily="34" charset="0"/>
            </a:rPr>
            <a:t>Involves cortical and trabecular bone</a:t>
          </a:r>
        </a:p>
      </dgm:t>
    </dgm:pt>
    <dgm:pt modelId="{019A6C26-CFA2-4156-A66D-BE99C4027DB0}" type="parTrans" cxnId="{114BC2FE-5D6D-4469-9EBD-29F8544F7E52}">
      <dgm:prSet/>
      <dgm:spPr/>
      <dgm:t>
        <a:bodyPr/>
        <a:lstStyle/>
        <a:p>
          <a:endParaRPr lang="en-US">
            <a:latin typeface="Calibri" panose="020F0502020204030204" pitchFamily="34" charset="0"/>
            <a:cs typeface="Calibri" panose="020F0502020204030204" pitchFamily="34" charset="0"/>
          </a:endParaRPr>
        </a:p>
      </dgm:t>
    </dgm:pt>
    <dgm:pt modelId="{A8165C83-21D5-4998-BFC6-F72F01FBE27D}" type="sibTrans" cxnId="{114BC2FE-5D6D-4469-9EBD-29F8544F7E52}">
      <dgm:prSet/>
      <dgm:spPr/>
      <dgm:t>
        <a:bodyPr/>
        <a:lstStyle/>
        <a:p>
          <a:endParaRPr lang="en-US"/>
        </a:p>
      </dgm:t>
    </dgm:pt>
    <dgm:pt modelId="{BFBC32BF-7CC7-4C8F-AB0B-AD2BC2D8A48D}" type="pres">
      <dgm:prSet presAssocID="{C532F6A4-981C-4652-8C38-F56D804AC3B9}" presName="diagram" presStyleCnt="0">
        <dgm:presLayoutVars>
          <dgm:chPref val="1"/>
          <dgm:dir/>
          <dgm:animOne val="branch"/>
          <dgm:animLvl val="lvl"/>
          <dgm:resizeHandles/>
        </dgm:presLayoutVars>
      </dgm:prSet>
      <dgm:spPr/>
    </dgm:pt>
    <dgm:pt modelId="{8FB1A591-CE77-47B6-B5D6-1EE3C1807660}" type="pres">
      <dgm:prSet presAssocID="{8E3BB3EA-2621-4D66-B3C8-4408E6F4753E}" presName="root" presStyleCnt="0"/>
      <dgm:spPr/>
    </dgm:pt>
    <dgm:pt modelId="{0686C440-C13F-4468-B479-3335E1BAF65F}" type="pres">
      <dgm:prSet presAssocID="{8E3BB3EA-2621-4D66-B3C8-4408E6F4753E}" presName="rootComposite" presStyleCnt="0"/>
      <dgm:spPr/>
    </dgm:pt>
    <dgm:pt modelId="{B4C2B188-8744-4EA7-92E5-E46CEDD557CF}" type="pres">
      <dgm:prSet presAssocID="{8E3BB3EA-2621-4D66-B3C8-4408E6F4753E}" presName="rootText" presStyleLbl="node1" presStyleIdx="0" presStyleCnt="2"/>
      <dgm:spPr/>
    </dgm:pt>
    <dgm:pt modelId="{A3F0F5AB-8C8B-4200-83F2-87FC88C9FC4D}" type="pres">
      <dgm:prSet presAssocID="{8E3BB3EA-2621-4D66-B3C8-4408E6F4753E}" presName="rootConnector" presStyleLbl="node1" presStyleIdx="0" presStyleCnt="2"/>
      <dgm:spPr/>
    </dgm:pt>
    <dgm:pt modelId="{8CD3330C-175B-4F00-BEAC-430F467EF98A}" type="pres">
      <dgm:prSet presAssocID="{8E3BB3EA-2621-4D66-B3C8-4408E6F4753E}" presName="childShape" presStyleCnt="0"/>
      <dgm:spPr/>
    </dgm:pt>
    <dgm:pt modelId="{3BA8F154-AC3E-4ADE-B85C-67CFA2EC5B53}" type="pres">
      <dgm:prSet presAssocID="{DF3479DF-F9A3-4E03-AF7F-C391F7BEE66F}" presName="Name13" presStyleLbl="parChTrans1D2" presStyleIdx="0" presStyleCnt="4"/>
      <dgm:spPr/>
    </dgm:pt>
    <dgm:pt modelId="{1A0D0E87-F416-4B7E-85B9-4A3EE79E8E48}" type="pres">
      <dgm:prSet presAssocID="{87489B14-4247-4531-8504-CCE505F0AEB2}" presName="childText" presStyleLbl="bgAcc1" presStyleIdx="0" presStyleCnt="4">
        <dgm:presLayoutVars>
          <dgm:bulletEnabled val="1"/>
        </dgm:presLayoutVars>
      </dgm:prSet>
      <dgm:spPr/>
    </dgm:pt>
    <dgm:pt modelId="{1585C56F-4C0F-4CB6-908B-448415C6EBFF}" type="pres">
      <dgm:prSet presAssocID="{9175FA69-8A35-4475-823A-51FFE843C5F2}" presName="Name13" presStyleLbl="parChTrans1D2" presStyleIdx="1" presStyleCnt="4"/>
      <dgm:spPr/>
    </dgm:pt>
    <dgm:pt modelId="{AD640E50-1067-41D8-A8A6-27A62B23937F}" type="pres">
      <dgm:prSet presAssocID="{79CC0833-ECFC-46F9-944A-FB8B0B71B34B}" presName="childText" presStyleLbl="bgAcc1" presStyleIdx="1" presStyleCnt="4">
        <dgm:presLayoutVars>
          <dgm:bulletEnabled val="1"/>
        </dgm:presLayoutVars>
      </dgm:prSet>
      <dgm:spPr/>
    </dgm:pt>
    <dgm:pt modelId="{B1025E39-38DC-4DFB-86E8-55126C15DDAE}" type="pres">
      <dgm:prSet presAssocID="{BF027296-F896-48ED-98B3-69E710EF1572}" presName="root" presStyleCnt="0"/>
      <dgm:spPr/>
    </dgm:pt>
    <dgm:pt modelId="{8AAF72D5-70D6-401D-973E-80424F56643C}" type="pres">
      <dgm:prSet presAssocID="{BF027296-F896-48ED-98B3-69E710EF1572}" presName="rootComposite" presStyleCnt="0"/>
      <dgm:spPr/>
    </dgm:pt>
    <dgm:pt modelId="{E379C9FA-4DED-476F-8722-7AAE7A573386}" type="pres">
      <dgm:prSet presAssocID="{BF027296-F896-48ED-98B3-69E710EF1572}" presName="rootText" presStyleLbl="node1" presStyleIdx="1" presStyleCnt="2" custLinFactNeighborX="-3194" custLinFactNeighborY="-14932"/>
      <dgm:spPr/>
    </dgm:pt>
    <dgm:pt modelId="{E5CD6B43-17F4-4306-8874-9FA0A4B6BEF3}" type="pres">
      <dgm:prSet presAssocID="{BF027296-F896-48ED-98B3-69E710EF1572}" presName="rootConnector" presStyleLbl="node1" presStyleIdx="1" presStyleCnt="2"/>
      <dgm:spPr/>
    </dgm:pt>
    <dgm:pt modelId="{43E5AA27-DEDE-4B4C-94AA-34DD37FB06B2}" type="pres">
      <dgm:prSet presAssocID="{BF027296-F896-48ED-98B3-69E710EF1572}" presName="childShape" presStyleCnt="0"/>
      <dgm:spPr/>
    </dgm:pt>
    <dgm:pt modelId="{A483DD7D-75BE-4A7B-9A00-0DCA801EBCD4}" type="pres">
      <dgm:prSet presAssocID="{E2CB5DD8-70A5-4240-984F-9BD18056F7B8}" presName="Name13" presStyleLbl="parChTrans1D2" presStyleIdx="2" presStyleCnt="4"/>
      <dgm:spPr/>
    </dgm:pt>
    <dgm:pt modelId="{1BC12BEC-73E2-480B-9282-DB436DE701BF}" type="pres">
      <dgm:prSet presAssocID="{769B9E48-D8C2-4675-8D8C-F325D5263821}" presName="childText" presStyleLbl="bgAcc1" presStyleIdx="2" presStyleCnt="4">
        <dgm:presLayoutVars>
          <dgm:bulletEnabled val="1"/>
        </dgm:presLayoutVars>
      </dgm:prSet>
      <dgm:spPr/>
    </dgm:pt>
    <dgm:pt modelId="{443FC094-CEFE-44E1-8119-B677781FB808}" type="pres">
      <dgm:prSet presAssocID="{019A6C26-CFA2-4156-A66D-BE99C4027DB0}" presName="Name13" presStyleLbl="parChTrans1D2" presStyleIdx="3" presStyleCnt="4"/>
      <dgm:spPr/>
    </dgm:pt>
    <dgm:pt modelId="{7499E09B-AF9A-43BD-8E8A-227BE4484E9B}" type="pres">
      <dgm:prSet presAssocID="{7F4C2B23-0BF0-439A-8E0F-B92D0D1C79E4}" presName="childText" presStyleLbl="bgAcc1" presStyleIdx="3" presStyleCnt="4">
        <dgm:presLayoutVars>
          <dgm:bulletEnabled val="1"/>
        </dgm:presLayoutVars>
      </dgm:prSet>
      <dgm:spPr/>
    </dgm:pt>
  </dgm:ptLst>
  <dgm:cxnLst>
    <dgm:cxn modelId="{7215A20C-5190-4B75-90A9-897BE12744A5}" type="presOf" srcId="{C532F6A4-981C-4652-8C38-F56D804AC3B9}" destId="{BFBC32BF-7CC7-4C8F-AB0B-AD2BC2D8A48D}" srcOrd="0" destOrd="0" presId="urn:microsoft.com/office/officeart/2005/8/layout/hierarchy3"/>
    <dgm:cxn modelId="{2AEB090E-1B83-499F-A8FE-2698C1157CD9}" srcId="{8E3BB3EA-2621-4D66-B3C8-4408E6F4753E}" destId="{79CC0833-ECFC-46F9-944A-FB8B0B71B34B}" srcOrd="1" destOrd="0" parTransId="{9175FA69-8A35-4475-823A-51FFE843C5F2}" sibTransId="{17B80B04-1E78-40A2-BFB4-ACFB0AF20C70}"/>
    <dgm:cxn modelId="{F5C65B18-7C6B-4329-B3E4-BC9AE1F54843}" type="presOf" srcId="{DF3479DF-F9A3-4E03-AF7F-C391F7BEE66F}" destId="{3BA8F154-AC3E-4ADE-B85C-67CFA2EC5B53}" srcOrd="0" destOrd="0" presId="urn:microsoft.com/office/officeart/2005/8/layout/hierarchy3"/>
    <dgm:cxn modelId="{3680B11C-ECEF-4EB6-B624-55E957A4B10D}" type="presOf" srcId="{BF027296-F896-48ED-98B3-69E710EF1572}" destId="{E5CD6B43-17F4-4306-8874-9FA0A4B6BEF3}" srcOrd="1" destOrd="0" presId="urn:microsoft.com/office/officeart/2005/8/layout/hierarchy3"/>
    <dgm:cxn modelId="{B65B5D20-5982-4DA5-84A3-D605A4A94C61}" srcId="{C532F6A4-981C-4652-8C38-F56D804AC3B9}" destId="{8E3BB3EA-2621-4D66-B3C8-4408E6F4753E}" srcOrd="0" destOrd="0" parTransId="{90341525-927A-401A-9E87-39341AAC1FD1}" sibTransId="{76790320-507C-43FD-8C4E-36B218586168}"/>
    <dgm:cxn modelId="{9AA05877-207E-4926-AFC7-ABE86E30C6D2}" type="presOf" srcId="{769B9E48-D8C2-4675-8D8C-F325D5263821}" destId="{1BC12BEC-73E2-480B-9282-DB436DE701BF}" srcOrd="0" destOrd="0" presId="urn:microsoft.com/office/officeart/2005/8/layout/hierarchy3"/>
    <dgm:cxn modelId="{CD4E305A-26E4-4DBA-A43E-D3F3B27C62B0}" type="presOf" srcId="{87489B14-4247-4531-8504-CCE505F0AEB2}" destId="{1A0D0E87-F416-4B7E-85B9-4A3EE79E8E48}" srcOrd="0" destOrd="0" presId="urn:microsoft.com/office/officeart/2005/8/layout/hierarchy3"/>
    <dgm:cxn modelId="{1893D17F-2E99-4949-ABBD-AE107BC872E5}" type="presOf" srcId="{E2CB5DD8-70A5-4240-984F-9BD18056F7B8}" destId="{A483DD7D-75BE-4A7B-9A00-0DCA801EBCD4}" srcOrd="0" destOrd="0" presId="urn:microsoft.com/office/officeart/2005/8/layout/hierarchy3"/>
    <dgm:cxn modelId="{61FDDF85-AC66-4414-BCFC-4CE24E7A2EDA}" srcId="{BF027296-F896-48ED-98B3-69E710EF1572}" destId="{769B9E48-D8C2-4675-8D8C-F325D5263821}" srcOrd="0" destOrd="0" parTransId="{E2CB5DD8-70A5-4240-984F-9BD18056F7B8}" sibTransId="{C17228E9-0D69-4832-95D7-0BF132AF7A62}"/>
    <dgm:cxn modelId="{7603F28C-A3E7-48BA-86D8-04A898EFA1E5}" type="presOf" srcId="{BF027296-F896-48ED-98B3-69E710EF1572}" destId="{E379C9FA-4DED-476F-8722-7AAE7A573386}" srcOrd="0" destOrd="0" presId="urn:microsoft.com/office/officeart/2005/8/layout/hierarchy3"/>
    <dgm:cxn modelId="{1E1587C6-B0F0-4322-8F43-1211D6A93CDE}" type="presOf" srcId="{7F4C2B23-0BF0-439A-8E0F-B92D0D1C79E4}" destId="{7499E09B-AF9A-43BD-8E8A-227BE4484E9B}" srcOrd="0" destOrd="0" presId="urn:microsoft.com/office/officeart/2005/8/layout/hierarchy3"/>
    <dgm:cxn modelId="{E5AC4DD0-0BE5-4A7C-A719-71035F546506}" srcId="{8E3BB3EA-2621-4D66-B3C8-4408E6F4753E}" destId="{87489B14-4247-4531-8504-CCE505F0AEB2}" srcOrd="0" destOrd="0" parTransId="{DF3479DF-F9A3-4E03-AF7F-C391F7BEE66F}" sibTransId="{049D9DFC-B56A-4AE0-B8D8-EFFF502F59CE}"/>
    <dgm:cxn modelId="{21FF45D2-4B2C-4492-BDAD-73CF7CFC601B}" type="presOf" srcId="{8E3BB3EA-2621-4D66-B3C8-4408E6F4753E}" destId="{B4C2B188-8744-4EA7-92E5-E46CEDD557CF}" srcOrd="0" destOrd="0" presId="urn:microsoft.com/office/officeart/2005/8/layout/hierarchy3"/>
    <dgm:cxn modelId="{62E322E5-51B7-405F-BF81-57845476042C}" type="presOf" srcId="{79CC0833-ECFC-46F9-944A-FB8B0B71B34B}" destId="{AD640E50-1067-41D8-A8A6-27A62B23937F}" srcOrd="0" destOrd="0" presId="urn:microsoft.com/office/officeart/2005/8/layout/hierarchy3"/>
    <dgm:cxn modelId="{81D3D7E6-5124-43A9-A298-7F256FD9A753}" type="presOf" srcId="{8E3BB3EA-2621-4D66-B3C8-4408E6F4753E}" destId="{A3F0F5AB-8C8B-4200-83F2-87FC88C9FC4D}" srcOrd="1" destOrd="0" presId="urn:microsoft.com/office/officeart/2005/8/layout/hierarchy3"/>
    <dgm:cxn modelId="{7B55E9EF-F041-43C0-9A63-6E0442E7B339}" type="presOf" srcId="{019A6C26-CFA2-4156-A66D-BE99C4027DB0}" destId="{443FC094-CEFE-44E1-8119-B677781FB808}" srcOrd="0" destOrd="0" presId="urn:microsoft.com/office/officeart/2005/8/layout/hierarchy3"/>
    <dgm:cxn modelId="{87A4DCF5-0566-4DD5-BDA5-E2195C7FD6FE}" type="presOf" srcId="{9175FA69-8A35-4475-823A-51FFE843C5F2}" destId="{1585C56F-4C0F-4CB6-908B-448415C6EBFF}" srcOrd="0" destOrd="0" presId="urn:microsoft.com/office/officeart/2005/8/layout/hierarchy3"/>
    <dgm:cxn modelId="{C6E4B6FB-2D94-4CC8-8A44-FE0DF7591D02}" srcId="{C532F6A4-981C-4652-8C38-F56D804AC3B9}" destId="{BF027296-F896-48ED-98B3-69E710EF1572}" srcOrd="1" destOrd="0" parTransId="{E09620E1-9252-42B1-871C-AF8283BAECF4}" sibTransId="{D13CC7BD-1F19-479D-BA57-9AFABD28AA4B}"/>
    <dgm:cxn modelId="{114BC2FE-5D6D-4469-9EBD-29F8544F7E52}" srcId="{BF027296-F896-48ED-98B3-69E710EF1572}" destId="{7F4C2B23-0BF0-439A-8E0F-B92D0D1C79E4}" srcOrd="1" destOrd="0" parTransId="{019A6C26-CFA2-4156-A66D-BE99C4027DB0}" sibTransId="{A8165C83-21D5-4998-BFC6-F72F01FBE27D}"/>
    <dgm:cxn modelId="{FF040618-07B4-4CFA-852A-AC97C7C1BAD2}" type="presParOf" srcId="{BFBC32BF-7CC7-4C8F-AB0B-AD2BC2D8A48D}" destId="{8FB1A591-CE77-47B6-B5D6-1EE3C1807660}" srcOrd="0" destOrd="0" presId="urn:microsoft.com/office/officeart/2005/8/layout/hierarchy3"/>
    <dgm:cxn modelId="{8B20C464-0457-4880-ABF8-358033F009FB}" type="presParOf" srcId="{8FB1A591-CE77-47B6-B5D6-1EE3C1807660}" destId="{0686C440-C13F-4468-B479-3335E1BAF65F}" srcOrd="0" destOrd="0" presId="urn:microsoft.com/office/officeart/2005/8/layout/hierarchy3"/>
    <dgm:cxn modelId="{64A9D5BF-671C-4B32-8B94-E7A7ED231F67}" type="presParOf" srcId="{0686C440-C13F-4468-B479-3335E1BAF65F}" destId="{B4C2B188-8744-4EA7-92E5-E46CEDD557CF}" srcOrd="0" destOrd="0" presId="urn:microsoft.com/office/officeart/2005/8/layout/hierarchy3"/>
    <dgm:cxn modelId="{5D4072CB-65D4-4C54-9D0B-93FFFF94E652}" type="presParOf" srcId="{0686C440-C13F-4468-B479-3335E1BAF65F}" destId="{A3F0F5AB-8C8B-4200-83F2-87FC88C9FC4D}" srcOrd="1" destOrd="0" presId="urn:microsoft.com/office/officeart/2005/8/layout/hierarchy3"/>
    <dgm:cxn modelId="{03729DEB-D005-4B7D-A100-D91D35025AE0}" type="presParOf" srcId="{8FB1A591-CE77-47B6-B5D6-1EE3C1807660}" destId="{8CD3330C-175B-4F00-BEAC-430F467EF98A}" srcOrd="1" destOrd="0" presId="urn:microsoft.com/office/officeart/2005/8/layout/hierarchy3"/>
    <dgm:cxn modelId="{9D6F30F7-7DA0-4F12-B48E-0F71E578DA5E}" type="presParOf" srcId="{8CD3330C-175B-4F00-BEAC-430F467EF98A}" destId="{3BA8F154-AC3E-4ADE-B85C-67CFA2EC5B53}" srcOrd="0" destOrd="0" presId="urn:microsoft.com/office/officeart/2005/8/layout/hierarchy3"/>
    <dgm:cxn modelId="{9BE46008-1A6C-4DF5-82E9-4FC4B32A7FD6}" type="presParOf" srcId="{8CD3330C-175B-4F00-BEAC-430F467EF98A}" destId="{1A0D0E87-F416-4B7E-85B9-4A3EE79E8E48}" srcOrd="1" destOrd="0" presId="urn:microsoft.com/office/officeart/2005/8/layout/hierarchy3"/>
    <dgm:cxn modelId="{8613EC6F-7D0C-4B36-AF40-C84574119A20}" type="presParOf" srcId="{8CD3330C-175B-4F00-BEAC-430F467EF98A}" destId="{1585C56F-4C0F-4CB6-908B-448415C6EBFF}" srcOrd="2" destOrd="0" presId="urn:microsoft.com/office/officeart/2005/8/layout/hierarchy3"/>
    <dgm:cxn modelId="{BB9D350C-5FB4-41B3-9039-85355C77F5A4}" type="presParOf" srcId="{8CD3330C-175B-4F00-BEAC-430F467EF98A}" destId="{AD640E50-1067-41D8-A8A6-27A62B23937F}" srcOrd="3" destOrd="0" presId="urn:microsoft.com/office/officeart/2005/8/layout/hierarchy3"/>
    <dgm:cxn modelId="{924354E7-234E-42D4-BDEC-F445526EB23D}" type="presParOf" srcId="{BFBC32BF-7CC7-4C8F-AB0B-AD2BC2D8A48D}" destId="{B1025E39-38DC-4DFB-86E8-55126C15DDAE}" srcOrd="1" destOrd="0" presId="urn:microsoft.com/office/officeart/2005/8/layout/hierarchy3"/>
    <dgm:cxn modelId="{43B05996-4E4F-4A62-8B1F-04031EDF7EE7}" type="presParOf" srcId="{B1025E39-38DC-4DFB-86E8-55126C15DDAE}" destId="{8AAF72D5-70D6-401D-973E-80424F56643C}" srcOrd="0" destOrd="0" presId="urn:microsoft.com/office/officeart/2005/8/layout/hierarchy3"/>
    <dgm:cxn modelId="{30B65340-318F-44D7-98BC-AF97CDF8038D}" type="presParOf" srcId="{8AAF72D5-70D6-401D-973E-80424F56643C}" destId="{E379C9FA-4DED-476F-8722-7AAE7A573386}" srcOrd="0" destOrd="0" presId="urn:microsoft.com/office/officeart/2005/8/layout/hierarchy3"/>
    <dgm:cxn modelId="{B2D93E6A-C001-4ED1-9FAF-889FA507638C}" type="presParOf" srcId="{8AAF72D5-70D6-401D-973E-80424F56643C}" destId="{E5CD6B43-17F4-4306-8874-9FA0A4B6BEF3}" srcOrd="1" destOrd="0" presId="urn:microsoft.com/office/officeart/2005/8/layout/hierarchy3"/>
    <dgm:cxn modelId="{C53FCF65-5777-4B1A-B652-168D86E1923E}" type="presParOf" srcId="{B1025E39-38DC-4DFB-86E8-55126C15DDAE}" destId="{43E5AA27-DEDE-4B4C-94AA-34DD37FB06B2}" srcOrd="1" destOrd="0" presId="urn:microsoft.com/office/officeart/2005/8/layout/hierarchy3"/>
    <dgm:cxn modelId="{9B2EAFC5-B702-49C9-8D11-9F7F177FD669}" type="presParOf" srcId="{43E5AA27-DEDE-4B4C-94AA-34DD37FB06B2}" destId="{A483DD7D-75BE-4A7B-9A00-0DCA801EBCD4}" srcOrd="0" destOrd="0" presId="urn:microsoft.com/office/officeart/2005/8/layout/hierarchy3"/>
    <dgm:cxn modelId="{F22A8642-00B2-4094-BCC8-19582F0A8B22}" type="presParOf" srcId="{43E5AA27-DEDE-4B4C-94AA-34DD37FB06B2}" destId="{1BC12BEC-73E2-480B-9282-DB436DE701BF}" srcOrd="1" destOrd="0" presId="urn:microsoft.com/office/officeart/2005/8/layout/hierarchy3"/>
    <dgm:cxn modelId="{6DE0D217-B1B2-4C91-9613-3838763E22B6}" type="presParOf" srcId="{43E5AA27-DEDE-4B4C-94AA-34DD37FB06B2}" destId="{443FC094-CEFE-44E1-8119-B677781FB808}" srcOrd="2" destOrd="0" presId="urn:microsoft.com/office/officeart/2005/8/layout/hierarchy3"/>
    <dgm:cxn modelId="{7D28C801-1A1F-4853-9CDA-D69EDFF6EF6C}" type="presParOf" srcId="{43E5AA27-DEDE-4B4C-94AA-34DD37FB06B2}" destId="{7499E09B-AF9A-43BD-8E8A-227BE4484E9B}"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B9645-6704-4924-A8FE-455258E35C74}"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n-US"/>
        </a:p>
      </dgm:t>
    </dgm:pt>
    <dgm:pt modelId="{E0C86DEA-C531-4D0E-8D98-AC20E1B4B49E}">
      <dgm:prSet phldrT="[Text]" custT="1"/>
      <dgm:spPr/>
      <dgm:t>
        <a:bodyPr/>
        <a:lstStyle/>
        <a:p>
          <a:r>
            <a:rPr lang="en-US" sz="1800" dirty="0">
              <a:latin typeface="Calibri" panose="020F0502020204030204" pitchFamily="34" charset="0"/>
              <a:cs typeface="Calibri" panose="020F0502020204030204" pitchFamily="34" charset="0"/>
            </a:rPr>
            <a:t> Major Postmenopausal problems</a:t>
          </a:r>
        </a:p>
      </dgm:t>
    </dgm:pt>
    <dgm:pt modelId="{F40D66A6-D097-4CF8-ADC5-6D3C56F6CFFE}" type="parTrans" cxnId="{F997117C-4A52-4BF9-B2E8-80C4BF35CD88}">
      <dgm:prSet/>
      <dgm:spPr/>
      <dgm:t>
        <a:bodyPr/>
        <a:lstStyle/>
        <a:p>
          <a:endParaRPr lang="en-US">
            <a:latin typeface="Calibri" panose="020F0502020204030204" pitchFamily="34" charset="0"/>
            <a:cs typeface="Calibri" panose="020F0502020204030204" pitchFamily="34" charset="0"/>
          </a:endParaRPr>
        </a:p>
      </dgm:t>
    </dgm:pt>
    <dgm:pt modelId="{22BA03A4-B320-4B83-977A-75CA18D86447}" type="sibTrans" cxnId="{F997117C-4A52-4BF9-B2E8-80C4BF35CD88}">
      <dgm:prSet/>
      <dgm:spPr/>
      <dgm:t>
        <a:bodyPr/>
        <a:lstStyle/>
        <a:p>
          <a:endParaRPr lang="en-US">
            <a:latin typeface="Calibri" panose="020F0502020204030204" pitchFamily="34" charset="0"/>
            <a:cs typeface="Calibri" panose="020F0502020204030204" pitchFamily="34" charset="0"/>
          </a:endParaRPr>
        </a:p>
      </dgm:t>
    </dgm:pt>
    <dgm:pt modelId="{363D2997-F514-460D-9B46-B23EE0419157}">
      <dgm:prSet phldrT="[Text]" custT="1"/>
      <dgm:spPr/>
      <dgm:t>
        <a:bodyPr/>
        <a:lstStyle/>
        <a:p>
          <a:r>
            <a:rPr lang="en-US" sz="1800" dirty="0">
              <a:latin typeface="Calibri" panose="020F0502020204030204" pitchFamily="34" charset="0"/>
              <a:cs typeface="Calibri" panose="020F0502020204030204" pitchFamily="34" charset="0"/>
            </a:rPr>
            <a:t>Bone loss</a:t>
          </a:r>
        </a:p>
      </dgm:t>
    </dgm:pt>
    <dgm:pt modelId="{1A9CC0A3-0B6D-4EE8-A006-43BE4B22E8EE}" type="parTrans" cxnId="{09134DFC-BC90-4334-B92D-76AF86C7FCCD}">
      <dgm:prSet/>
      <dgm:spPr/>
      <dgm:t>
        <a:bodyPr/>
        <a:lstStyle/>
        <a:p>
          <a:endParaRPr lang="en-US">
            <a:latin typeface="Calibri" panose="020F0502020204030204" pitchFamily="34" charset="0"/>
            <a:cs typeface="Calibri" panose="020F0502020204030204" pitchFamily="34" charset="0"/>
          </a:endParaRPr>
        </a:p>
      </dgm:t>
    </dgm:pt>
    <dgm:pt modelId="{AE442F07-A4CF-411B-941F-84771164BDA5}" type="sibTrans" cxnId="{09134DFC-BC90-4334-B92D-76AF86C7FCCD}">
      <dgm:prSet/>
      <dgm:spPr/>
      <dgm:t>
        <a:bodyPr/>
        <a:lstStyle/>
        <a:p>
          <a:endParaRPr lang="en-US" sz="1800">
            <a:latin typeface="Calibri" panose="020F0502020204030204" pitchFamily="34" charset="0"/>
            <a:cs typeface="Calibri" panose="020F0502020204030204" pitchFamily="34" charset="0"/>
          </a:endParaRPr>
        </a:p>
      </dgm:t>
    </dgm:pt>
    <dgm:pt modelId="{6AF35E52-2DB0-407F-A84F-6607065DA48A}">
      <dgm:prSet phldrT="[Text]" custT="1"/>
      <dgm:spPr/>
      <dgm:t>
        <a:bodyPr/>
        <a:lstStyle/>
        <a:p>
          <a:r>
            <a:rPr lang="en-US" sz="1800" dirty="0">
              <a:latin typeface="Calibri" panose="020F0502020204030204" pitchFamily="34" charset="0"/>
              <a:cs typeface="Calibri" panose="020F0502020204030204" pitchFamily="34" charset="0"/>
            </a:rPr>
            <a:t>Weaken immune system</a:t>
          </a:r>
        </a:p>
      </dgm:t>
    </dgm:pt>
    <dgm:pt modelId="{5974686D-7CE2-458D-98B7-98A91A866F10}" type="parTrans" cxnId="{91E5DC90-7B24-4CDB-84FF-B14D9C828089}">
      <dgm:prSet/>
      <dgm:spPr/>
      <dgm:t>
        <a:bodyPr/>
        <a:lstStyle/>
        <a:p>
          <a:endParaRPr lang="en-US">
            <a:latin typeface="Calibri" panose="020F0502020204030204" pitchFamily="34" charset="0"/>
            <a:cs typeface="Calibri" panose="020F0502020204030204" pitchFamily="34" charset="0"/>
          </a:endParaRPr>
        </a:p>
      </dgm:t>
    </dgm:pt>
    <dgm:pt modelId="{92803D20-8A83-4F75-A8AA-FCBB2D5D0998}" type="sibTrans" cxnId="{91E5DC90-7B24-4CDB-84FF-B14D9C828089}">
      <dgm:prSet/>
      <dgm:spPr/>
      <dgm:t>
        <a:bodyPr/>
        <a:lstStyle/>
        <a:p>
          <a:endParaRPr lang="en-US" sz="1800">
            <a:latin typeface="Calibri" panose="020F0502020204030204" pitchFamily="34" charset="0"/>
            <a:cs typeface="Calibri" panose="020F0502020204030204" pitchFamily="34" charset="0"/>
          </a:endParaRPr>
        </a:p>
      </dgm:t>
    </dgm:pt>
    <dgm:pt modelId="{6BF2F16B-EE8D-4654-833E-DCC8BF193ACE}">
      <dgm:prSet phldrT="[Text]" custT="1"/>
      <dgm:spPr/>
      <dgm:t>
        <a:bodyPr/>
        <a:lstStyle/>
        <a:p>
          <a:r>
            <a:rPr lang="en-US" sz="1800" dirty="0">
              <a:latin typeface="Calibri" panose="020F0502020204030204" pitchFamily="34" charset="0"/>
              <a:cs typeface="Calibri" panose="020F0502020204030204" pitchFamily="34" charset="0"/>
            </a:rPr>
            <a:t>Bacterial and Viral infection</a:t>
          </a:r>
        </a:p>
      </dgm:t>
    </dgm:pt>
    <dgm:pt modelId="{D7735C35-9174-4688-857C-9B0548EC72ED}" type="parTrans" cxnId="{47C13DF4-7383-4654-BD5D-59A13183E69F}">
      <dgm:prSet/>
      <dgm:spPr/>
      <dgm:t>
        <a:bodyPr/>
        <a:lstStyle/>
        <a:p>
          <a:endParaRPr lang="en-US">
            <a:latin typeface="Calibri" panose="020F0502020204030204" pitchFamily="34" charset="0"/>
            <a:cs typeface="Calibri" panose="020F0502020204030204" pitchFamily="34" charset="0"/>
          </a:endParaRPr>
        </a:p>
      </dgm:t>
    </dgm:pt>
    <dgm:pt modelId="{B277C200-13B4-4896-B890-A89DCC3DF06C}" type="sibTrans" cxnId="{47C13DF4-7383-4654-BD5D-59A13183E69F}">
      <dgm:prSet/>
      <dgm:spPr/>
      <dgm:t>
        <a:bodyPr/>
        <a:lstStyle/>
        <a:p>
          <a:endParaRPr lang="en-US" sz="1800">
            <a:latin typeface="Calibri" panose="020F0502020204030204" pitchFamily="34" charset="0"/>
            <a:cs typeface="Calibri" panose="020F0502020204030204" pitchFamily="34" charset="0"/>
          </a:endParaRPr>
        </a:p>
      </dgm:t>
    </dgm:pt>
    <dgm:pt modelId="{5F281C1D-54A9-415A-9718-639B2FC27DEA}">
      <dgm:prSet phldrT="[Text]" custT="1"/>
      <dgm:spPr/>
      <dgm:t>
        <a:bodyPr/>
        <a:lstStyle/>
        <a:p>
          <a:r>
            <a:rPr lang="en-US" sz="1800" dirty="0">
              <a:latin typeface="Calibri" panose="020F0502020204030204" pitchFamily="34" charset="0"/>
              <a:cs typeface="Calibri" panose="020F0502020204030204" pitchFamily="34" charset="0"/>
            </a:rPr>
            <a:t>Vaginal dryness</a:t>
          </a:r>
        </a:p>
      </dgm:t>
    </dgm:pt>
    <dgm:pt modelId="{D9FE9C16-FDAF-4472-B655-227E87CBF4C8}" type="parTrans" cxnId="{28703D08-8A0C-4EE5-A7BF-0050D305AE8A}">
      <dgm:prSet/>
      <dgm:spPr/>
      <dgm:t>
        <a:bodyPr/>
        <a:lstStyle/>
        <a:p>
          <a:endParaRPr lang="en-US">
            <a:latin typeface="Calibri" panose="020F0502020204030204" pitchFamily="34" charset="0"/>
            <a:cs typeface="Calibri" panose="020F0502020204030204" pitchFamily="34" charset="0"/>
          </a:endParaRPr>
        </a:p>
      </dgm:t>
    </dgm:pt>
    <dgm:pt modelId="{ED1E1C6D-32F1-4617-B411-0128656380C6}" type="sibTrans" cxnId="{28703D08-8A0C-4EE5-A7BF-0050D305AE8A}">
      <dgm:prSet/>
      <dgm:spPr/>
      <dgm:t>
        <a:bodyPr/>
        <a:lstStyle/>
        <a:p>
          <a:endParaRPr lang="en-US" sz="1800">
            <a:latin typeface="Calibri" panose="020F0502020204030204" pitchFamily="34" charset="0"/>
            <a:cs typeface="Calibri" panose="020F0502020204030204" pitchFamily="34" charset="0"/>
          </a:endParaRPr>
        </a:p>
      </dgm:t>
    </dgm:pt>
    <dgm:pt modelId="{B3212DA7-3963-4719-99ED-593DEC7AD76C}" type="pres">
      <dgm:prSet presAssocID="{54BB9645-6704-4924-A8FE-455258E35C74}" presName="Name0" presStyleCnt="0">
        <dgm:presLayoutVars>
          <dgm:chMax val="1"/>
          <dgm:dir/>
          <dgm:animLvl val="ctr"/>
          <dgm:resizeHandles val="exact"/>
        </dgm:presLayoutVars>
      </dgm:prSet>
      <dgm:spPr/>
    </dgm:pt>
    <dgm:pt modelId="{92801E89-87FD-4EF7-8F24-A73EB999CA6C}" type="pres">
      <dgm:prSet presAssocID="{E0C86DEA-C531-4D0E-8D98-AC20E1B4B49E}" presName="centerShape" presStyleLbl="node0" presStyleIdx="0" presStyleCnt="1" custScaleX="171448" custScaleY="127908" custLinFactNeighborX="-900" custLinFactNeighborY="3150"/>
      <dgm:spPr/>
    </dgm:pt>
    <dgm:pt modelId="{06F870A5-7860-46A0-B46D-599F5C480972}" type="pres">
      <dgm:prSet presAssocID="{363D2997-F514-460D-9B46-B23EE0419157}" presName="node" presStyleLbl="node1" presStyleIdx="0" presStyleCnt="4" custScaleX="163125" custScaleY="161817" custRadScaleRad="98462" custRadScaleInc="-7288">
        <dgm:presLayoutVars>
          <dgm:bulletEnabled val="1"/>
        </dgm:presLayoutVars>
      </dgm:prSet>
      <dgm:spPr/>
    </dgm:pt>
    <dgm:pt modelId="{F787DC20-4F67-4EBB-8598-4AC075CEC739}" type="pres">
      <dgm:prSet presAssocID="{363D2997-F514-460D-9B46-B23EE0419157}" presName="dummy" presStyleCnt="0"/>
      <dgm:spPr/>
    </dgm:pt>
    <dgm:pt modelId="{F863DBBD-BA13-4F20-B8EB-3CDBD7AF356A}" type="pres">
      <dgm:prSet presAssocID="{AE442F07-A4CF-411B-941F-84771164BDA5}" presName="sibTrans" presStyleLbl="sibTrans2D1" presStyleIdx="0" presStyleCnt="4"/>
      <dgm:spPr/>
    </dgm:pt>
    <dgm:pt modelId="{A1C74125-FED6-4CBD-8808-FD32BCE4D702}" type="pres">
      <dgm:prSet presAssocID="{6AF35E52-2DB0-407F-A84F-6607065DA48A}" presName="node" presStyleLbl="node1" presStyleIdx="1" presStyleCnt="4" custScaleX="159172" custScaleY="152566" custRadScaleRad="125727" custRadScaleInc="-2607">
        <dgm:presLayoutVars>
          <dgm:bulletEnabled val="1"/>
        </dgm:presLayoutVars>
      </dgm:prSet>
      <dgm:spPr/>
    </dgm:pt>
    <dgm:pt modelId="{2BE0143B-2EF0-4B38-9D69-E56A68E0F414}" type="pres">
      <dgm:prSet presAssocID="{6AF35E52-2DB0-407F-A84F-6607065DA48A}" presName="dummy" presStyleCnt="0"/>
      <dgm:spPr/>
    </dgm:pt>
    <dgm:pt modelId="{A2B46D1A-236A-48EE-95A3-FF49B68AFB1E}" type="pres">
      <dgm:prSet presAssocID="{92803D20-8A83-4F75-A8AA-FCBB2D5D0998}" presName="sibTrans" presStyleLbl="sibTrans2D1" presStyleIdx="1" presStyleCnt="4"/>
      <dgm:spPr/>
    </dgm:pt>
    <dgm:pt modelId="{EDD13D2B-018B-401A-A247-755559E8038B}" type="pres">
      <dgm:prSet presAssocID="{6BF2F16B-EE8D-4654-833E-DCC8BF193ACE}" presName="node" presStyleLbl="node1" presStyleIdx="2" presStyleCnt="4" custScaleX="179485" custScaleY="166115">
        <dgm:presLayoutVars>
          <dgm:bulletEnabled val="1"/>
        </dgm:presLayoutVars>
      </dgm:prSet>
      <dgm:spPr/>
    </dgm:pt>
    <dgm:pt modelId="{1C2404E2-F76F-4608-84C3-D6AA2D0AD4FD}" type="pres">
      <dgm:prSet presAssocID="{6BF2F16B-EE8D-4654-833E-DCC8BF193ACE}" presName="dummy" presStyleCnt="0"/>
      <dgm:spPr/>
    </dgm:pt>
    <dgm:pt modelId="{971342CA-B915-43BE-BF15-582CFC342B7A}" type="pres">
      <dgm:prSet presAssocID="{B277C200-13B4-4896-B890-A89DCC3DF06C}" presName="sibTrans" presStyleLbl="sibTrans2D1" presStyleIdx="2" presStyleCnt="4"/>
      <dgm:spPr/>
    </dgm:pt>
    <dgm:pt modelId="{B3902828-31C6-4FEA-A738-8B49BA6FCBDA}" type="pres">
      <dgm:prSet presAssocID="{5F281C1D-54A9-415A-9718-639B2FC27DEA}" presName="node" presStyleLbl="node1" presStyleIdx="3" presStyleCnt="4" custScaleX="160123" custScaleY="158273" custRadScaleRad="117616" custRadScaleInc="-135">
        <dgm:presLayoutVars>
          <dgm:bulletEnabled val="1"/>
        </dgm:presLayoutVars>
      </dgm:prSet>
      <dgm:spPr/>
    </dgm:pt>
    <dgm:pt modelId="{7925BFEE-520F-4EC0-8DC9-54FE07B6E4DB}" type="pres">
      <dgm:prSet presAssocID="{5F281C1D-54A9-415A-9718-639B2FC27DEA}" presName="dummy" presStyleCnt="0"/>
      <dgm:spPr/>
    </dgm:pt>
    <dgm:pt modelId="{19FD2A9D-DA51-4F0F-A296-A793B0433222}" type="pres">
      <dgm:prSet presAssocID="{ED1E1C6D-32F1-4617-B411-0128656380C6}" presName="sibTrans" presStyleLbl="sibTrans2D1" presStyleIdx="3" presStyleCnt="4"/>
      <dgm:spPr/>
    </dgm:pt>
  </dgm:ptLst>
  <dgm:cxnLst>
    <dgm:cxn modelId="{28703D08-8A0C-4EE5-A7BF-0050D305AE8A}" srcId="{E0C86DEA-C531-4D0E-8D98-AC20E1B4B49E}" destId="{5F281C1D-54A9-415A-9718-639B2FC27DEA}" srcOrd="3" destOrd="0" parTransId="{D9FE9C16-FDAF-4472-B655-227E87CBF4C8}" sibTransId="{ED1E1C6D-32F1-4617-B411-0128656380C6}"/>
    <dgm:cxn modelId="{8437B20E-E965-46EC-A6A6-835F15355919}" type="presOf" srcId="{ED1E1C6D-32F1-4617-B411-0128656380C6}" destId="{19FD2A9D-DA51-4F0F-A296-A793B0433222}" srcOrd="0" destOrd="0" presId="urn:microsoft.com/office/officeart/2005/8/layout/radial6"/>
    <dgm:cxn modelId="{4CB87D10-24EC-4204-A080-18CA7E4C2688}" type="presOf" srcId="{6AF35E52-2DB0-407F-A84F-6607065DA48A}" destId="{A1C74125-FED6-4CBD-8808-FD32BCE4D702}" srcOrd="0" destOrd="0" presId="urn:microsoft.com/office/officeart/2005/8/layout/radial6"/>
    <dgm:cxn modelId="{3096883A-BE99-45C9-9DAD-7F93999294E6}" type="presOf" srcId="{92803D20-8A83-4F75-A8AA-FCBB2D5D0998}" destId="{A2B46D1A-236A-48EE-95A3-FF49B68AFB1E}" srcOrd="0" destOrd="0" presId="urn:microsoft.com/office/officeart/2005/8/layout/radial6"/>
    <dgm:cxn modelId="{CA4EEA5C-9F4F-494E-9C01-6B3EF4B42A33}" type="presOf" srcId="{54BB9645-6704-4924-A8FE-455258E35C74}" destId="{B3212DA7-3963-4719-99ED-593DEC7AD76C}" srcOrd="0" destOrd="0" presId="urn:microsoft.com/office/officeart/2005/8/layout/radial6"/>
    <dgm:cxn modelId="{19919A63-1175-472C-8C72-E62585F94FA2}" type="presOf" srcId="{E0C86DEA-C531-4D0E-8D98-AC20E1B4B49E}" destId="{92801E89-87FD-4EF7-8F24-A73EB999CA6C}" srcOrd="0" destOrd="0" presId="urn:microsoft.com/office/officeart/2005/8/layout/radial6"/>
    <dgm:cxn modelId="{52ECB97B-3B7C-4A96-BAD4-9F23D93CDA4C}" type="presOf" srcId="{6BF2F16B-EE8D-4654-833E-DCC8BF193ACE}" destId="{EDD13D2B-018B-401A-A247-755559E8038B}" srcOrd="0" destOrd="0" presId="urn:microsoft.com/office/officeart/2005/8/layout/radial6"/>
    <dgm:cxn modelId="{F997117C-4A52-4BF9-B2E8-80C4BF35CD88}" srcId="{54BB9645-6704-4924-A8FE-455258E35C74}" destId="{E0C86DEA-C531-4D0E-8D98-AC20E1B4B49E}" srcOrd="0" destOrd="0" parTransId="{F40D66A6-D097-4CF8-ADC5-6D3C56F6CFFE}" sibTransId="{22BA03A4-B320-4B83-977A-75CA18D86447}"/>
    <dgm:cxn modelId="{91E5DC90-7B24-4CDB-84FF-B14D9C828089}" srcId="{E0C86DEA-C531-4D0E-8D98-AC20E1B4B49E}" destId="{6AF35E52-2DB0-407F-A84F-6607065DA48A}" srcOrd="1" destOrd="0" parTransId="{5974686D-7CE2-458D-98B7-98A91A866F10}" sibTransId="{92803D20-8A83-4F75-A8AA-FCBB2D5D0998}"/>
    <dgm:cxn modelId="{DC3255D4-6BAE-4D12-B712-DBDE7D4C0285}" type="presOf" srcId="{363D2997-F514-460D-9B46-B23EE0419157}" destId="{06F870A5-7860-46A0-B46D-599F5C480972}" srcOrd="0" destOrd="0" presId="urn:microsoft.com/office/officeart/2005/8/layout/radial6"/>
    <dgm:cxn modelId="{B4E07EDA-21E7-47A3-83E8-82CE66439AB8}" type="presOf" srcId="{AE442F07-A4CF-411B-941F-84771164BDA5}" destId="{F863DBBD-BA13-4F20-B8EB-3CDBD7AF356A}" srcOrd="0" destOrd="0" presId="urn:microsoft.com/office/officeart/2005/8/layout/radial6"/>
    <dgm:cxn modelId="{92851BE1-567B-4160-A7B7-69C0B7077906}" type="presOf" srcId="{B277C200-13B4-4896-B890-A89DCC3DF06C}" destId="{971342CA-B915-43BE-BF15-582CFC342B7A}" srcOrd="0" destOrd="0" presId="urn:microsoft.com/office/officeart/2005/8/layout/radial6"/>
    <dgm:cxn modelId="{751E00EF-67AF-4D3C-A275-C2627E827A02}" type="presOf" srcId="{5F281C1D-54A9-415A-9718-639B2FC27DEA}" destId="{B3902828-31C6-4FEA-A738-8B49BA6FCBDA}" srcOrd="0" destOrd="0" presId="urn:microsoft.com/office/officeart/2005/8/layout/radial6"/>
    <dgm:cxn modelId="{47C13DF4-7383-4654-BD5D-59A13183E69F}" srcId="{E0C86DEA-C531-4D0E-8D98-AC20E1B4B49E}" destId="{6BF2F16B-EE8D-4654-833E-DCC8BF193ACE}" srcOrd="2" destOrd="0" parTransId="{D7735C35-9174-4688-857C-9B0548EC72ED}" sibTransId="{B277C200-13B4-4896-B890-A89DCC3DF06C}"/>
    <dgm:cxn modelId="{09134DFC-BC90-4334-B92D-76AF86C7FCCD}" srcId="{E0C86DEA-C531-4D0E-8D98-AC20E1B4B49E}" destId="{363D2997-F514-460D-9B46-B23EE0419157}" srcOrd="0" destOrd="0" parTransId="{1A9CC0A3-0B6D-4EE8-A006-43BE4B22E8EE}" sibTransId="{AE442F07-A4CF-411B-941F-84771164BDA5}"/>
    <dgm:cxn modelId="{23142F84-B25C-435A-8744-7FD0709440FF}" type="presParOf" srcId="{B3212DA7-3963-4719-99ED-593DEC7AD76C}" destId="{92801E89-87FD-4EF7-8F24-A73EB999CA6C}" srcOrd="0" destOrd="0" presId="urn:microsoft.com/office/officeart/2005/8/layout/radial6"/>
    <dgm:cxn modelId="{6AE06E7F-36B8-4D5D-973D-B1893D1DA2B5}" type="presParOf" srcId="{B3212DA7-3963-4719-99ED-593DEC7AD76C}" destId="{06F870A5-7860-46A0-B46D-599F5C480972}" srcOrd="1" destOrd="0" presId="urn:microsoft.com/office/officeart/2005/8/layout/radial6"/>
    <dgm:cxn modelId="{83A81705-8FD4-4FD8-A363-B781BCEAFC27}" type="presParOf" srcId="{B3212DA7-3963-4719-99ED-593DEC7AD76C}" destId="{F787DC20-4F67-4EBB-8598-4AC075CEC739}" srcOrd="2" destOrd="0" presId="urn:microsoft.com/office/officeart/2005/8/layout/radial6"/>
    <dgm:cxn modelId="{2D6AD4E7-70C6-46A5-9537-2C1494CB044E}" type="presParOf" srcId="{B3212DA7-3963-4719-99ED-593DEC7AD76C}" destId="{F863DBBD-BA13-4F20-B8EB-3CDBD7AF356A}" srcOrd="3" destOrd="0" presId="urn:microsoft.com/office/officeart/2005/8/layout/radial6"/>
    <dgm:cxn modelId="{789F4D32-D705-4B30-853D-69FEC23B67B1}" type="presParOf" srcId="{B3212DA7-3963-4719-99ED-593DEC7AD76C}" destId="{A1C74125-FED6-4CBD-8808-FD32BCE4D702}" srcOrd="4" destOrd="0" presId="urn:microsoft.com/office/officeart/2005/8/layout/radial6"/>
    <dgm:cxn modelId="{6E27358B-5F06-4CE5-84CD-4667160C7645}" type="presParOf" srcId="{B3212DA7-3963-4719-99ED-593DEC7AD76C}" destId="{2BE0143B-2EF0-4B38-9D69-E56A68E0F414}" srcOrd="5" destOrd="0" presId="urn:microsoft.com/office/officeart/2005/8/layout/radial6"/>
    <dgm:cxn modelId="{E1D064E2-58EF-4469-8BFC-BCBCF4D0655E}" type="presParOf" srcId="{B3212DA7-3963-4719-99ED-593DEC7AD76C}" destId="{A2B46D1A-236A-48EE-95A3-FF49B68AFB1E}" srcOrd="6" destOrd="0" presId="urn:microsoft.com/office/officeart/2005/8/layout/radial6"/>
    <dgm:cxn modelId="{60E98F2D-5C1D-4ED5-8E80-70126A2AC61B}" type="presParOf" srcId="{B3212DA7-3963-4719-99ED-593DEC7AD76C}" destId="{EDD13D2B-018B-401A-A247-755559E8038B}" srcOrd="7" destOrd="0" presId="urn:microsoft.com/office/officeart/2005/8/layout/radial6"/>
    <dgm:cxn modelId="{D39144F6-0305-47EA-91D3-E1C9B003A329}" type="presParOf" srcId="{B3212DA7-3963-4719-99ED-593DEC7AD76C}" destId="{1C2404E2-F76F-4608-84C3-D6AA2D0AD4FD}" srcOrd="8" destOrd="0" presId="urn:microsoft.com/office/officeart/2005/8/layout/radial6"/>
    <dgm:cxn modelId="{B0927623-20B5-4FB5-9AA1-4780EE458BDC}" type="presParOf" srcId="{B3212DA7-3963-4719-99ED-593DEC7AD76C}" destId="{971342CA-B915-43BE-BF15-582CFC342B7A}" srcOrd="9" destOrd="0" presId="urn:microsoft.com/office/officeart/2005/8/layout/radial6"/>
    <dgm:cxn modelId="{D83CF3FD-3169-485B-9462-1B8A9BFE0FB7}" type="presParOf" srcId="{B3212DA7-3963-4719-99ED-593DEC7AD76C}" destId="{B3902828-31C6-4FEA-A738-8B49BA6FCBDA}" srcOrd="10" destOrd="0" presId="urn:microsoft.com/office/officeart/2005/8/layout/radial6"/>
    <dgm:cxn modelId="{4CEA8BEC-236F-45A7-8644-4181597EB120}" type="presParOf" srcId="{B3212DA7-3963-4719-99ED-593DEC7AD76C}" destId="{7925BFEE-520F-4EC0-8DC9-54FE07B6E4DB}" srcOrd="11" destOrd="0" presId="urn:microsoft.com/office/officeart/2005/8/layout/radial6"/>
    <dgm:cxn modelId="{CFD0DD11-5A09-4246-936F-655ADC800D32}" type="presParOf" srcId="{B3212DA7-3963-4719-99ED-593DEC7AD76C}" destId="{19FD2A9D-DA51-4F0F-A296-A793B043322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1F277-D9AD-482A-A184-69DDF80EEF71}" type="doc">
      <dgm:prSet loTypeId="urn:microsoft.com/office/officeart/2008/layout/PictureAccentList" loCatId="picture" qsTypeId="urn:microsoft.com/office/officeart/2005/8/quickstyle/simple1" qsCatId="simple" csTypeId="urn:microsoft.com/office/officeart/2005/8/colors/accent3_1" csCatId="accent3" phldr="1"/>
      <dgm:spPr/>
      <dgm:t>
        <a:bodyPr/>
        <a:lstStyle/>
        <a:p>
          <a:endParaRPr lang="en-US"/>
        </a:p>
      </dgm:t>
    </dgm:pt>
    <dgm:pt modelId="{D057D466-7F3E-467C-9F7B-1BFF7235FF05}">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3200" dirty="0"/>
            <a:t>CONVENTIONAL TREATMENTS AND ITS PROBLEMS</a:t>
          </a:r>
        </a:p>
      </dgm:t>
    </dgm:pt>
    <dgm:pt modelId="{21FD3F23-2504-47D9-9F1A-BA59BAC0B812}" type="parTrans" cxnId="{2B0B54F5-F796-40CD-8161-B58EBD89F7F4}">
      <dgm:prSet/>
      <dgm:spPr/>
      <dgm:t>
        <a:bodyPr/>
        <a:lstStyle/>
        <a:p>
          <a:endParaRPr lang="en-US"/>
        </a:p>
      </dgm:t>
    </dgm:pt>
    <dgm:pt modelId="{7A041076-87EC-4AB6-9A63-EB629ECB4217}" type="sibTrans" cxnId="{2B0B54F5-F796-40CD-8161-B58EBD89F7F4}">
      <dgm:prSet/>
      <dgm:spPr/>
      <dgm:t>
        <a:bodyPr/>
        <a:lstStyle/>
        <a:p>
          <a:endParaRPr lang="en-US"/>
        </a:p>
      </dgm:t>
    </dgm:pt>
    <dgm:pt modelId="{60639579-024D-441E-B12F-DBC543675482}">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2400" dirty="0"/>
            <a:t>ORAL: Tablets, Capsules, Oral Jelly</a:t>
          </a:r>
        </a:p>
        <a:p>
          <a:pPr algn="just"/>
          <a:r>
            <a:rPr lang="en-US" sz="1800" dirty="0">
              <a:latin typeface="Calibri" panose="020F0502020204030204" pitchFamily="34" charset="0"/>
              <a:cs typeface="Calibri" panose="020F0502020204030204" pitchFamily="34" charset="0"/>
            </a:rPr>
            <a:t>Gastrointestinal tolerability, Esophagitis, Esophageal reflux, Need to be taken two hour after or before meal, Need to be taken with large amount of water</a:t>
          </a:r>
          <a:endParaRPr lang="en-US" sz="1800" dirty="0"/>
        </a:p>
      </dgm:t>
    </dgm:pt>
    <dgm:pt modelId="{49AFA98A-28DA-4590-9591-B4CAB5F87955}" type="parTrans" cxnId="{54FBE343-39C5-48C9-9C4C-A2581B56CB02}">
      <dgm:prSet/>
      <dgm:spPr/>
      <dgm:t>
        <a:bodyPr/>
        <a:lstStyle/>
        <a:p>
          <a:endParaRPr lang="en-US"/>
        </a:p>
      </dgm:t>
    </dgm:pt>
    <dgm:pt modelId="{07B8981A-DF84-44C8-A1E0-85CEE343D5A3}" type="sibTrans" cxnId="{54FBE343-39C5-48C9-9C4C-A2581B56CB02}">
      <dgm:prSet/>
      <dgm:spPr/>
      <dgm:t>
        <a:bodyPr/>
        <a:lstStyle/>
        <a:p>
          <a:endParaRPr lang="en-US"/>
        </a:p>
      </dgm:t>
    </dgm:pt>
    <dgm:pt modelId="{9F53C766-E945-446F-8616-4687D762DE8C}">
      <dgm:prSet phldrT="[Text]" custT="1">
        <dgm:style>
          <a:lnRef idx="2">
            <a:schemeClr val="accent2"/>
          </a:lnRef>
          <a:fillRef idx="1">
            <a:schemeClr val="lt1"/>
          </a:fillRef>
          <a:effectRef idx="0">
            <a:schemeClr val="accent2"/>
          </a:effectRef>
          <a:fontRef idx="minor">
            <a:schemeClr val="dk1"/>
          </a:fontRef>
        </dgm:style>
      </dgm:prSet>
      <dgm:spPr/>
      <dgm:t>
        <a:bodyPr/>
        <a:lstStyle/>
        <a:p>
          <a:pPr algn="l"/>
          <a:r>
            <a:rPr lang="en-US" sz="2400" dirty="0"/>
            <a:t>INTRAVENOUS: Injections, Infusion</a:t>
          </a:r>
        </a:p>
        <a:p>
          <a:pPr algn="l"/>
          <a:r>
            <a:rPr lang="en-US" sz="2000" dirty="0">
              <a:latin typeface="Calibri" panose="020F0502020204030204" pitchFamily="34" charset="0"/>
              <a:cs typeface="Calibri" panose="020F0502020204030204" pitchFamily="34" charset="0"/>
            </a:rPr>
            <a:t>Flu like symptoms, Pain in joint and muscle, Fever, headache</a:t>
          </a:r>
          <a:endParaRPr lang="en-US" sz="2000" dirty="0"/>
        </a:p>
      </dgm:t>
    </dgm:pt>
    <dgm:pt modelId="{B9E45E3F-B212-4ABC-BBDE-85ACE0BE3672}" type="parTrans" cxnId="{3366E967-7015-4B40-B37D-3EBC955CB889}">
      <dgm:prSet/>
      <dgm:spPr/>
      <dgm:t>
        <a:bodyPr/>
        <a:lstStyle/>
        <a:p>
          <a:endParaRPr lang="en-US"/>
        </a:p>
      </dgm:t>
    </dgm:pt>
    <dgm:pt modelId="{B5637BFB-BC86-4E40-8F2A-CFEB6083728C}" type="sibTrans" cxnId="{3366E967-7015-4B40-B37D-3EBC955CB889}">
      <dgm:prSet/>
      <dgm:spPr/>
      <dgm:t>
        <a:bodyPr/>
        <a:lstStyle/>
        <a:p>
          <a:endParaRPr lang="en-US"/>
        </a:p>
      </dgm:t>
    </dgm:pt>
    <dgm:pt modelId="{5357B875-8549-413E-9CED-26DFB7D662D1}" type="pres">
      <dgm:prSet presAssocID="{C281F277-D9AD-482A-A184-69DDF80EEF71}" presName="layout" presStyleCnt="0">
        <dgm:presLayoutVars>
          <dgm:chMax/>
          <dgm:chPref/>
          <dgm:dir/>
          <dgm:animOne val="branch"/>
          <dgm:animLvl val="lvl"/>
          <dgm:resizeHandles/>
        </dgm:presLayoutVars>
      </dgm:prSet>
      <dgm:spPr/>
    </dgm:pt>
    <dgm:pt modelId="{E37C50B9-12D5-4250-83F2-9F1765222609}" type="pres">
      <dgm:prSet presAssocID="{D057D466-7F3E-467C-9F7B-1BFF7235FF05}" presName="root" presStyleCnt="0">
        <dgm:presLayoutVars>
          <dgm:chMax/>
          <dgm:chPref val="4"/>
        </dgm:presLayoutVars>
      </dgm:prSet>
      <dgm:spPr/>
    </dgm:pt>
    <dgm:pt modelId="{E73C2BD5-4BDE-41C8-BCB8-4B448C53F662}" type="pres">
      <dgm:prSet presAssocID="{D057D466-7F3E-467C-9F7B-1BFF7235FF05}" presName="rootComposite" presStyleCnt="0">
        <dgm:presLayoutVars/>
      </dgm:prSet>
      <dgm:spPr/>
    </dgm:pt>
    <dgm:pt modelId="{ECF9E22A-8025-4B95-BD58-63CD952336D3}" type="pres">
      <dgm:prSet presAssocID="{D057D466-7F3E-467C-9F7B-1BFF7235FF05}" presName="rootText" presStyleLbl="node0" presStyleIdx="0" presStyleCnt="1" custScaleX="87831" custScaleY="62623" custLinFactNeighborX="-5117" custLinFactNeighborY="-77164">
        <dgm:presLayoutVars>
          <dgm:chMax/>
          <dgm:chPref val="4"/>
        </dgm:presLayoutVars>
      </dgm:prSet>
      <dgm:spPr/>
    </dgm:pt>
    <dgm:pt modelId="{428F49ED-6620-4263-B183-446542BB877D}" type="pres">
      <dgm:prSet presAssocID="{D057D466-7F3E-467C-9F7B-1BFF7235FF05}" presName="childShape" presStyleCnt="0">
        <dgm:presLayoutVars>
          <dgm:chMax val="0"/>
          <dgm:chPref val="0"/>
        </dgm:presLayoutVars>
      </dgm:prSet>
      <dgm:spPr/>
    </dgm:pt>
    <dgm:pt modelId="{29B0DB7C-2851-4233-86F1-77E491050791}" type="pres">
      <dgm:prSet presAssocID="{60639579-024D-441E-B12F-DBC543675482}" presName="childComposite" presStyleCnt="0">
        <dgm:presLayoutVars>
          <dgm:chMax val="0"/>
          <dgm:chPref val="0"/>
        </dgm:presLayoutVars>
      </dgm:prSet>
      <dgm:spPr/>
    </dgm:pt>
    <dgm:pt modelId="{29643A23-1347-4725-B672-A13D1D51A1E6}" type="pres">
      <dgm:prSet presAssocID="{60639579-024D-441E-B12F-DBC543675482}" presName="Image" presStyleLbl="node1" presStyleIdx="0" presStyleCnt="2" custScaleX="100926" custScaleY="85965" custLinFactNeighborX="-249" custLinFactNeighborY="-52507"/>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28694B2A-3E39-4F3A-BF54-1F50C1D2832B}" type="pres">
      <dgm:prSet presAssocID="{60639579-024D-441E-B12F-DBC543675482}" presName="childText" presStyleLbl="lnNode1" presStyleIdx="0" presStyleCnt="2" custScaleX="80920" custScaleY="104344" custLinFactNeighborX="-7728" custLinFactNeighborY="-43318">
        <dgm:presLayoutVars>
          <dgm:chMax val="0"/>
          <dgm:chPref val="0"/>
          <dgm:bulletEnabled val="1"/>
        </dgm:presLayoutVars>
      </dgm:prSet>
      <dgm:spPr/>
    </dgm:pt>
    <dgm:pt modelId="{30B5CC8F-5AC0-4610-97E0-4A191B194BC6}" type="pres">
      <dgm:prSet presAssocID="{9F53C766-E945-446F-8616-4687D762DE8C}" presName="childComposite" presStyleCnt="0">
        <dgm:presLayoutVars>
          <dgm:chMax val="0"/>
          <dgm:chPref val="0"/>
        </dgm:presLayoutVars>
      </dgm:prSet>
      <dgm:spPr/>
    </dgm:pt>
    <dgm:pt modelId="{14A59479-2617-48F6-B4C9-E246F4536CC6}" type="pres">
      <dgm:prSet presAssocID="{9F53C766-E945-446F-8616-4687D762DE8C}" presName="Image" presStyleLbl="node1" presStyleIdx="1" presStyleCnt="2" custScaleX="82476" custScaleY="94537" custLinFactNeighborX="14131" custLinFactNeighborY="-49034"/>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2399C021-5B7F-4126-9166-910695B7F75E}" type="pres">
      <dgm:prSet presAssocID="{9F53C766-E945-446F-8616-4687D762DE8C}" presName="childText" presStyleLbl="lnNode1" presStyleIdx="1" presStyleCnt="2" custScaleX="91947" custScaleY="62570" custLinFactNeighborX="-2160" custLinFactNeighborY="-43800">
        <dgm:presLayoutVars>
          <dgm:chMax val="0"/>
          <dgm:chPref val="0"/>
          <dgm:bulletEnabled val="1"/>
        </dgm:presLayoutVars>
      </dgm:prSet>
      <dgm:spPr/>
    </dgm:pt>
  </dgm:ptLst>
  <dgm:cxnLst>
    <dgm:cxn modelId="{54FBE343-39C5-48C9-9C4C-A2581B56CB02}" srcId="{D057D466-7F3E-467C-9F7B-1BFF7235FF05}" destId="{60639579-024D-441E-B12F-DBC543675482}" srcOrd="0" destOrd="0" parTransId="{49AFA98A-28DA-4590-9591-B4CAB5F87955}" sibTransId="{07B8981A-DF84-44C8-A1E0-85CEE343D5A3}"/>
    <dgm:cxn modelId="{3366E967-7015-4B40-B37D-3EBC955CB889}" srcId="{D057D466-7F3E-467C-9F7B-1BFF7235FF05}" destId="{9F53C766-E945-446F-8616-4687D762DE8C}" srcOrd="1" destOrd="0" parTransId="{B9E45E3F-B212-4ABC-BBDE-85ACE0BE3672}" sibTransId="{B5637BFB-BC86-4E40-8F2A-CFEB6083728C}"/>
    <dgm:cxn modelId="{24044181-76F1-4EE9-B151-8171E22B5E5E}" type="presOf" srcId="{C281F277-D9AD-482A-A184-69DDF80EEF71}" destId="{5357B875-8549-413E-9CED-26DFB7D662D1}" srcOrd="0" destOrd="0" presId="urn:microsoft.com/office/officeart/2008/layout/PictureAccentList"/>
    <dgm:cxn modelId="{7B2B35AA-03C8-44C4-964C-3E86BDBCF91E}" type="presOf" srcId="{9F53C766-E945-446F-8616-4687D762DE8C}" destId="{2399C021-5B7F-4126-9166-910695B7F75E}" srcOrd="0" destOrd="0" presId="urn:microsoft.com/office/officeart/2008/layout/PictureAccentList"/>
    <dgm:cxn modelId="{6BA8A6CC-91A8-4186-A1C4-21C6D691FB60}" type="presOf" srcId="{60639579-024D-441E-B12F-DBC543675482}" destId="{28694B2A-3E39-4F3A-BF54-1F50C1D2832B}" srcOrd="0" destOrd="0" presId="urn:microsoft.com/office/officeart/2008/layout/PictureAccentList"/>
    <dgm:cxn modelId="{81C437E4-AEFD-4D4F-B153-F062B0C4405C}" type="presOf" srcId="{D057D466-7F3E-467C-9F7B-1BFF7235FF05}" destId="{ECF9E22A-8025-4B95-BD58-63CD952336D3}" srcOrd="0" destOrd="0" presId="urn:microsoft.com/office/officeart/2008/layout/PictureAccentList"/>
    <dgm:cxn modelId="{2B0B54F5-F796-40CD-8161-B58EBD89F7F4}" srcId="{C281F277-D9AD-482A-A184-69DDF80EEF71}" destId="{D057D466-7F3E-467C-9F7B-1BFF7235FF05}" srcOrd="0" destOrd="0" parTransId="{21FD3F23-2504-47D9-9F1A-BA59BAC0B812}" sibTransId="{7A041076-87EC-4AB6-9A63-EB629ECB4217}"/>
    <dgm:cxn modelId="{5A5B4040-B0F6-41F9-993F-C52FD8929CF0}" type="presParOf" srcId="{5357B875-8549-413E-9CED-26DFB7D662D1}" destId="{E37C50B9-12D5-4250-83F2-9F1765222609}" srcOrd="0" destOrd="0" presId="urn:microsoft.com/office/officeart/2008/layout/PictureAccentList"/>
    <dgm:cxn modelId="{B3AA2EC2-D62A-4416-967F-3759E361D4EB}" type="presParOf" srcId="{E37C50B9-12D5-4250-83F2-9F1765222609}" destId="{E73C2BD5-4BDE-41C8-BCB8-4B448C53F662}" srcOrd="0" destOrd="0" presId="urn:microsoft.com/office/officeart/2008/layout/PictureAccentList"/>
    <dgm:cxn modelId="{AD06C118-5DFB-4F79-81EC-9B12FB58890B}" type="presParOf" srcId="{E73C2BD5-4BDE-41C8-BCB8-4B448C53F662}" destId="{ECF9E22A-8025-4B95-BD58-63CD952336D3}" srcOrd="0" destOrd="0" presId="urn:microsoft.com/office/officeart/2008/layout/PictureAccentList"/>
    <dgm:cxn modelId="{0C38607A-B6F0-4466-A1DC-6FBF6E6F44E3}" type="presParOf" srcId="{E37C50B9-12D5-4250-83F2-9F1765222609}" destId="{428F49ED-6620-4263-B183-446542BB877D}" srcOrd="1" destOrd="0" presId="urn:microsoft.com/office/officeart/2008/layout/PictureAccentList"/>
    <dgm:cxn modelId="{DAD80E1F-0DDE-4574-A4B4-AD6D6D4BB93C}" type="presParOf" srcId="{428F49ED-6620-4263-B183-446542BB877D}" destId="{29B0DB7C-2851-4233-86F1-77E491050791}" srcOrd="0" destOrd="0" presId="urn:microsoft.com/office/officeart/2008/layout/PictureAccentList"/>
    <dgm:cxn modelId="{D9A78462-2875-49DB-ABE9-69E33254A0D6}" type="presParOf" srcId="{29B0DB7C-2851-4233-86F1-77E491050791}" destId="{29643A23-1347-4725-B672-A13D1D51A1E6}" srcOrd="0" destOrd="0" presId="urn:microsoft.com/office/officeart/2008/layout/PictureAccentList"/>
    <dgm:cxn modelId="{FF13285E-CC94-4A48-AD1D-587D49DA49B5}" type="presParOf" srcId="{29B0DB7C-2851-4233-86F1-77E491050791}" destId="{28694B2A-3E39-4F3A-BF54-1F50C1D2832B}" srcOrd="1" destOrd="0" presId="urn:microsoft.com/office/officeart/2008/layout/PictureAccentList"/>
    <dgm:cxn modelId="{692A2E07-37E7-46FD-A333-3215BAAE0746}" type="presParOf" srcId="{428F49ED-6620-4263-B183-446542BB877D}" destId="{30B5CC8F-5AC0-4610-97E0-4A191B194BC6}" srcOrd="1" destOrd="0" presId="urn:microsoft.com/office/officeart/2008/layout/PictureAccentList"/>
    <dgm:cxn modelId="{74394DE8-96D4-42C5-9A31-7D4EE16E71FD}" type="presParOf" srcId="{30B5CC8F-5AC0-4610-97E0-4A191B194BC6}" destId="{14A59479-2617-48F6-B4C9-E246F4536CC6}" srcOrd="0" destOrd="0" presId="urn:microsoft.com/office/officeart/2008/layout/PictureAccentList"/>
    <dgm:cxn modelId="{449F360C-1A64-4E8C-A4EB-9A2040CB1395}" type="presParOf" srcId="{30B5CC8F-5AC0-4610-97E0-4A191B194BC6}" destId="{2399C021-5B7F-4126-9166-910695B7F75E}"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1F292B-AA02-437D-9E3B-DFA182E60429}"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C2DDADE5-4EE7-40CA-AFCF-2F55C0337AF2}">
      <dgm:prSet phldrT="[Text]"/>
      <dgm:spPr/>
      <dgm:t>
        <a:bodyPr/>
        <a:lstStyle/>
        <a:p>
          <a:r>
            <a:rPr lang="en-US" dirty="0"/>
            <a:t>Importance of</a:t>
          </a:r>
          <a:r>
            <a:rPr lang="en-US" i="1" dirty="0"/>
            <a:t> Insitu </a:t>
          </a:r>
          <a:r>
            <a:rPr lang="en-US" dirty="0"/>
            <a:t>gel approach </a:t>
          </a:r>
        </a:p>
      </dgm:t>
    </dgm:pt>
    <dgm:pt modelId="{FD053AD3-1C93-47F7-8559-425EA22C9341}" type="parTrans" cxnId="{E34F763C-8D10-4428-8E46-5BDA814B2A39}">
      <dgm:prSet/>
      <dgm:spPr/>
      <dgm:t>
        <a:bodyPr/>
        <a:lstStyle/>
        <a:p>
          <a:endParaRPr lang="en-US"/>
        </a:p>
      </dgm:t>
    </dgm:pt>
    <dgm:pt modelId="{670980A5-C7CE-40F0-B41B-1EEA36548DB9}" type="sibTrans" cxnId="{E34F763C-8D10-4428-8E46-5BDA814B2A39}">
      <dgm:prSet/>
      <dgm:spPr/>
      <dgm:t>
        <a:bodyPr/>
        <a:lstStyle/>
        <a:p>
          <a:endParaRPr lang="en-US"/>
        </a:p>
      </dgm:t>
    </dgm:pt>
    <dgm:pt modelId="{1EFD5861-7EAF-4DEB-9DA9-CF1E48868DF3}">
      <dgm:prSet phldrT="[Text]"/>
      <dgm:spPr/>
      <dgm:t>
        <a:bodyPr/>
        <a:lstStyle/>
        <a:p>
          <a:r>
            <a:rPr lang="en-US" dirty="0"/>
            <a:t>Mucoadhesion</a:t>
          </a:r>
        </a:p>
      </dgm:t>
    </dgm:pt>
    <dgm:pt modelId="{594053FA-F7B5-4691-B933-C4066BEF7A1F}" type="parTrans" cxnId="{61D64329-725B-468A-8B87-2A7B6D3DE282}">
      <dgm:prSet/>
      <dgm:spPr/>
      <dgm:t>
        <a:bodyPr/>
        <a:lstStyle/>
        <a:p>
          <a:endParaRPr lang="en-US"/>
        </a:p>
      </dgm:t>
    </dgm:pt>
    <dgm:pt modelId="{154E6B71-67C7-47B5-8D35-5B02C312A0F7}" type="sibTrans" cxnId="{61D64329-725B-468A-8B87-2A7B6D3DE282}">
      <dgm:prSet/>
      <dgm:spPr/>
      <dgm:t>
        <a:bodyPr/>
        <a:lstStyle/>
        <a:p>
          <a:endParaRPr lang="en-US"/>
        </a:p>
      </dgm:t>
    </dgm:pt>
    <dgm:pt modelId="{3CB6F326-7EE6-452F-BF32-2C2631399D1B}">
      <dgm:prSet phldrT="[Text]"/>
      <dgm:spPr/>
      <dgm:t>
        <a:bodyPr/>
        <a:lstStyle/>
        <a:p>
          <a:r>
            <a:rPr lang="en-US" dirty="0"/>
            <a:t>Vaginal dryness</a:t>
          </a:r>
        </a:p>
      </dgm:t>
    </dgm:pt>
    <dgm:pt modelId="{25B8C3EF-22EB-45FA-BA7C-281171774F89}" type="parTrans" cxnId="{9AD8E92D-2BA2-48EE-BF26-1B0332841926}">
      <dgm:prSet/>
      <dgm:spPr/>
      <dgm:t>
        <a:bodyPr/>
        <a:lstStyle/>
        <a:p>
          <a:endParaRPr lang="en-US"/>
        </a:p>
      </dgm:t>
    </dgm:pt>
    <dgm:pt modelId="{DDCB6494-5C34-4E73-9EEA-C7DE5692FBE3}" type="sibTrans" cxnId="{9AD8E92D-2BA2-48EE-BF26-1B0332841926}">
      <dgm:prSet/>
      <dgm:spPr/>
      <dgm:t>
        <a:bodyPr/>
        <a:lstStyle/>
        <a:p>
          <a:endParaRPr lang="en-US"/>
        </a:p>
      </dgm:t>
    </dgm:pt>
    <dgm:pt modelId="{6CE8AE81-3DE2-4747-94A8-D07F294A0032}">
      <dgm:prSet phldrT="[Text]"/>
      <dgm:spPr/>
      <dgm:t>
        <a:bodyPr/>
        <a:lstStyle/>
        <a:p>
          <a:r>
            <a:rPr lang="en-US" dirty="0"/>
            <a:t>Increase retention time</a:t>
          </a:r>
        </a:p>
      </dgm:t>
    </dgm:pt>
    <dgm:pt modelId="{9F2D784F-EEAC-41C6-809C-1D46A2D7D583}" type="parTrans" cxnId="{CA55CD79-32BA-4D92-B4D3-C4F2067CE618}">
      <dgm:prSet/>
      <dgm:spPr/>
      <dgm:t>
        <a:bodyPr/>
        <a:lstStyle/>
        <a:p>
          <a:endParaRPr lang="en-US"/>
        </a:p>
      </dgm:t>
    </dgm:pt>
    <dgm:pt modelId="{F7DF5954-E18C-4928-8669-35E184789D85}" type="sibTrans" cxnId="{CA55CD79-32BA-4D92-B4D3-C4F2067CE618}">
      <dgm:prSet/>
      <dgm:spPr/>
      <dgm:t>
        <a:bodyPr/>
        <a:lstStyle/>
        <a:p>
          <a:endParaRPr lang="en-US"/>
        </a:p>
      </dgm:t>
    </dgm:pt>
    <dgm:pt modelId="{0CEFC6C1-38FB-4944-B52B-F6B1F35292A4}" type="pres">
      <dgm:prSet presAssocID="{361F292B-AA02-437D-9E3B-DFA182E60429}" presName="cycle" presStyleCnt="0">
        <dgm:presLayoutVars>
          <dgm:chMax val="1"/>
          <dgm:dir/>
          <dgm:animLvl val="ctr"/>
          <dgm:resizeHandles val="exact"/>
        </dgm:presLayoutVars>
      </dgm:prSet>
      <dgm:spPr/>
    </dgm:pt>
    <dgm:pt modelId="{B13521B8-5266-420D-9AB9-0CEC742005DC}" type="pres">
      <dgm:prSet presAssocID="{C2DDADE5-4EE7-40CA-AFCF-2F55C0337AF2}" presName="centerShape" presStyleLbl="node0" presStyleIdx="0" presStyleCnt="1"/>
      <dgm:spPr/>
    </dgm:pt>
    <dgm:pt modelId="{464DEE39-63B2-475D-9497-2FD5C881B7CF}" type="pres">
      <dgm:prSet presAssocID="{594053FA-F7B5-4691-B933-C4066BEF7A1F}" presName="parTrans" presStyleLbl="bgSibTrans2D1" presStyleIdx="0" presStyleCnt="3"/>
      <dgm:spPr/>
    </dgm:pt>
    <dgm:pt modelId="{85FEE11D-D287-41BA-9739-38097D7A82F5}" type="pres">
      <dgm:prSet presAssocID="{1EFD5861-7EAF-4DEB-9DA9-CF1E48868DF3}" presName="node" presStyleLbl="node1" presStyleIdx="0" presStyleCnt="3">
        <dgm:presLayoutVars>
          <dgm:bulletEnabled val="1"/>
        </dgm:presLayoutVars>
      </dgm:prSet>
      <dgm:spPr/>
    </dgm:pt>
    <dgm:pt modelId="{57FC09DF-D287-4D60-8AA0-9CB2987783CA}" type="pres">
      <dgm:prSet presAssocID="{25B8C3EF-22EB-45FA-BA7C-281171774F89}" presName="parTrans" presStyleLbl="bgSibTrans2D1" presStyleIdx="1" presStyleCnt="3"/>
      <dgm:spPr/>
    </dgm:pt>
    <dgm:pt modelId="{E0F601F6-FA2B-48E4-97AA-A35BC4712599}" type="pres">
      <dgm:prSet presAssocID="{3CB6F326-7EE6-452F-BF32-2C2631399D1B}" presName="node" presStyleLbl="node1" presStyleIdx="1" presStyleCnt="3">
        <dgm:presLayoutVars>
          <dgm:bulletEnabled val="1"/>
        </dgm:presLayoutVars>
      </dgm:prSet>
      <dgm:spPr/>
    </dgm:pt>
    <dgm:pt modelId="{47F2B764-9B8D-41AB-B6C3-E7BA67F547D6}" type="pres">
      <dgm:prSet presAssocID="{9F2D784F-EEAC-41C6-809C-1D46A2D7D583}" presName="parTrans" presStyleLbl="bgSibTrans2D1" presStyleIdx="2" presStyleCnt="3"/>
      <dgm:spPr/>
    </dgm:pt>
    <dgm:pt modelId="{E4A38DEC-8B2A-41A3-8D2A-6A1CE3A95BF1}" type="pres">
      <dgm:prSet presAssocID="{6CE8AE81-3DE2-4747-94A8-D07F294A0032}" presName="node" presStyleLbl="node1" presStyleIdx="2" presStyleCnt="3" custRadScaleRad="99775" custRadScaleInc="308">
        <dgm:presLayoutVars>
          <dgm:bulletEnabled val="1"/>
        </dgm:presLayoutVars>
      </dgm:prSet>
      <dgm:spPr/>
    </dgm:pt>
  </dgm:ptLst>
  <dgm:cxnLst>
    <dgm:cxn modelId="{3E862602-FC3E-4643-A146-19B3437E7606}" type="presOf" srcId="{C2DDADE5-4EE7-40CA-AFCF-2F55C0337AF2}" destId="{B13521B8-5266-420D-9AB9-0CEC742005DC}" srcOrd="0" destOrd="0" presId="urn:microsoft.com/office/officeart/2005/8/layout/radial4"/>
    <dgm:cxn modelId="{5722B904-6D16-4A14-81A6-A8C8A3E556E1}" type="presOf" srcId="{9F2D784F-EEAC-41C6-809C-1D46A2D7D583}" destId="{47F2B764-9B8D-41AB-B6C3-E7BA67F547D6}" srcOrd="0" destOrd="0" presId="urn:microsoft.com/office/officeart/2005/8/layout/radial4"/>
    <dgm:cxn modelId="{61D64329-725B-468A-8B87-2A7B6D3DE282}" srcId="{C2DDADE5-4EE7-40CA-AFCF-2F55C0337AF2}" destId="{1EFD5861-7EAF-4DEB-9DA9-CF1E48868DF3}" srcOrd="0" destOrd="0" parTransId="{594053FA-F7B5-4691-B933-C4066BEF7A1F}" sibTransId="{154E6B71-67C7-47B5-8D35-5B02C312A0F7}"/>
    <dgm:cxn modelId="{9AD8E92D-2BA2-48EE-BF26-1B0332841926}" srcId="{C2DDADE5-4EE7-40CA-AFCF-2F55C0337AF2}" destId="{3CB6F326-7EE6-452F-BF32-2C2631399D1B}" srcOrd="1" destOrd="0" parTransId="{25B8C3EF-22EB-45FA-BA7C-281171774F89}" sibTransId="{DDCB6494-5C34-4E73-9EEA-C7DE5692FBE3}"/>
    <dgm:cxn modelId="{E34F763C-8D10-4428-8E46-5BDA814B2A39}" srcId="{361F292B-AA02-437D-9E3B-DFA182E60429}" destId="{C2DDADE5-4EE7-40CA-AFCF-2F55C0337AF2}" srcOrd="0" destOrd="0" parTransId="{FD053AD3-1C93-47F7-8559-425EA22C9341}" sibTransId="{670980A5-C7CE-40F0-B41B-1EEA36548DB9}"/>
    <dgm:cxn modelId="{B0A7BE5E-3945-4E09-9F2B-E6298A0327CB}" type="presOf" srcId="{6CE8AE81-3DE2-4747-94A8-D07F294A0032}" destId="{E4A38DEC-8B2A-41A3-8D2A-6A1CE3A95BF1}" srcOrd="0" destOrd="0" presId="urn:microsoft.com/office/officeart/2005/8/layout/radial4"/>
    <dgm:cxn modelId="{4CD1054F-6694-4FBE-894F-06E2E869C13C}" type="presOf" srcId="{1EFD5861-7EAF-4DEB-9DA9-CF1E48868DF3}" destId="{85FEE11D-D287-41BA-9739-38097D7A82F5}" srcOrd="0" destOrd="0" presId="urn:microsoft.com/office/officeart/2005/8/layout/radial4"/>
    <dgm:cxn modelId="{CA55CD79-32BA-4D92-B4D3-C4F2067CE618}" srcId="{C2DDADE5-4EE7-40CA-AFCF-2F55C0337AF2}" destId="{6CE8AE81-3DE2-4747-94A8-D07F294A0032}" srcOrd="2" destOrd="0" parTransId="{9F2D784F-EEAC-41C6-809C-1D46A2D7D583}" sibTransId="{F7DF5954-E18C-4928-8669-35E184789D85}"/>
    <dgm:cxn modelId="{B2E1927D-5A19-4F19-9B86-A6A229728500}" type="presOf" srcId="{25B8C3EF-22EB-45FA-BA7C-281171774F89}" destId="{57FC09DF-D287-4D60-8AA0-9CB2987783CA}" srcOrd="0" destOrd="0" presId="urn:microsoft.com/office/officeart/2005/8/layout/radial4"/>
    <dgm:cxn modelId="{6D5F09C7-B7F5-45DA-887A-8A65E59C129E}" type="presOf" srcId="{3CB6F326-7EE6-452F-BF32-2C2631399D1B}" destId="{E0F601F6-FA2B-48E4-97AA-A35BC4712599}" srcOrd="0" destOrd="0" presId="urn:microsoft.com/office/officeart/2005/8/layout/radial4"/>
    <dgm:cxn modelId="{97C6D8FD-A3E5-4A9E-8A4A-3D1810CAB6AF}" type="presOf" srcId="{594053FA-F7B5-4691-B933-C4066BEF7A1F}" destId="{464DEE39-63B2-475D-9497-2FD5C881B7CF}" srcOrd="0" destOrd="0" presId="urn:microsoft.com/office/officeart/2005/8/layout/radial4"/>
    <dgm:cxn modelId="{D39679FF-0AFF-4A1F-8FC0-DE877EFB57BA}" type="presOf" srcId="{361F292B-AA02-437D-9E3B-DFA182E60429}" destId="{0CEFC6C1-38FB-4944-B52B-F6B1F35292A4}" srcOrd="0" destOrd="0" presId="urn:microsoft.com/office/officeart/2005/8/layout/radial4"/>
    <dgm:cxn modelId="{CEFB8A3B-668D-474C-95FC-C923532FF53A}" type="presParOf" srcId="{0CEFC6C1-38FB-4944-B52B-F6B1F35292A4}" destId="{B13521B8-5266-420D-9AB9-0CEC742005DC}" srcOrd="0" destOrd="0" presId="urn:microsoft.com/office/officeart/2005/8/layout/radial4"/>
    <dgm:cxn modelId="{A5E8269E-4012-42A7-BF29-F7668C9026A5}" type="presParOf" srcId="{0CEFC6C1-38FB-4944-B52B-F6B1F35292A4}" destId="{464DEE39-63B2-475D-9497-2FD5C881B7CF}" srcOrd="1" destOrd="0" presId="urn:microsoft.com/office/officeart/2005/8/layout/radial4"/>
    <dgm:cxn modelId="{4104179D-4380-438C-B4D7-61D7759CDE58}" type="presParOf" srcId="{0CEFC6C1-38FB-4944-B52B-F6B1F35292A4}" destId="{85FEE11D-D287-41BA-9739-38097D7A82F5}" srcOrd="2" destOrd="0" presId="urn:microsoft.com/office/officeart/2005/8/layout/radial4"/>
    <dgm:cxn modelId="{E2D31501-89AA-495A-A400-8DFEB11773EF}" type="presParOf" srcId="{0CEFC6C1-38FB-4944-B52B-F6B1F35292A4}" destId="{57FC09DF-D287-4D60-8AA0-9CB2987783CA}" srcOrd="3" destOrd="0" presId="urn:microsoft.com/office/officeart/2005/8/layout/radial4"/>
    <dgm:cxn modelId="{ACE96810-58B3-4623-A505-8698F13251FE}" type="presParOf" srcId="{0CEFC6C1-38FB-4944-B52B-F6B1F35292A4}" destId="{E0F601F6-FA2B-48E4-97AA-A35BC4712599}" srcOrd="4" destOrd="0" presId="urn:microsoft.com/office/officeart/2005/8/layout/radial4"/>
    <dgm:cxn modelId="{CE06D778-6D10-495D-8A29-834B62B2EFE8}" type="presParOf" srcId="{0CEFC6C1-38FB-4944-B52B-F6B1F35292A4}" destId="{47F2B764-9B8D-41AB-B6C3-E7BA67F547D6}" srcOrd="5" destOrd="0" presId="urn:microsoft.com/office/officeart/2005/8/layout/radial4"/>
    <dgm:cxn modelId="{F3F32327-89EB-4F0D-B982-3C9EA29B1CA1}" type="presParOf" srcId="{0CEFC6C1-38FB-4944-B52B-F6B1F35292A4}" destId="{E4A38DEC-8B2A-41A3-8D2A-6A1CE3A95BF1}" srcOrd="6" destOrd="0" presId="urn:microsoft.com/office/officeart/2005/8/layout/radial4"/>
  </dgm:cxnLst>
  <dgm:bg>
    <a:effectLst>
      <a:glow rad="63500">
        <a:schemeClr val="accent2">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3CFB80-4D15-4BEE-B080-EA4294DD44CC}" type="doc">
      <dgm:prSet loTypeId="urn:microsoft.com/office/officeart/2008/layout/HorizontalMultiLevelHierarchy" loCatId="hierarchy" qsTypeId="urn:microsoft.com/office/officeart/2005/8/quickstyle/simple1" qsCatId="simple" csTypeId="urn:microsoft.com/office/officeart/2005/8/colors/accent0_2" csCatId="mainScheme" phldr="1"/>
      <dgm:spPr/>
      <dgm:t>
        <a:bodyPr/>
        <a:lstStyle/>
        <a:p>
          <a:endParaRPr lang="en-US"/>
        </a:p>
      </dgm:t>
    </dgm:pt>
    <dgm:pt modelId="{6C1EC062-2F73-481E-A2CF-AC4FF683E461}">
      <dgm:prSet phldrT="[Text]"/>
      <dgm:spPr/>
      <dgm:t>
        <a:bodyPr/>
        <a:lstStyle/>
        <a:p>
          <a:r>
            <a:rPr lang="en-US" dirty="0"/>
            <a:t>Nanoparticles method</a:t>
          </a:r>
        </a:p>
      </dgm:t>
    </dgm:pt>
    <dgm:pt modelId="{02F2DBA3-01A1-4DD5-BBA6-293BD4263B71}" type="parTrans" cxnId="{9FDFA6D1-7386-49DB-8C5F-5B0B30572B5D}">
      <dgm:prSet/>
      <dgm:spPr/>
      <dgm:t>
        <a:bodyPr/>
        <a:lstStyle/>
        <a:p>
          <a:endParaRPr lang="en-US"/>
        </a:p>
      </dgm:t>
    </dgm:pt>
    <dgm:pt modelId="{751C24DD-89B0-4E23-BDF7-F7DFFE6B6C6C}" type="sibTrans" cxnId="{9FDFA6D1-7386-49DB-8C5F-5B0B30572B5D}">
      <dgm:prSet/>
      <dgm:spPr/>
      <dgm:t>
        <a:bodyPr/>
        <a:lstStyle/>
        <a:p>
          <a:endParaRPr lang="en-US"/>
        </a:p>
      </dgm:t>
    </dgm:pt>
    <dgm:pt modelId="{8C278981-AF73-4055-8C41-92CD61E2FCE6}">
      <dgm:prSet phldrT="[Text]"/>
      <dgm:spPr/>
      <dgm:t>
        <a:bodyPr/>
        <a:lstStyle/>
        <a:p>
          <a:r>
            <a:rPr lang="en-US" dirty="0"/>
            <a:t>Solvent Evaporation</a:t>
          </a:r>
        </a:p>
      </dgm:t>
    </dgm:pt>
    <dgm:pt modelId="{51ACA880-8FAF-441B-B930-960C87B6DF2B}" type="parTrans" cxnId="{9538F7C0-96B7-4367-8684-543299E767C8}">
      <dgm:prSet/>
      <dgm:spPr/>
      <dgm:t>
        <a:bodyPr/>
        <a:lstStyle/>
        <a:p>
          <a:endParaRPr lang="en-US"/>
        </a:p>
      </dgm:t>
    </dgm:pt>
    <dgm:pt modelId="{D3571E23-87E4-43E8-A438-C97D8D8B2C14}" type="sibTrans" cxnId="{9538F7C0-96B7-4367-8684-543299E767C8}">
      <dgm:prSet/>
      <dgm:spPr/>
      <dgm:t>
        <a:bodyPr/>
        <a:lstStyle/>
        <a:p>
          <a:endParaRPr lang="en-US"/>
        </a:p>
      </dgm:t>
    </dgm:pt>
    <dgm:pt modelId="{155BF88A-32AD-4563-8FAA-3B92FE714265}">
      <dgm:prSet phldrT="[Text]"/>
      <dgm:spPr/>
      <dgm:t>
        <a:bodyPr/>
        <a:lstStyle/>
        <a:p>
          <a:r>
            <a:rPr lang="en-US" dirty="0"/>
            <a:t>Nanoprecipitation</a:t>
          </a:r>
        </a:p>
      </dgm:t>
    </dgm:pt>
    <dgm:pt modelId="{DB27AC36-5189-40A8-A74E-B4F1B67D3A53}" type="parTrans" cxnId="{A77A8F96-324D-4625-854B-5D9FFB331A19}">
      <dgm:prSet/>
      <dgm:spPr/>
      <dgm:t>
        <a:bodyPr/>
        <a:lstStyle/>
        <a:p>
          <a:endParaRPr lang="en-US"/>
        </a:p>
      </dgm:t>
    </dgm:pt>
    <dgm:pt modelId="{C5337A75-05D3-45B3-9AF3-AF5EEB653ECE}" type="sibTrans" cxnId="{A77A8F96-324D-4625-854B-5D9FFB331A19}">
      <dgm:prSet/>
      <dgm:spPr/>
      <dgm:t>
        <a:bodyPr/>
        <a:lstStyle/>
        <a:p>
          <a:endParaRPr lang="en-US"/>
        </a:p>
      </dgm:t>
    </dgm:pt>
    <dgm:pt modelId="{539105BB-D4A1-4AD2-8609-8BD1E4E75B49}">
      <dgm:prSet phldrT="[Text]"/>
      <dgm:spPr/>
      <dgm:t>
        <a:bodyPr/>
        <a:lstStyle/>
        <a:p>
          <a:r>
            <a:rPr lang="en-US" dirty="0"/>
            <a:t>Desolvation</a:t>
          </a:r>
        </a:p>
      </dgm:t>
    </dgm:pt>
    <dgm:pt modelId="{D76AAABB-6FAE-4A46-BF17-0CC01773F4F3}" type="parTrans" cxnId="{CAE6A505-03C7-4377-AA17-7065DEF03579}">
      <dgm:prSet/>
      <dgm:spPr/>
      <dgm:t>
        <a:bodyPr/>
        <a:lstStyle/>
        <a:p>
          <a:endParaRPr lang="en-US"/>
        </a:p>
      </dgm:t>
    </dgm:pt>
    <dgm:pt modelId="{717C6C3A-B5E8-4253-9457-F8A867270739}" type="sibTrans" cxnId="{CAE6A505-03C7-4377-AA17-7065DEF03579}">
      <dgm:prSet/>
      <dgm:spPr/>
      <dgm:t>
        <a:bodyPr/>
        <a:lstStyle/>
        <a:p>
          <a:endParaRPr lang="en-US"/>
        </a:p>
      </dgm:t>
    </dgm:pt>
    <dgm:pt modelId="{E1FA45A5-F28F-45FA-812F-A6D6B1D1CC37}" type="pres">
      <dgm:prSet presAssocID="{363CFB80-4D15-4BEE-B080-EA4294DD44CC}" presName="Name0" presStyleCnt="0">
        <dgm:presLayoutVars>
          <dgm:chPref val="1"/>
          <dgm:dir/>
          <dgm:animOne val="branch"/>
          <dgm:animLvl val="lvl"/>
          <dgm:resizeHandles val="exact"/>
        </dgm:presLayoutVars>
      </dgm:prSet>
      <dgm:spPr/>
    </dgm:pt>
    <dgm:pt modelId="{60BD4527-FED8-414A-BADE-5408284BE353}" type="pres">
      <dgm:prSet presAssocID="{6C1EC062-2F73-481E-A2CF-AC4FF683E461}" presName="root1" presStyleCnt="0"/>
      <dgm:spPr/>
    </dgm:pt>
    <dgm:pt modelId="{D0C9B293-10F6-4907-B234-7AD77312BD7B}" type="pres">
      <dgm:prSet presAssocID="{6C1EC062-2F73-481E-A2CF-AC4FF683E461}" presName="LevelOneTextNode" presStyleLbl="node0" presStyleIdx="0" presStyleCnt="1">
        <dgm:presLayoutVars>
          <dgm:chPref val="3"/>
        </dgm:presLayoutVars>
      </dgm:prSet>
      <dgm:spPr/>
    </dgm:pt>
    <dgm:pt modelId="{78338F53-19DD-4BFF-B642-AA59E11DFA33}" type="pres">
      <dgm:prSet presAssocID="{6C1EC062-2F73-481E-A2CF-AC4FF683E461}" presName="level2hierChild" presStyleCnt="0"/>
      <dgm:spPr/>
    </dgm:pt>
    <dgm:pt modelId="{EED87E08-115B-47FD-A433-E240F44E7316}" type="pres">
      <dgm:prSet presAssocID="{51ACA880-8FAF-441B-B930-960C87B6DF2B}" presName="conn2-1" presStyleLbl="parChTrans1D2" presStyleIdx="0" presStyleCnt="3"/>
      <dgm:spPr/>
    </dgm:pt>
    <dgm:pt modelId="{B10D4BCA-D979-4841-B423-78E1ACFD93A8}" type="pres">
      <dgm:prSet presAssocID="{51ACA880-8FAF-441B-B930-960C87B6DF2B}" presName="connTx" presStyleLbl="parChTrans1D2" presStyleIdx="0" presStyleCnt="3"/>
      <dgm:spPr/>
    </dgm:pt>
    <dgm:pt modelId="{E5E4F57E-CDAC-49B8-810C-AF0904EEF60E}" type="pres">
      <dgm:prSet presAssocID="{8C278981-AF73-4055-8C41-92CD61E2FCE6}" presName="root2" presStyleCnt="0"/>
      <dgm:spPr/>
    </dgm:pt>
    <dgm:pt modelId="{742954E9-4691-44D8-A089-AC114EC96A85}" type="pres">
      <dgm:prSet presAssocID="{8C278981-AF73-4055-8C41-92CD61E2FCE6}" presName="LevelTwoTextNode" presStyleLbl="node2" presStyleIdx="0" presStyleCnt="3">
        <dgm:presLayoutVars>
          <dgm:chPref val="3"/>
        </dgm:presLayoutVars>
      </dgm:prSet>
      <dgm:spPr/>
    </dgm:pt>
    <dgm:pt modelId="{630E7EE5-0EC9-4278-80B9-624F6EB1B358}" type="pres">
      <dgm:prSet presAssocID="{8C278981-AF73-4055-8C41-92CD61E2FCE6}" presName="level3hierChild" presStyleCnt="0"/>
      <dgm:spPr/>
    </dgm:pt>
    <dgm:pt modelId="{E6F33FF2-5AB1-4914-A404-A6C802E01B2D}" type="pres">
      <dgm:prSet presAssocID="{DB27AC36-5189-40A8-A74E-B4F1B67D3A53}" presName="conn2-1" presStyleLbl="parChTrans1D2" presStyleIdx="1" presStyleCnt="3"/>
      <dgm:spPr/>
    </dgm:pt>
    <dgm:pt modelId="{7ACC103D-F5CF-4011-BD37-F3483ED8BB7B}" type="pres">
      <dgm:prSet presAssocID="{DB27AC36-5189-40A8-A74E-B4F1B67D3A53}" presName="connTx" presStyleLbl="parChTrans1D2" presStyleIdx="1" presStyleCnt="3"/>
      <dgm:spPr/>
    </dgm:pt>
    <dgm:pt modelId="{2E998B42-61FD-44BE-9A32-83B58194C037}" type="pres">
      <dgm:prSet presAssocID="{155BF88A-32AD-4563-8FAA-3B92FE714265}" presName="root2" presStyleCnt="0"/>
      <dgm:spPr/>
    </dgm:pt>
    <dgm:pt modelId="{1F5FB972-3D92-40F2-9E31-D6EE6F6958BA}" type="pres">
      <dgm:prSet presAssocID="{155BF88A-32AD-4563-8FAA-3B92FE714265}" presName="LevelTwoTextNode" presStyleLbl="node2" presStyleIdx="1" presStyleCnt="3">
        <dgm:presLayoutVars>
          <dgm:chPref val="3"/>
        </dgm:presLayoutVars>
      </dgm:prSet>
      <dgm:spPr/>
    </dgm:pt>
    <dgm:pt modelId="{25C4452E-0106-4AFC-9E18-EFB2DB9221B3}" type="pres">
      <dgm:prSet presAssocID="{155BF88A-32AD-4563-8FAA-3B92FE714265}" presName="level3hierChild" presStyleCnt="0"/>
      <dgm:spPr/>
    </dgm:pt>
    <dgm:pt modelId="{472ACEA1-6B4E-4B44-BAB3-3FE0B3B3D90C}" type="pres">
      <dgm:prSet presAssocID="{D76AAABB-6FAE-4A46-BF17-0CC01773F4F3}" presName="conn2-1" presStyleLbl="parChTrans1D2" presStyleIdx="2" presStyleCnt="3"/>
      <dgm:spPr/>
    </dgm:pt>
    <dgm:pt modelId="{05410376-8CFF-42C7-9B4F-B0816A107F6D}" type="pres">
      <dgm:prSet presAssocID="{D76AAABB-6FAE-4A46-BF17-0CC01773F4F3}" presName="connTx" presStyleLbl="parChTrans1D2" presStyleIdx="2" presStyleCnt="3"/>
      <dgm:spPr/>
    </dgm:pt>
    <dgm:pt modelId="{9CFB809D-38A1-4F2C-BF00-DA8423A19C0C}" type="pres">
      <dgm:prSet presAssocID="{539105BB-D4A1-4AD2-8609-8BD1E4E75B49}" presName="root2" presStyleCnt="0"/>
      <dgm:spPr/>
    </dgm:pt>
    <dgm:pt modelId="{C7E1FD33-6500-404B-A71C-021DBB10348C}" type="pres">
      <dgm:prSet presAssocID="{539105BB-D4A1-4AD2-8609-8BD1E4E75B49}" presName="LevelTwoTextNode" presStyleLbl="node2" presStyleIdx="2" presStyleCnt="3">
        <dgm:presLayoutVars>
          <dgm:chPref val="3"/>
        </dgm:presLayoutVars>
      </dgm:prSet>
      <dgm:spPr/>
    </dgm:pt>
    <dgm:pt modelId="{D5441552-9A28-4B0D-99C6-72E5DFDB4044}" type="pres">
      <dgm:prSet presAssocID="{539105BB-D4A1-4AD2-8609-8BD1E4E75B49}" presName="level3hierChild" presStyleCnt="0"/>
      <dgm:spPr/>
    </dgm:pt>
  </dgm:ptLst>
  <dgm:cxnLst>
    <dgm:cxn modelId="{CAE6A505-03C7-4377-AA17-7065DEF03579}" srcId="{6C1EC062-2F73-481E-A2CF-AC4FF683E461}" destId="{539105BB-D4A1-4AD2-8609-8BD1E4E75B49}" srcOrd="2" destOrd="0" parTransId="{D76AAABB-6FAE-4A46-BF17-0CC01773F4F3}" sibTransId="{717C6C3A-B5E8-4253-9457-F8A867270739}"/>
    <dgm:cxn modelId="{6D0AF709-E5B7-4C07-8BA1-0F47D5083C82}" type="presOf" srcId="{51ACA880-8FAF-441B-B930-960C87B6DF2B}" destId="{EED87E08-115B-47FD-A433-E240F44E7316}" srcOrd="0" destOrd="0" presId="urn:microsoft.com/office/officeart/2008/layout/HorizontalMultiLevelHierarchy"/>
    <dgm:cxn modelId="{7220990D-F06C-43BE-9A81-4522EC205273}" type="presOf" srcId="{51ACA880-8FAF-441B-B930-960C87B6DF2B}" destId="{B10D4BCA-D979-4841-B423-78E1ACFD93A8}" srcOrd="1" destOrd="0" presId="urn:microsoft.com/office/officeart/2008/layout/HorizontalMultiLevelHierarchy"/>
    <dgm:cxn modelId="{FCCF0727-C06E-4961-8F37-33B442EB29EB}" type="presOf" srcId="{D76AAABB-6FAE-4A46-BF17-0CC01773F4F3}" destId="{05410376-8CFF-42C7-9B4F-B0816A107F6D}" srcOrd="1" destOrd="0" presId="urn:microsoft.com/office/officeart/2008/layout/HorizontalMultiLevelHierarchy"/>
    <dgm:cxn modelId="{A4A85927-8F74-47A1-A113-2F0A4E549483}" type="presOf" srcId="{D76AAABB-6FAE-4A46-BF17-0CC01773F4F3}" destId="{472ACEA1-6B4E-4B44-BAB3-3FE0B3B3D90C}" srcOrd="0" destOrd="0" presId="urn:microsoft.com/office/officeart/2008/layout/HorizontalMultiLevelHierarchy"/>
    <dgm:cxn modelId="{59307A68-5C09-406D-A2F0-0569EA1AF3AE}" type="presOf" srcId="{363CFB80-4D15-4BEE-B080-EA4294DD44CC}" destId="{E1FA45A5-F28F-45FA-812F-A6D6B1D1CC37}" srcOrd="0" destOrd="0" presId="urn:microsoft.com/office/officeart/2008/layout/HorizontalMultiLevelHierarchy"/>
    <dgm:cxn modelId="{36758A6A-F2E6-48B6-B85C-E1E9DF59BE5D}" type="presOf" srcId="{DB27AC36-5189-40A8-A74E-B4F1B67D3A53}" destId="{E6F33FF2-5AB1-4914-A404-A6C802E01B2D}" srcOrd="0" destOrd="0" presId="urn:microsoft.com/office/officeart/2008/layout/HorizontalMultiLevelHierarchy"/>
    <dgm:cxn modelId="{AE4BE66E-8F2B-46F6-939A-5F60E1335F5C}" type="presOf" srcId="{8C278981-AF73-4055-8C41-92CD61E2FCE6}" destId="{742954E9-4691-44D8-A089-AC114EC96A85}" srcOrd="0" destOrd="0" presId="urn:microsoft.com/office/officeart/2008/layout/HorizontalMultiLevelHierarchy"/>
    <dgm:cxn modelId="{A77A8F96-324D-4625-854B-5D9FFB331A19}" srcId="{6C1EC062-2F73-481E-A2CF-AC4FF683E461}" destId="{155BF88A-32AD-4563-8FAA-3B92FE714265}" srcOrd="1" destOrd="0" parTransId="{DB27AC36-5189-40A8-A74E-B4F1B67D3A53}" sibTransId="{C5337A75-05D3-45B3-9AF3-AF5EEB653ECE}"/>
    <dgm:cxn modelId="{40D86EB2-0F97-4343-AA2D-B1590014166D}" type="presOf" srcId="{155BF88A-32AD-4563-8FAA-3B92FE714265}" destId="{1F5FB972-3D92-40F2-9E31-D6EE6F6958BA}" srcOrd="0" destOrd="0" presId="urn:microsoft.com/office/officeart/2008/layout/HorizontalMultiLevelHierarchy"/>
    <dgm:cxn modelId="{9538F7C0-96B7-4367-8684-543299E767C8}" srcId="{6C1EC062-2F73-481E-A2CF-AC4FF683E461}" destId="{8C278981-AF73-4055-8C41-92CD61E2FCE6}" srcOrd="0" destOrd="0" parTransId="{51ACA880-8FAF-441B-B930-960C87B6DF2B}" sibTransId="{D3571E23-87E4-43E8-A438-C97D8D8B2C14}"/>
    <dgm:cxn modelId="{C05294CF-61D5-4D31-903F-0BCEED068723}" type="presOf" srcId="{539105BB-D4A1-4AD2-8609-8BD1E4E75B49}" destId="{C7E1FD33-6500-404B-A71C-021DBB10348C}" srcOrd="0" destOrd="0" presId="urn:microsoft.com/office/officeart/2008/layout/HorizontalMultiLevelHierarchy"/>
    <dgm:cxn modelId="{9FDFA6D1-7386-49DB-8C5F-5B0B30572B5D}" srcId="{363CFB80-4D15-4BEE-B080-EA4294DD44CC}" destId="{6C1EC062-2F73-481E-A2CF-AC4FF683E461}" srcOrd="0" destOrd="0" parTransId="{02F2DBA3-01A1-4DD5-BBA6-293BD4263B71}" sibTransId="{751C24DD-89B0-4E23-BDF7-F7DFFE6B6C6C}"/>
    <dgm:cxn modelId="{C20EA4D4-4500-4F0A-B95D-43D094190761}" type="presOf" srcId="{DB27AC36-5189-40A8-A74E-B4F1B67D3A53}" destId="{7ACC103D-F5CF-4011-BD37-F3483ED8BB7B}" srcOrd="1" destOrd="0" presId="urn:microsoft.com/office/officeart/2008/layout/HorizontalMultiLevelHierarchy"/>
    <dgm:cxn modelId="{A31EB0E8-D8C2-475B-98F1-AA3348EAEC23}" type="presOf" srcId="{6C1EC062-2F73-481E-A2CF-AC4FF683E461}" destId="{D0C9B293-10F6-4907-B234-7AD77312BD7B}" srcOrd="0" destOrd="0" presId="urn:microsoft.com/office/officeart/2008/layout/HorizontalMultiLevelHierarchy"/>
    <dgm:cxn modelId="{04282872-0CD6-4C7F-8320-EF51988CFDE2}" type="presParOf" srcId="{E1FA45A5-F28F-45FA-812F-A6D6B1D1CC37}" destId="{60BD4527-FED8-414A-BADE-5408284BE353}" srcOrd="0" destOrd="0" presId="urn:microsoft.com/office/officeart/2008/layout/HorizontalMultiLevelHierarchy"/>
    <dgm:cxn modelId="{E6F553F8-30DF-4AB3-99AE-88DEDC5E1BFF}" type="presParOf" srcId="{60BD4527-FED8-414A-BADE-5408284BE353}" destId="{D0C9B293-10F6-4907-B234-7AD77312BD7B}" srcOrd="0" destOrd="0" presId="urn:microsoft.com/office/officeart/2008/layout/HorizontalMultiLevelHierarchy"/>
    <dgm:cxn modelId="{091F4D06-D10B-4395-86C4-591BFCE2054C}" type="presParOf" srcId="{60BD4527-FED8-414A-BADE-5408284BE353}" destId="{78338F53-19DD-4BFF-B642-AA59E11DFA33}" srcOrd="1" destOrd="0" presId="urn:microsoft.com/office/officeart/2008/layout/HorizontalMultiLevelHierarchy"/>
    <dgm:cxn modelId="{4603B338-0325-4396-9A27-5C7E2E957847}" type="presParOf" srcId="{78338F53-19DD-4BFF-B642-AA59E11DFA33}" destId="{EED87E08-115B-47FD-A433-E240F44E7316}" srcOrd="0" destOrd="0" presId="urn:microsoft.com/office/officeart/2008/layout/HorizontalMultiLevelHierarchy"/>
    <dgm:cxn modelId="{8ED1695A-886A-4054-824C-4759D1DCB72B}" type="presParOf" srcId="{EED87E08-115B-47FD-A433-E240F44E7316}" destId="{B10D4BCA-D979-4841-B423-78E1ACFD93A8}" srcOrd="0" destOrd="0" presId="urn:microsoft.com/office/officeart/2008/layout/HorizontalMultiLevelHierarchy"/>
    <dgm:cxn modelId="{C3BA7BE9-C3CA-421C-90A2-678AC021D689}" type="presParOf" srcId="{78338F53-19DD-4BFF-B642-AA59E11DFA33}" destId="{E5E4F57E-CDAC-49B8-810C-AF0904EEF60E}" srcOrd="1" destOrd="0" presId="urn:microsoft.com/office/officeart/2008/layout/HorizontalMultiLevelHierarchy"/>
    <dgm:cxn modelId="{C2E89DD1-1086-432B-94CB-7FF32AAB551E}" type="presParOf" srcId="{E5E4F57E-CDAC-49B8-810C-AF0904EEF60E}" destId="{742954E9-4691-44D8-A089-AC114EC96A85}" srcOrd="0" destOrd="0" presId="urn:microsoft.com/office/officeart/2008/layout/HorizontalMultiLevelHierarchy"/>
    <dgm:cxn modelId="{AFAA5771-46EF-4AD9-9616-A6978C067769}" type="presParOf" srcId="{E5E4F57E-CDAC-49B8-810C-AF0904EEF60E}" destId="{630E7EE5-0EC9-4278-80B9-624F6EB1B358}" srcOrd="1" destOrd="0" presId="urn:microsoft.com/office/officeart/2008/layout/HorizontalMultiLevelHierarchy"/>
    <dgm:cxn modelId="{8FD4B380-4027-49DA-B4D8-9F7715BEB562}" type="presParOf" srcId="{78338F53-19DD-4BFF-B642-AA59E11DFA33}" destId="{E6F33FF2-5AB1-4914-A404-A6C802E01B2D}" srcOrd="2" destOrd="0" presId="urn:microsoft.com/office/officeart/2008/layout/HorizontalMultiLevelHierarchy"/>
    <dgm:cxn modelId="{84D9AB77-0202-47D5-A874-A149F83EED08}" type="presParOf" srcId="{E6F33FF2-5AB1-4914-A404-A6C802E01B2D}" destId="{7ACC103D-F5CF-4011-BD37-F3483ED8BB7B}" srcOrd="0" destOrd="0" presId="urn:microsoft.com/office/officeart/2008/layout/HorizontalMultiLevelHierarchy"/>
    <dgm:cxn modelId="{6230DBDF-6901-414C-B885-1494A76BDDEF}" type="presParOf" srcId="{78338F53-19DD-4BFF-B642-AA59E11DFA33}" destId="{2E998B42-61FD-44BE-9A32-83B58194C037}" srcOrd="3" destOrd="0" presId="urn:microsoft.com/office/officeart/2008/layout/HorizontalMultiLevelHierarchy"/>
    <dgm:cxn modelId="{398F5B9E-41AC-4220-A51B-840DABF39BB1}" type="presParOf" srcId="{2E998B42-61FD-44BE-9A32-83B58194C037}" destId="{1F5FB972-3D92-40F2-9E31-D6EE6F6958BA}" srcOrd="0" destOrd="0" presId="urn:microsoft.com/office/officeart/2008/layout/HorizontalMultiLevelHierarchy"/>
    <dgm:cxn modelId="{F6E74632-FACC-4BD1-AF38-0D7DACB24BBA}" type="presParOf" srcId="{2E998B42-61FD-44BE-9A32-83B58194C037}" destId="{25C4452E-0106-4AFC-9E18-EFB2DB9221B3}" srcOrd="1" destOrd="0" presId="urn:microsoft.com/office/officeart/2008/layout/HorizontalMultiLevelHierarchy"/>
    <dgm:cxn modelId="{31024E87-07A4-440D-A20A-2786B98A4F3A}" type="presParOf" srcId="{78338F53-19DD-4BFF-B642-AA59E11DFA33}" destId="{472ACEA1-6B4E-4B44-BAB3-3FE0B3B3D90C}" srcOrd="4" destOrd="0" presId="urn:microsoft.com/office/officeart/2008/layout/HorizontalMultiLevelHierarchy"/>
    <dgm:cxn modelId="{98F5191D-173D-41D9-853B-FF0D10119A54}" type="presParOf" srcId="{472ACEA1-6B4E-4B44-BAB3-3FE0B3B3D90C}" destId="{05410376-8CFF-42C7-9B4F-B0816A107F6D}" srcOrd="0" destOrd="0" presId="urn:microsoft.com/office/officeart/2008/layout/HorizontalMultiLevelHierarchy"/>
    <dgm:cxn modelId="{29900693-D23A-45AE-A131-067C1DA629CB}" type="presParOf" srcId="{78338F53-19DD-4BFF-B642-AA59E11DFA33}" destId="{9CFB809D-38A1-4F2C-BF00-DA8423A19C0C}" srcOrd="5" destOrd="0" presId="urn:microsoft.com/office/officeart/2008/layout/HorizontalMultiLevelHierarchy"/>
    <dgm:cxn modelId="{5901BC86-A1CE-4FED-9D07-DC668DD43455}" type="presParOf" srcId="{9CFB809D-38A1-4F2C-BF00-DA8423A19C0C}" destId="{C7E1FD33-6500-404B-A71C-021DBB10348C}" srcOrd="0" destOrd="0" presId="urn:microsoft.com/office/officeart/2008/layout/HorizontalMultiLevelHierarchy"/>
    <dgm:cxn modelId="{E0A35A5F-79D6-4809-A3F5-20CF4E512E41}" type="presParOf" srcId="{9CFB809D-38A1-4F2C-BF00-DA8423A19C0C}" destId="{D5441552-9A28-4B0D-99C6-72E5DFDB404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E8C35A-9A03-4643-B917-D49E679608B5}" type="doc">
      <dgm:prSet loTypeId="urn:microsoft.com/office/officeart/2005/8/layout/process1" loCatId="process" qsTypeId="urn:microsoft.com/office/officeart/2005/8/quickstyle/simple1" qsCatId="simple" csTypeId="urn:microsoft.com/office/officeart/2005/8/colors/accent0_1" csCatId="mainScheme" phldr="1"/>
      <dgm:spPr/>
    </dgm:pt>
    <dgm:pt modelId="{F2C884CF-3E9A-4DD6-8EA7-666943813EB6}">
      <dgm:prSet phldrT="[Text]"/>
      <dgm:spPr/>
      <dgm:t>
        <a:bodyPr/>
        <a:lstStyle/>
        <a:p>
          <a:r>
            <a:rPr lang="en-US" dirty="0"/>
            <a:t>Selection of QTPP Elements</a:t>
          </a:r>
        </a:p>
      </dgm:t>
    </dgm:pt>
    <dgm:pt modelId="{E1565004-4D26-46D4-AB29-2F4C2F00D8C0}" type="parTrans" cxnId="{44E86D6F-452F-48BB-8A39-6FCF1541656A}">
      <dgm:prSet/>
      <dgm:spPr/>
      <dgm:t>
        <a:bodyPr/>
        <a:lstStyle/>
        <a:p>
          <a:endParaRPr lang="en-US"/>
        </a:p>
      </dgm:t>
    </dgm:pt>
    <dgm:pt modelId="{462D3354-6C67-42B8-82EA-4E3C29A044E7}" type="sibTrans" cxnId="{44E86D6F-452F-48BB-8A39-6FCF1541656A}">
      <dgm:prSet/>
      <dgm:spPr/>
      <dgm:t>
        <a:bodyPr/>
        <a:lstStyle/>
        <a:p>
          <a:endParaRPr lang="en-US"/>
        </a:p>
      </dgm:t>
    </dgm:pt>
    <dgm:pt modelId="{32C144F6-AEE9-4144-ACBB-A6A9A1432562}">
      <dgm:prSet phldrT="[Text]"/>
      <dgm:spPr/>
      <dgm:t>
        <a:bodyPr/>
        <a:lstStyle/>
        <a:p>
          <a:r>
            <a:rPr lang="en-US" dirty="0"/>
            <a:t>Selection of CQA Elements for Nanoparticles</a:t>
          </a:r>
        </a:p>
      </dgm:t>
    </dgm:pt>
    <dgm:pt modelId="{4CDC51AB-A2E3-43A2-BC1D-57DE69E8A3D2}" type="parTrans" cxnId="{AF6E2E30-32F5-45E0-849E-817F0FD1CF69}">
      <dgm:prSet/>
      <dgm:spPr/>
      <dgm:t>
        <a:bodyPr/>
        <a:lstStyle/>
        <a:p>
          <a:endParaRPr lang="en-US"/>
        </a:p>
      </dgm:t>
    </dgm:pt>
    <dgm:pt modelId="{B0A31FEC-2BC0-4568-AB96-1687F481CF91}" type="sibTrans" cxnId="{AF6E2E30-32F5-45E0-849E-817F0FD1CF69}">
      <dgm:prSet/>
      <dgm:spPr/>
      <dgm:t>
        <a:bodyPr/>
        <a:lstStyle/>
        <a:p>
          <a:endParaRPr lang="en-US"/>
        </a:p>
      </dgm:t>
    </dgm:pt>
    <dgm:pt modelId="{2506FC9B-94EC-498A-A1C1-BC925B1C1DB4}">
      <dgm:prSet phldrT="[Text]"/>
      <dgm:spPr/>
      <dgm:t>
        <a:bodyPr/>
        <a:lstStyle/>
        <a:p>
          <a:r>
            <a:rPr lang="en-US" dirty="0"/>
            <a:t>Ishikava diagram</a:t>
          </a:r>
        </a:p>
      </dgm:t>
    </dgm:pt>
    <dgm:pt modelId="{BA31137E-C9DD-43DC-89D9-950DB466B302}" type="parTrans" cxnId="{DCA207AC-649C-4E1B-82AE-246246C12C74}">
      <dgm:prSet/>
      <dgm:spPr/>
      <dgm:t>
        <a:bodyPr/>
        <a:lstStyle/>
        <a:p>
          <a:endParaRPr lang="en-US"/>
        </a:p>
      </dgm:t>
    </dgm:pt>
    <dgm:pt modelId="{090EA5BD-EF4A-4B93-9EED-25ED86CE47C6}" type="sibTrans" cxnId="{DCA207AC-649C-4E1B-82AE-246246C12C74}">
      <dgm:prSet/>
      <dgm:spPr/>
      <dgm:t>
        <a:bodyPr/>
        <a:lstStyle/>
        <a:p>
          <a:endParaRPr lang="en-US"/>
        </a:p>
      </dgm:t>
    </dgm:pt>
    <dgm:pt modelId="{FA3A600B-D0E5-4B0F-A702-CFA0D773C82D}" type="pres">
      <dgm:prSet presAssocID="{47E8C35A-9A03-4643-B917-D49E679608B5}" presName="Name0" presStyleCnt="0">
        <dgm:presLayoutVars>
          <dgm:dir/>
          <dgm:resizeHandles val="exact"/>
        </dgm:presLayoutVars>
      </dgm:prSet>
      <dgm:spPr/>
    </dgm:pt>
    <dgm:pt modelId="{5325CC7A-3413-47C6-B5A9-1087F70B5380}" type="pres">
      <dgm:prSet presAssocID="{F2C884CF-3E9A-4DD6-8EA7-666943813EB6}" presName="node" presStyleLbl="node1" presStyleIdx="0" presStyleCnt="3">
        <dgm:presLayoutVars>
          <dgm:bulletEnabled val="1"/>
        </dgm:presLayoutVars>
      </dgm:prSet>
      <dgm:spPr/>
    </dgm:pt>
    <dgm:pt modelId="{EAECB77B-216B-4313-9A43-E385806DE9FF}" type="pres">
      <dgm:prSet presAssocID="{462D3354-6C67-42B8-82EA-4E3C29A044E7}" presName="sibTrans" presStyleLbl="sibTrans2D1" presStyleIdx="0" presStyleCnt="2"/>
      <dgm:spPr/>
    </dgm:pt>
    <dgm:pt modelId="{963B3376-8AE8-43A8-BBB1-1575CAC9450D}" type="pres">
      <dgm:prSet presAssocID="{462D3354-6C67-42B8-82EA-4E3C29A044E7}" presName="connectorText" presStyleLbl="sibTrans2D1" presStyleIdx="0" presStyleCnt="2"/>
      <dgm:spPr/>
    </dgm:pt>
    <dgm:pt modelId="{5BFD59C8-3217-4D3D-8FFB-7A15BC41F2C1}" type="pres">
      <dgm:prSet presAssocID="{32C144F6-AEE9-4144-ACBB-A6A9A1432562}" presName="node" presStyleLbl="node1" presStyleIdx="1" presStyleCnt="3">
        <dgm:presLayoutVars>
          <dgm:bulletEnabled val="1"/>
        </dgm:presLayoutVars>
      </dgm:prSet>
      <dgm:spPr/>
    </dgm:pt>
    <dgm:pt modelId="{B4CAD37B-438E-4CA8-A8FF-6722CE734774}" type="pres">
      <dgm:prSet presAssocID="{B0A31FEC-2BC0-4568-AB96-1687F481CF91}" presName="sibTrans" presStyleLbl="sibTrans2D1" presStyleIdx="1" presStyleCnt="2"/>
      <dgm:spPr/>
    </dgm:pt>
    <dgm:pt modelId="{266A6451-385B-49D5-B671-0A71F774E0C0}" type="pres">
      <dgm:prSet presAssocID="{B0A31FEC-2BC0-4568-AB96-1687F481CF91}" presName="connectorText" presStyleLbl="sibTrans2D1" presStyleIdx="1" presStyleCnt="2"/>
      <dgm:spPr/>
    </dgm:pt>
    <dgm:pt modelId="{4EBFDEC8-F1F8-425F-8790-098CC5937085}" type="pres">
      <dgm:prSet presAssocID="{2506FC9B-94EC-498A-A1C1-BC925B1C1DB4}" presName="node" presStyleLbl="node1" presStyleIdx="2" presStyleCnt="3" custLinFactNeighborX="-8922" custLinFactNeighborY="-2379">
        <dgm:presLayoutVars>
          <dgm:bulletEnabled val="1"/>
        </dgm:presLayoutVars>
      </dgm:prSet>
      <dgm:spPr/>
    </dgm:pt>
  </dgm:ptLst>
  <dgm:cxnLst>
    <dgm:cxn modelId="{A8623101-0D7D-4264-AF2A-8C213E143FCF}" type="presOf" srcId="{462D3354-6C67-42B8-82EA-4E3C29A044E7}" destId="{963B3376-8AE8-43A8-BBB1-1575CAC9450D}" srcOrd="1" destOrd="0" presId="urn:microsoft.com/office/officeart/2005/8/layout/process1"/>
    <dgm:cxn modelId="{AF6E2E30-32F5-45E0-849E-817F0FD1CF69}" srcId="{47E8C35A-9A03-4643-B917-D49E679608B5}" destId="{32C144F6-AEE9-4144-ACBB-A6A9A1432562}" srcOrd="1" destOrd="0" parTransId="{4CDC51AB-A2E3-43A2-BC1D-57DE69E8A3D2}" sibTransId="{B0A31FEC-2BC0-4568-AB96-1687F481CF91}"/>
    <dgm:cxn modelId="{BF919762-BE23-433E-A68D-3982C0964AE0}" type="presOf" srcId="{B0A31FEC-2BC0-4568-AB96-1687F481CF91}" destId="{B4CAD37B-438E-4CA8-A8FF-6722CE734774}" srcOrd="0" destOrd="0" presId="urn:microsoft.com/office/officeart/2005/8/layout/process1"/>
    <dgm:cxn modelId="{44E86D6F-452F-48BB-8A39-6FCF1541656A}" srcId="{47E8C35A-9A03-4643-B917-D49E679608B5}" destId="{F2C884CF-3E9A-4DD6-8EA7-666943813EB6}" srcOrd="0" destOrd="0" parTransId="{E1565004-4D26-46D4-AB29-2F4C2F00D8C0}" sibTransId="{462D3354-6C67-42B8-82EA-4E3C29A044E7}"/>
    <dgm:cxn modelId="{787BDC72-79FB-4C9D-9EF2-774B446FD46E}" type="presOf" srcId="{F2C884CF-3E9A-4DD6-8EA7-666943813EB6}" destId="{5325CC7A-3413-47C6-B5A9-1087F70B5380}" srcOrd="0" destOrd="0" presId="urn:microsoft.com/office/officeart/2005/8/layout/process1"/>
    <dgm:cxn modelId="{344E1090-0ABE-45AB-AFEA-0209D5DB21F1}" type="presOf" srcId="{32C144F6-AEE9-4144-ACBB-A6A9A1432562}" destId="{5BFD59C8-3217-4D3D-8FFB-7A15BC41F2C1}" srcOrd="0" destOrd="0" presId="urn:microsoft.com/office/officeart/2005/8/layout/process1"/>
    <dgm:cxn modelId="{DCA207AC-649C-4E1B-82AE-246246C12C74}" srcId="{47E8C35A-9A03-4643-B917-D49E679608B5}" destId="{2506FC9B-94EC-498A-A1C1-BC925B1C1DB4}" srcOrd="2" destOrd="0" parTransId="{BA31137E-C9DD-43DC-89D9-950DB466B302}" sibTransId="{090EA5BD-EF4A-4B93-9EED-25ED86CE47C6}"/>
    <dgm:cxn modelId="{221404AD-05D6-4339-A33F-2AE6F8E58231}" type="presOf" srcId="{B0A31FEC-2BC0-4568-AB96-1687F481CF91}" destId="{266A6451-385B-49D5-B671-0A71F774E0C0}" srcOrd="1" destOrd="0" presId="urn:microsoft.com/office/officeart/2005/8/layout/process1"/>
    <dgm:cxn modelId="{690BB5C9-7398-469F-9BE7-C73557847349}" type="presOf" srcId="{47E8C35A-9A03-4643-B917-D49E679608B5}" destId="{FA3A600B-D0E5-4B0F-A702-CFA0D773C82D}" srcOrd="0" destOrd="0" presId="urn:microsoft.com/office/officeart/2005/8/layout/process1"/>
    <dgm:cxn modelId="{95F0FCEC-0217-45CD-A3E2-23513A8C2BA9}" type="presOf" srcId="{2506FC9B-94EC-498A-A1C1-BC925B1C1DB4}" destId="{4EBFDEC8-F1F8-425F-8790-098CC5937085}" srcOrd="0" destOrd="0" presId="urn:microsoft.com/office/officeart/2005/8/layout/process1"/>
    <dgm:cxn modelId="{06C37CF4-5FD6-4405-A166-75E1329EC9D0}" type="presOf" srcId="{462D3354-6C67-42B8-82EA-4E3C29A044E7}" destId="{EAECB77B-216B-4313-9A43-E385806DE9FF}" srcOrd="0" destOrd="0" presId="urn:microsoft.com/office/officeart/2005/8/layout/process1"/>
    <dgm:cxn modelId="{3BC941E7-72A3-43CE-84C9-A573F4CF6150}" type="presParOf" srcId="{FA3A600B-D0E5-4B0F-A702-CFA0D773C82D}" destId="{5325CC7A-3413-47C6-B5A9-1087F70B5380}" srcOrd="0" destOrd="0" presId="urn:microsoft.com/office/officeart/2005/8/layout/process1"/>
    <dgm:cxn modelId="{41E5816F-351E-4EE0-8E9B-89158EB2C631}" type="presParOf" srcId="{FA3A600B-D0E5-4B0F-A702-CFA0D773C82D}" destId="{EAECB77B-216B-4313-9A43-E385806DE9FF}" srcOrd="1" destOrd="0" presId="urn:microsoft.com/office/officeart/2005/8/layout/process1"/>
    <dgm:cxn modelId="{894E363C-7F89-481D-BFED-35655AF0C638}" type="presParOf" srcId="{EAECB77B-216B-4313-9A43-E385806DE9FF}" destId="{963B3376-8AE8-43A8-BBB1-1575CAC9450D}" srcOrd="0" destOrd="0" presId="urn:microsoft.com/office/officeart/2005/8/layout/process1"/>
    <dgm:cxn modelId="{171AB6B4-B264-4D8D-A43E-E7A0699707B9}" type="presParOf" srcId="{FA3A600B-D0E5-4B0F-A702-CFA0D773C82D}" destId="{5BFD59C8-3217-4D3D-8FFB-7A15BC41F2C1}" srcOrd="2" destOrd="0" presId="urn:microsoft.com/office/officeart/2005/8/layout/process1"/>
    <dgm:cxn modelId="{3B2ACC8D-8AEB-4B69-B6E6-AA03019A63A9}" type="presParOf" srcId="{FA3A600B-D0E5-4B0F-A702-CFA0D773C82D}" destId="{B4CAD37B-438E-4CA8-A8FF-6722CE734774}" srcOrd="3" destOrd="0" presId="urn:microsoft.com/office/officeart/2005/8/layout/process1"/>
    <dgm:cxn modelId="{9B44FFE7-83E6-43D8-999C-2C6FD410E322}" type="presParOf" srcId="{B4CAD37B-438E-4CA8-A8FF-6722CE734774}" destId="{266A6451-385B-49D5-B671-0A71F774E0C0}" srcOrd="0" destOrd="0" presId="urn:microsoft.com/office/officeart/2005/8/layout/process1"/>
    <dgm:cxn modelId="{6EE19744-2B1A-4BA4-98A7-4BDBF17F6ECF}" type="presParOf" srcId="{FA3A600B-D0E5-4B0F-A702-CFA0D773C82D}" destId="{4EBFDEC8-F1F8-425F-8790-098CC593708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B188-8744-4EA7-92E5-E46CEDD557CF}">
      <dsp:nvSpPr>
        <dsp:cNvPr id="0" name=""/>
        <dsp:cNvSpPr/>
      </dsp:nvSpPr>
      <dsp:spPr>
        <a:xfrm>
          <a:off x="566814" y="1254"/>
          <a:ext cx="1454142" cy="7270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Menopause related bone loss</a:t>
          </a:r>
        </a:p>
      </dsp:txBody>
      <dsp:txXfrm>
        <a:off x="588109" y="22549"/>
        <a:ext cx="1411552" cy="684481"/>
      </dsp:txXfrm>
    </dsp:sp>
    <dsp:sp modelId="{3BA8F154-AC3E-4ADE-B85C-67CFA2EC5B53}">
      <dsp:nvSpPr>
        <dsp:cNvPr id="0" name=""/>
        <dsp:cNvSpPr/>
      </dsp:nvSpPr>
      <dsp:spPr>
        <a:xfrm>
          <a:off x="712228" y="728325"/>
          <a:ext cx="145414" cy="545303"/>
        </a:xfrm>
        <a:custGeom>
          <a:avLst/>
          <a:gdLst/>
          <a:ahLst/>
          <a:cxnLst/>
          <a:rect l="0" t="0" r="0" b="0"/>
          <a:pathLst>
            <a:path>
              <a:moveTo>
                <a:pt x="0" y="0"/>
              </a:moveTo>
              <a:lnTo>
                <a:pt x="0" y="545303"/>
              </a:lnTo>
              <a:lnTo>
                <a:pt x="145414" y="5453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0D0E87-F416-4B7E-85B9-4A3EE79E8E48}">
      <dsp:nvSpPr>
        <dsp:cNvPr id="0" name=""/>
        <dsp:cNvSpPr/>
      </dsp:nvSpPr>
      <dsp:spPr>
        <a:xfrm>
          <a:off x="857642" y="910093"/>
          <a:ext cx="1163313" cy="7270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panose="020F0502020204030204" pitchFamily="34" charset="0"/>
              <a:cs typeface="Calibri" panose="020F0502020204030204" pitchFamily="34" charset="0"/>
            </a:rPr>
            <a:t>3-5 years with rapid bone loss</a:t>
          </a:r>
        </a:p>
      </dsp:txBody>
      <dsp:txXfrm>
        <a:off x="878937" y="931388"/>
        <a:ext cx="1120723" cy="684481"/>
      </dsp:txXfrm>
    </dsp:sp>
    <dsp:sp modelId="{1585C56F-4C0F-4CB6-908B-448415C6EBFF}">
      <dsp:nvSpPr>
        <dsp:cNvPr id="0" name=""/>
        <dsp:cNvSpPr/>
      </dsp:nvSpPr>
      <dsp:spPr>
        <a:xfrm>
          <a:off x="712228" y="728325"/>
          <a:ext cx="145414" cy="1454142"/>
        </a:xfrm>
        <a:custGeom>
          <a:avLst/>
          <a:gdLst/>
          <a:ahLst/>
          <a:cxnLst/>
          <a:rect l="0" t="0" r="0" b="0"/>
          <a:pathLst>
            <a:path>
              <a:moveTo>
                <a:pt x="0" y="0"/>
              </a:moveTo>
              <a:lnTo>
                <a:pt x="0" y="1454142"/>
              </a:lnTo>
              <a:lnTo>
                <a:pt x="145414" y="145414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40E50-1067-41D8-A8A6-27A62B23937F}">
      <dsp:nvSpPr>
        <dsp:cNvPr id="0" name=""/>
        <dsp:cNvSpPr/>
      </dsp:nvSpPr>
      <dsp:spPr>
        <a:xfrm>
          <a:off x="857642" y="1818932"/>
          <a:ext cx="1163313" cy="7270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panose="020F0502020204030204" pitchFamily="34" charset="0"/>
              <a:cs typeface="Calibri" panose="020F0502020204030204" pitchFamily="34" charset="0"/>
            </a:rPr>
            <a:t>Mainly trabecular bone</a:t>
          </a:r>
        </a:p>
      </dsp:txBody>
      <dsp:txXfrm>
        <a:off x="878937" y="1840227"/>
        <a:ext cx="1120723" cy="684481"/>
      </dsp:txXfrm>
    </dsp:sp>
    <dsp:sp modelId="{E379C9FA-4DED-476F-8722-7AAE7A573386}">
      <dsp:nvSpPr>
        <dsp:cNvPr id="0" name=""/>
        <dsp:cNvSpPr/>
      </dsp:nvSpPr>
      <dsp:spPr>
        <a:xfrm>
          <a:off x="2338046" y="0"/>
          <a:ext cx="1454142" cy="72707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Age related bone loss</a:t>
          </a:r>
        </a:p>
      </dsp:txBody>
      <dsp:txXfrm>
        <a:off x="2359341" y="21295"/>
        <a:ext cx="1411552" cy="684481"/>
      </dsp:txXfrm>
    </dsp:sp>
    <dsp:sp modelId="{A483DD7D-75BE-4A7B-9A00-0DCA801EBCD4}">
      <dsp:nvSpPr>
        <dsp:cNvPr id="0" name=""/>
        <dsp:cNvSpPr/>
      </dsp:nvSpPr>
      <dsp:spPr>
        <a:xfrm>
          <a:off x="2483461" y="727071"/>
          <a:ext cx="191859" cy="546557"/>
        </a:xfrm>
        <a:custGeom>
          <a:avLst/>
          <a:gdLst/>
          <a:ahLst/>
          <a:cxnLst/>
          <a:rect l="0" t="0" r="0" b="0"/>
          <a:pathLst>
            <a:path>
              <a:moveTo>
                <a:pt x="0" y="0"/>
              </a:moveTo>
              <a:lnTo>
                <a:pt x="0" y="546557"/>
              </a:lnTo>
              <a:lnTo>
                <a:pt x="191859" y="54655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12BEC-73E2-480B-9282-DB436DE701BF}">
      <dsp:nvSpPr>
        <dsp:cNvPr id="0" name=""/>
        <dsp:cNvSpPr/>
      </dsp:nvSpPr>
      <dsp:spPr>
        <a:xfrm>
          <a:off x="2675320" y="910093"/>
          <a:ext cx="1163313" cy="7270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panose="020F0502020204030204" pitchFamily="34" charset="0"/>
              <a:cs typeface="Calibri" panose="020F0502020204030204" pitchFamily="34" charset="0"/>
            </a:rPr>
            <a:t>10-20 years with slower bone loss</a:t>
          </a:r>
        </a:p>
      </dsp:txBody>
      <dsp:txXfrm>
        <a:off x="2696615" y="931388"/>
        <a:ext cx="1120723" cy="684481"/>
      </dsp:txXfrm>
    </dsp:sp>
    <dsp:sp modelId="{443FC094-CEFE-44E1-8119-B677781FB808}">
      <dsp:nvSpPr>
        <dsp:cNvPr id="0" name=""/>
        <dsp:cNvSpPr/>
      </dsp:nvSpPr>
      <dsp:spPr>
        <a:xfrm>
          <a:off x="2483461" y="727071"/>
          <a:ext cx="191859" cy="1455396"/>
        </a:xfrm>
        <a:custGeom>
          <a:avLst/>
          <a:gdLst/>
          <a:ahLst/>
          <a:cxnLst/>
          <a:rect l="0" t="0" r="0" b="0"/>
          <a:pathLst>
            <a:path>
              <a:moveTo>
                <a:pt x="0" y="0"/>
              </a:moveTo>
              <a:lnTo>
                <a:pt x="0" y="1455396"/>
              </a:lnTo>
              <a:lnTo>
                <a:pt x="191859" y="145539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99E09B-AF9A-43BD-8E8A-227BE4484E9B}">
      <dsp:nvSpPr>
        <dsp:cNvPr id="0" name=""/>
        <dsp:cNvSpPr/>
      </dsp:nvSpPr>
      <dsp:spPr>
        <a:xfrm>
          <a:off x="2675320" y="1818932"/>
          <a:ext cx="1163313" cy="7270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alibri" panose="020F0502020204030204" pitchFamily="34" charset="0"/>
              <a:cs typeface="Calibri" panose="020F0502020204030204" pitchFamily="34" charset="0"/>
            </a:rPr>
            <a:t>Involves cortical and trabecular bone</a:t>
          </a:r>
        </a:p>
      </dsp:txBody>
      <dsp:txXfrm>
        <a:off x="2696615" y="1840227"/>
        <a:ext cx="1120723" cy="684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D2A9D-DA51-4F0F-A296-A793B0433222}">
      <dsp:nvSpPr>
        <dsp:cNvPr id="0" name=""/>
        <dsp:cNvSpPr/>
      </dsp:nvSpPr>
      <dsp:spPr>
        <a:xfrm>
          <a:off x="709197" y="441814"/>
          <a:ext cx="2882887" cy="2882887"/>
        </a:xfrm>
        <a:prstGeom prst="blockArc">
          <a:avLst>
            <a:gd name="adj1" fmla="val 10848461"/>
            <a:gd name="adj2" fmla="val 16366260"/>
            <a:gd name="adj3" fmla="val 4634"/>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1342CA-B915-43BE-BF15-582CFC342B7A}">
      <dsp:nvSpPr>
        <dsp:cNvPr id="0" name=""/>
        <dsp:cNvSpPr/>
      </dsp:nvSpPr>
      <dsp:spPr>
        <a:xfrm>
          <a:off x="709331" y="425989"/>
          <a:ext cx="2882887" cy="2882887"/>
        </a:xfrm>
        <a:prstGeom prst="blockArc">
          <a:avLst>
            <a:gd name="adj1" fmla="val 5104634"/>
            <a:gd name="adj2" fmla="val 10809823"/>
            <a:gd name="adj3" fmla="val 4634"/>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2B46D1A-236A-48EE-95A3-FF49B68AFB1E}">
      <dsp:nvSpPr>
        <dsp:cNvPr id="0" name=""/>
        <dsp:cNvSpPr/>
      </dsp:nvSpPr>
      <dsp:spPr>
        <a:xfrm>
          <a:off x="951289" y="426015"/>
          <a:ext cx="2882887" cy="2882887"/>
        </a:xfrm>
        <a:prstGeom prst="blockArc">
          <a:avLst>
            <a:gd name="adj1" fmla="val 21528254"/>
            <a:gd name="adj2" fmla="val 5696104"/>
            <a:gd name="adj3" fmla="val 4634"/>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863DBBD-BA13-4F20-B8EB-3CDBD7AF356A}">
      <dsp:nvSpPr>
        <dsp:cNvPr id="0" name=""/>
        <dsp:cNvSpPr/>
      </dsp:nvSpPr>
      <dsp:spPr>
        <a:xfrm>
          <a:off x="951443" y="432646"/>
          <a:ext cx="2882887" cy="2882887"/>
        </a:xfrm>
        <a:prstGeom prst="blockArc">
          <a:avLst>
            <a:gd name="adj1" fmla="val 15773659"/>
            <a:gd name="adj2" fmla="val 21512060"/>
            <a:gd name="adj3" fmla="val 463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2801E89-87FD-4EF7-8F24-A73EB999CA6C}">
      <dsp:nvSpPr>
        <dsp:cNvPr id="0" name=""/>
        <dsp:cNvSpPr/>
      </dsp:nvSpPr>
      <dsp:spPr>
        <a:xfrm>
          <a:off x="1110164" y="1103368"/>
          <a:ext cx="2272188" cy="16951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 Major Postmenopausal problems</a:t>
          </a:r>
        </a:p>
      </dsp:txBody>
      <dsp:txXfrm>
        <a:off x="1442918" y="1351618"/>
        <a:ext cx="1606680" cy="1198656"/>
      </dsp:txXfrm>
    </dsp:sp>
    <dsp:sp modelId="{06F870A5-7860-46A0-B46D-599F5C480972}">
      <dsp:nvSpPr>
        <dsp:cNvPr id="0" name=""/>
        <dsp:cNvSpPr/>
      </dsp:nvSpPr>
      <dsp:spPr>
        <a:xfrm>
          <a:off x="1462052" y="-273734"/>
          <a:ext cx="1513319" cy="150118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Bone loss</a:t>
          </a:r>
        </a:p>
      </dsp:txBody>
      <dsp:txXfrm>
        <a:off x="1683672" y="-53891"/>
        <a:ext cx="1070079" cy="1061498"/>
      </dsp:txXfrm>
    </dsp:sp>
    <dsp:sp modelId="{A1C74125-FED6-4CBD-8808-FD32BCE4D702}">
      <dsp:nvSpPr>
        <dsp:cNvPr id="0" name=""/>
        <dsp:cNvSpPr/>
      </dsp:nvSpPr>
      <dsp:spPr>
        <a:xfrm>
          <a:off x="3062149" y="1130393"/>
          <a:ext cx="1476647" cy="1415362"/>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Weaken immune system</a:t>
          </a:r>
        </a:p>
      </dsp:txBody>
      <dsp:txXfrm>
        <a:off x="3278399" y="1337668"/>
        <a:ext cx="1044147" cy="1000812"/>
      </dsp:txXfrm>
    </dsp:sp>
    <dsp:sp modelId="{EDD13D2B-018B-401A-A247-755559E8038B}">
      <dsp:nvSpPr>
        <dsp:cNvPr id="0" name=""/>
        <dsp:cNvSpPr/>
      </dsp:nvSpPr>
      <dsp:spPr>
        <a:xfrm>
          <a:off x="1439058" y="2499757"/>
          <a:ext cx="1665091" cy="1541057"/>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Bacterial and Viral infection</a:t>
          </a:r>
        </a:p>
      </dsp:txBody>
      <dsp:txXfrm>
        <a:off x="1682905" y="2725440"/>
        <a:ext cx="1177397" cy="1089691"/>
      </dsp:txXfrm>
    </dsp:sp>
    <dsp:sp modelId="{B3902828-31C6-4FEA-A738-8B49BA6FCBDA}">
      <dsp:nvSpPr>
        <dsp:cNvPr id="0" name=""/>
        <dsp:cNvSpPr/>
      </dsp:nvSpPr>
      <dsp:spPr>
        <a:xfrm>
          <a:off x="0" y="1129256"/>
          <a:ext cx="1485469" cy="1468306"/>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Vaginal dryness</a:t>
          </a:r>
        </a:p>
      </dsp:txBody>
      <dsp:txXfrm>
        <a:off x="217542" y="1344284"/>
        <a:ext cx="1050385" cy="1038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9E22A-8025-4B95-BD58-63CD952336D3}">
      <dsp:nvSpPr>
        <dsp:cNvPr id="0" name=""/>
        <dsp:cNvSpPr/>
      </dsp:nvSpPr>
      <dsp:spPr>
        <a:xfrm>
          <a:off x="0" y="0"/>
          <a:ext cx="7893686" cy="93408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CONVENTIONAL TREATMENTS AND ITS PROBLEMS</a:t>
          </a:r>
        </a:p>
      </dsp:txBody>
      <dsp:txXfrm>
        <a:off x="27358" y="27358"/>
        <a:ext cx="7838970" cy="879368"/>
      </dsp:txXfrm>
    </dsp:sp>
    <dsp:sp modelId="{29643A23-1347-4725-B672-A13D1D51A1E6}">
      <dsp:nvSpPr>
        <dsp:cNvPr id="0" name=""/>
        <dsp:cNvSpPr/>
      </dsp:nvSpPr>
      <dsp:spPr>
        <a:xfrm>
          <a:off x="272280" y="1295264"/>
          <a:ext cx="1505411" cy="128225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94B2A-3E39-4F3A-BF54-1F50C1D2832B}">
      <dsp:nvSpPr>
        <dsp:cNvPr id="0" name=""/>
        <dsp:cNvSpPr/>
      </dsp:nvSpPr>
      <dsp:spPr>
        <a:xfrm>
          <a:off x="1998197" y="1295256"/>
          <a:ext cx="5993147" cy="1556394"/>
        </a:xfrm>
        <a:prstGeom prst="roundRect">
          <a:avLst>
            <a:gd name="adj" fmla="val 1667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ORAL: Tablets, Capsules, Oral Jelly</a:t>
          </a:r>
        </a:p>
        <a:p>
          <a:pPr marL="0" lvl="0" indent="0" algn="just" defTabSz="10668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Gastrointestinal tolerability, Esophagitis, Esophageal reflux, Need to be taken two hour after or before meal, Need to be taken with large amount of water</a:t>
          </a:r>
          <a:endParaRPr lang="en-US" sz="1800" kern="1200" dirty="0"/>
        </a:p>
      </dsp:txBody>
      <dsp:txXfrm>
        <a:off x="2074188" y="1371247"/>
        <a:ext cx="5841165" cy="1404412"/>
      </dsp:txXfrm>
    </dsp:sp>
    <dsp:sp modelId="{14A59479-2617-48F6-B4C9-E246F4536CC6}">
      <dsp:nvSpPr>
        <dsp:cNvPr id="0" name=""/>
        <dsp:cNvSpPr/>
      </dsp:nvSpPr>
      <dsp:spPr>
        <a:xfrm>
          <a:off x="216028" y="2808312"/>
          <a:ext cx="1230211" cy="1410113"/>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9C021-5B7F-4126-9166-910695B7F75E}">
      <dsp:nvSpPr>
        <dsp:cNvPr id="0" name=""/>
        <dsp:cNvSpPr/>
      </dsp:nvSpPr>
      <dsp:spPr>
        <a:xfrm>
          <a:off x="1593889" y="3124792"/>
          <a:ext cx="6809836" cy="933293"/>
        </a:xfrm>
        <a:prstGeom prst="roundRect">
          <a:avLst>
            <a:gd name="adj" fmla="val 1667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dirty="0"/>
            <a:t>INTRAVENOUS: Injections, Infusion</a:t>
          </a:r>
        </a:p>
        <a:p>
          <a:pPr marL="0" lvl="0" indent="0" algn="l" defTabSz="10668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Flu like symptoms, Pain in joint and muscle, Fever, headache</a:t>
          </a:r>
          <a:endParaRPr lang="en-US" sz="2000" kern="1200" dirty="0"/>
        </a:p>
      </dsp:txBody>
      <dsp:txXfrm>
        <a:off x="1639457" y="3170360"/>
        <a:ext cx="6718700" cy="842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521B8-5266-420D-9AB9-0CEC742005DC}">
      <dsp:nvSpPr>
        <dsp:cNvPr id="0" name=""/>
        <dsp:cNvSpPr/>
      </dsp:nvSpPr>
      <dsp:spPr>
        <a:xfrm>
          <a:off x="2155507" y="2277603"/>
          <a:ext cx="1784985" cy="17849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Importance of</a:t>
          </a:r>
          <a:r>
            <a:rPr lang="en-US" sz="2000" i="1" kern="1200" dirty="0"/>
            <a:t> Insitu </a:t>
          </a:r>
          <a:r>
            <a:rPr lang="en-US" sz="2000" kern="1200" dirty="0"/>
            <a:t>gel approach </a:t>
          </a:r>
        </a:p>
      </dsp:txBody>
      <dsp:txXfrm>
        <a:off x="2416912" y="2539008"/>
        <a:ext cx="1262175" cy="1262175"/>
      </dsp:txXfrm>
    </dsp:sp>
    <dsp:sp modelId="{464DEE39-63B2-475D-9497-2FD5C881B7CF}">
      <dsp:nvSpPr>
        <dsp:cNvPr id="0" name=""/>
        <dsp:cNvSpPr/>
      </dsp:nvSpPr>
      <dsp:spPr>
        <a:xfrm rot="12900000">
          <a:off x="871449" y="1920360"/>
          <a:ext cx="1510013" cy="508720"/>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FEE11D-D287-41BA-9739-38097D7A82F5}">
      <dsp:nvSpPr>
        <dsp:cNvPr id="0" name=""/>
        <dsp:cNvSpPr/>
      </dsp:nvSpPr>
      <dsp:spPr>
        <a:xfrm>
          <a:off x="160123" y="1063372"/>
          <a:ext cx="1695735" cy="135658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Mucoadhesion</a:t>
          </a:r>
        </a:p>
      </dsp:txBody>
      <dsp:txXfrm>
        <a:off x="199856" y="1103105"/>
        <a:ext cx="1616269" cy="1277122"/>
      </dsp:txXfrm>
    </dsp:sp>
    <dsp:sp modelId="{57FC09DF-D287-4D60-8AA0-9CB2987783CA}">
      <dsp:nvSpPr>
        <dsp:cNvPr id="0" name=""/>
        <dsp:cNvSpPr/>
      </dsp:nvSpPr>
      <dsp:spPr>
        <a:xfrm rot="16200000">
          <a:off x="2292993" y="1180352"/>
          <a:ext cx="1510013" cy="508720"/>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0F601F6-FA2B-48E4-97AA-A35BC4712599}">
      <dsp:nvSpPr>
        <dsp:cNvPr id="0" name=""/>
        <dsp:cNvSpPr/>
      </dsp:nvSpPr>
      <dsp:spPr>
        <a:xfrm>
          <a:off x="2200132" y="1411"/>
          <a:ext cx="1695735" cy="13565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Vaginal dryness</a:t>
          </a:r>
        </a:p>
      </dsp:txBody>
      <dsp:txXfrm>
        <a:off x="2239865" y="41144"/>
        <a:ext cx="1616269" cy="1277122"/>
      </dsp:txXfrm>
    </dsp:sp>
    <dsp:sp modelId="{47F2B764-9B8D-41AB-B6C3-E7BA67F547D6}">
      <dsp:nvSpPr>
        <dsp:cNvPr id="0" name=""/>
        <dsp:cNvSpPr/>
      </dsp:nvSpPr>
      <dsp:spPr>
        <a:xfrm rot="19511088">
          <a:off x="3717960" y="1926638"/>
          <a:ext cx="1504718" cy="508720"/>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A38DEC-8B2A-41A3-8D2A-6A1CE3A95BF1}">
      <dsp:nvSpPr>
        <dsp:cNvPr id="0" name=""/>
        <dsp:cNvSpPr/>
      </dsp:nvSpPr>
      <dsp:spPr>
        <a:xfrm>
          <a:off x="4240136" y="1073158"/>
          <a:ext cx="1695735" cy="135658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Increase retention time</a:t>
          </a:r>
        </a:p>
      </dsp:txBody>
      <dsp:txXfrm>
        <a:off x="4279869" y="1112891"/>
        <a:ext cx="1616269" cy="1277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ACEA1-6B4E-4B44-BAB3-3FE0B3B3D90C}">
      <dsp:nvSpPr>
        <dsp:cNvPr id="0" name=""/>
        <dsp:cNvSpPr/>
      </dsp:nvSpPr>
      <dsp:spPr>
        <a:xfrm>
          <a:off x="2277199" y="1381760"/>
          <a:ext cx="344445" cy="656336"/>
        </a:xfrm>
        <a:custGeom>
          <a:avLst/>
          <a:gdLst/>
          <a:ahLst/>
          <a:cxnLst/>
          <a:rect l="0" t="0" r="0" b="0"/>
          <a:pathLst>
            <a:path>
              <a:moveTo>
                <a:pt x="0" y="0"/>
              </a:moveTo>
              <a:lnTo>
                <a:pt x="172222" y="0"/>
              </a:lnTo>
              <a:lnTo>
                <a:pt x="172222" y="656336"/>
              </a:lnTo>
              <a:lnTo>
                <a:pt x="344445" y="6563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0890" y="1691397"/>
        <a:ext cx="37061" cy="37061"/>
      </dsp:txXfrm>
    </dsp:sp>
    <dsp:sp modelId="{E6F33FF2-5AB1-4914-A404-A6C802E01B2D}">
      <dsp:nvSpPr>
        <dsp:cNvPr id="0" name=""/>
        <dsp:cNvSpPr/>
      </dsp:nvSpPr>
      <dsp:spPr>
        <a:xfrm>
          <a:off x="2277199" y="1336040"/>
          <a:ext cx="344445" cy="91440"/>
        </a:xfrm>
        <a:custGeom>
          <a:avLst/>
          <a:gdLst/>
          <a:ahLst/>
          <a:cxnLst/>
          <a:rect l="0" t="0" r="0" b="0"/>
          <a:pathLst>
            <a:path>
              <a:moveTo>
                <a:pt x="0" y="45720"/>
              </a:moveTo>
              <a:lnTo>
                <a:pt x="344445"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0810" y="1373148"/>
        <a:ext cx="17222" cy="17222"/>
      </dsp:txXfrm>
    </dsp:sp>
    <dsp:sp modelId="{EED87E08-115B-47FD-A433-E240F44E7316}">
      <dsp:nvSpPr>
        <dsp:cNvPr id="0" name=""/>
        <dsp:cNvSpPr/>
      </dsp:nvSpPr>
      <dsp:spPr>
        <a:xfrm>
          <a:off x="2277199" y="725424"/>
          <a:ext cx="344445" cy="656336"/>
        </a:xfrm>
        <a:custGeom>
          <a:avLst/>
          <a:gdLst/>
          <a:ahLst/>
          <a:cxnLst/>
          <a:rect l="0" t="0" r="0" b="0"/>
          <a:pathLst>
            <a:path>
              <a:moveTo>
                <a:pt x="0" y="656336"/>
              </a:moveTo>
              <a:lnTo>
                <a:pt x="172222" y="656336"/>
              </a:lnTo>
              <a:lnTo>
                <a:pt x="172222" y="0"/>
              </a:lnTo>
              <a:lnTo>
                <a:pt x="344445"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0890" y="1035061"/>
        <a:ext cx="37061" cy="37061"/>
      </dsp:txXfrm>
    </dsp:sp>
    <dsp:sp modelId="{D0C9B293-10F6-4907-B234-7AD77312BD7B}">
      <dsp:nvSpPr>
        <dsp:cNvPr id="0" name=""/>
        <dsp:cNvSpPr/>
      </dsp:nvSpPr>
      <dsp:spPr>
        <a:xfrm rot="16200000">
          <a:off x="632904" y="1119225"/>
          <a:ext cx="2763520" cy="5250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Nanoparticles method</a:t>
          </a:r>
        </a:p>
      </dsp:txBody>
      <dsp:txXfrm>
        <a:off x="632904" y="1119225"/>
        <a:ext cx="2763520" cy="525068"/>
      </dsp:txXfrm>
    </dsp:sp>
    <dsp:sp modelId="{742954E9-4691-44D8-A089-AC114EC96A85}">
      <dsp:nvSpPr>
        <dsp:cNvPr id="0" name=""/>
        <dsp:cNvSpPr/>
      </dsp:nvSpPr>
      <dsp:spPr>
        <a:xfrm>
          <a:off x="2621644" y="462889"/>
          <a:ext cx="1722225" cy="5250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Solvent Evaporation</a:t>
          </a:r>
        </a:p>
      </dsp:txBody>
      <dsp:txXfrm>
        <a:off x="2621644" y="462889"/>
        <a:ext cx="1722225" cy="525068"/>
      </dsp:txXfrm>
    </dsp:sp>
    <dsp:sp modelId="{1F5FB972-3D92-40F2-9E31-D6EE6F6958BA}">
      <dsp:nvSpPr>
        <dsp:cNvPr id="0" name=""/>
        <dsp:cNvSpPr/>
      </dsp:nvSpPr>
      <dsp:spPr>
        <a:xfrm>
          <a:off x="2621644" y="1119225"/>
          <a:ext cx="1722225" cy="5250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Nanoprecipitation</a:t>
          </a:r>
        </a:p>
      </dsp:txBody>
      <dsp:txXfrm>
        <a:off x="2621644" y="1119225"/>
        <a:ext cx="1722225" cy="525068"/>
      </dsp:txXfrm>
    </dsp:sp>
    <dsp:sp modelId="{C7E1FD33-6500-404B-A71C-021DBB10348C}">
      <dsp:nvSpPr>
        <dsp:cNvPr id="0" name=""/>
        <dsp:cNvSpPr/>
      </dsp:nvSpPr>
      <dsp:spPr>
        <a:xfrm>
          <a:off x="2621644" y="1775561"/>
          <a:ext cx="1722225" cy="5250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Desolvation</a:t>
          </a:r>
        </a:p>
      </dsp:txBody>
      <dsp:txXfrm>
        <a:off x="2621644" y="1775561"/>
        <a:ext cx="1722225" cy="525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CC7A-3413-47C6-B5A9-1087F70B5380}">
      <dsp:nvSpPr>
        <dsp:cNvPr id="0" name=""/>
        <dsp:cNvSpPr/>
      </dsp:nvSpPr>
      <dsp:spPr>
        <a:xfrm>
          <a:off x="5357" y="601760"/>
          <a:ext cx="1601390" cy="12310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Selection of QTPP Elements</a:t>
          </a:r>
        </a:p>
      </dsp:txBody>
      <dsp:txXfrm>
        <a:off x="41414" y="637817"/>
        <a:ext cx="1529276" cy="1158955"/>
      </dsp:txXfrm>
    </dsp:sp>
    <dsp:sp modelId="{EAECB77B-216B-4313-9A43-E385806DE9FF}">
      <dsp:nvSpPr>
        <dsp:cNvPr id="0" name=""/>
        <dsp:cNvSpPr/>
      </dsp:nvSpPr>
      <dsp:spPr>
        <a:xfrm>
          <a:off x="1766887" y="1018722"/>
          <a:ext cx="339494" cy="39714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87" y="1098151"/>
        <a:ext cx="237646" cy="238286"/>
      </dsp:txXfrm>
    </dsp:sp>
    <dsp:sp modelId="{5BFD59C8-3217-4D3D-8FFB-7A15BC41F2C1}">
      <dsp:nvSpPr>
        <dsp:cNvPr id="0" name=""/>
        <dsp:cNvSpPr/>
      </dsp:nvSpPr>
      <dsp:spPr>
        <a:xfrm>
          <a:off x="2247304" y="601760"/>
          <a:ext cx="1601390" cy="12310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Selection of CQA Elements for Nanoparticles</a:t>
          </a:r>
        </a:p>
      </dsp:txBody>
      <dsp:txXfrm>
        <a:off x="2283361" y="637817"/>
        <a:ext cx="1529276" cy="1158955"/>
      </dsp:txXfrm>
    </dsp:sp>
    <dsp:sp modelId="{B4CAD37B-438E-4CA8-A8FF-6722CE734774}">
      <dsp:nvSpPr>
        <dsp:cNvPr id="0" name=""/>
        <dsp:cNvSpPr/>
      </dsp:nvSpPr>
      <dsp:spPr>
        <a:xfrm rot="21553920">
          <a:off x="3994532" y="1003961"/>
          <a:ext cx="309232" cy="39714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94536" y="1084012"/>
        <a:ext cx="216462" cy="238286"/>
      </dsp:txXfrm>
    </dsp:sp>
    <dsp:sp modelId="{4EBFDEC8-F1F8-425F-8790-098CC5937085}">
      <dsp:nvSpPr>
        <dsp:cNvPr id="0" name=""/>
        <dsp:cNvSpPr/>
      </dsp:nvSpPr>
      <dsp:spPr>
        <a:xfrm>
          <a:off x="4432101" y="572473"/>
          <a:ext cx="1601390" cy="123106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Ishikava diagram</a:t>
          </a:r>
        </a:p>
      </dsp:txBody>
      <dsp:txXfrm>
        <a:off x="4468158" y="608530"/>
        <a:ext cx="1529276" cy="11589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B1A76-2163-4CC8-8A05-DFFB91B29A30}" type="datetimeFigureOut">
              <a:rPr lang="en-US" smtClean="0"/>
              <a:t>2/19/2025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5EAC5-F62E-4980-AC83-0BEEBE676E13}" type="slidenum">
              <a:rPr lang="en-US" smtClean="0"/>
              <a:t>‹#›</a:t>
            </a:fld>
            <a:endParaRPr lang="en-US"/>
          </a:p>
        </p:txBody>
      </p:sp>
    </p:spTree>
    <p:extLst>
      <p:ext uri="{BB962C8B-B14F-4D97-AF65-F5344CB8AC3E}">
        <p14:creationId xmlns:p14="http://schemas.microsoft.com/office/powerpoint/2010/main" val="85289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BAB4EF5-A816-4CD8-BA28-79E92AEA48B3}" type="slidenum">
              <a:rPr lang="en-IN" smtClean="0"/>
              <a:t>2</a:t>
            </a:fld>
            <a:endParaRPr lang="en-IN"/>
          </a:p>
        </p:txBody>
      </p:sp>
    </p:spTree>
    <p:extLst>
      <p:ext uri="{BB962C8B-B14F-4D97-AF65-F5344CB8AC3E}">
        <p14:creationId xmlns:p14="http://schemas.microsoft.com/office/powerpoint/2010/main" val="294475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BAB4EF5-A816-4CD8-BA28-79E92AEA48B3}" type="slidenum">
              <a:rPr lang="en-IN" smtClean="0"/>
              <a:t>18</a:t>
            </a:fld>
            <a:endParaRPr lang="en-IN"/>
          </a:p>
        </p:txBody>
      </p:sp>
    </p:spTree>
    <p:extLst>
      <p:ext uri="{BB962C8B-B14F-4D97-AF65-F5344CB8AC3E}">
        <p14:creationId xmlns:p14="http://schemas.microsoft.com/office/powerpoint/2010/main" val="124487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BAB4EF5-A816-4CD8-BA28-79E92AEA48B3}" type="slidenum">
              <a:rPr lang="en-IN" smtClean="0"/>
              <a:t>23</a:t>
            </a:fld>
            <a:endParaRPr lang="en-IN"/>
          </a:p>
        </p:txBody>
      </p:sp>
    </p:spTree>
    <p:extLst>
      <p:ext uri="{BB962C8B-B14F-4D97-AF65-F5344CB8AC3E}">
        <p14:creationId xmlns:p14="http://schemas.microsoft.com/office/powerpoint/2010/main" val="195072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BAB4EF5-A816-4CD8-BA28-79E92AEA48B3}" type="slidenum">
              <a:rPr lang="en-IN" smtClean="0"/>
              <a:t>26</a:t>
            </a:fld>
            <a:endParaRPr lang="en-IN"/>
          </a:p>
        </p:txBody>
      </p:sp>
    </p:spTree>
    <p:extLst>
      <p:ext uri="{BB962C8B-B14F-4D97-AF65-F5344CB8AC3E}">
        <p14:creationId xmlns:p14="http://schemas.microsoft.com/office/powerpoint/2010/main" val="2726599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BAB4EF5-A816-4CD8-BA28-79E92AEA48B3}" type="slidenum">
              <a:rPr lang="en-IN" smtClean="0"/>
              <a:t>28</a:t>
            </a:fld>
            <a:endParaRPr lang="en-IN"/>
          </a:p>
        </p:txBody>
      </p:sp>
    </p:spTree>
    <p:extLst>
      <p:ext uri="{BB962C8B-B14F-4D97-AF65-F5344CB8AC3E}">
        <p14:creationId xmlns:p14="http://schemas.microsoft.com/office/powerpoint/2010/main" val="55414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304800" y="980728"/>
            <a:ext cx="7723584" cy="1944216"/>
          </a:xfrm>
          <a:prstGeom prst="rect">
            <a:avLst/>
          </a:prstGeom>
        </p:spPr>
        <p:txBody>
          <a:bodyPr vert="horz" lIns="91440" tIns="45720" rIns="91440" bIns="45720" rtlCol="0" anchor="ctr">
            <a:noAutofit/>
          </a:bodyPr>
          <a:lstStyle/>
          <a:p>
            <a:pPr algn="l">
              <a:lnSpc>
                <a:spcPct val="150000"/>
              </a:lnSpc>
              <a:spcAft>
                <a:spcPts val="375"/>
              </a:spcAft>
            </a:pPr>
            <a:r>
              <a:rPr kumimoji="0" lang="en-US" sz="2600" b="1" i="0" u="none" strike="noStrike" kern="1200" cap="none" spc="0" normalizeH="0" baseline="0" noProof="0" dirty="0">
                <a:ln>
                  <a:noFill/>
                </a:ln>
                <a:effectLst/>
                <a:uLnTx/>
                <a:uFillTx/>
                <a:latin typeface="Cambria" pitchFamily="18" charset="0"/>
                <a:ea typeface="+mj-ea"/>
                <a:cs typeface="+mj-cs"/>
              </a:rPr>
              <a:t>Title: </a:t>
            </a:r>
            <a:r>
              <a:rPr lang="en-US" sz="2400" b="1" i="0" dirty="0">
                <a:solidFill>
                  <a:srgbClr val="232323"/>
                </a:solidFill>
                <a:effectLst/>
                <a:latin typeface="Cambria" panose="02040503050406030204" pitchFamily="18" charset="0"/>
                <a:ea typeface="Cambria" panose="02040503050406030204" pitchFamily="18" charset="0"/>
              </a:rPr>
              <a:t>Effect </a:t>
            </a:r>
            <a:r>
              <a:rPr lang="en-US" sz="2400" b="1" i="0" u="none" strike="noStrike" dirty="0">
                <a:solidFill>
                  <a:srgbClr val="232323"/>
                </a:solidFill>
                <a:effectLst/>
                <a:latin typeface="Cambria" panose="02040503050406030204" pitchFamily="18" charset="0"/>
                <a:ea typeface="Cambria" panose="02040503050406030204" pitchFamily="18" charset="0"/>
              </a:rPr>
              <a:t>of</a:t>
            </a:r>
            <a:r>
              <a:rPr lang="en-US" sz="2400" b="1" i="0" dirty="0">
                <a:solidFill>
                  <a:srgbClr val="232323"/>
                </a:solidFill>
                <a:effectLst/>
                <a:latin typeface="Cambria" panose="02040503050406030204" pitchFamily="18" charset="0"/>
                <a:ea typeface="Cambria" panose="02040503050406030204" pitchFamily="18" charset="0"/>
              </a:rPr>
              <a:t> Lactoferrin Loaded Nanoparticle Formulation </a:t>
            </a:r>
            <a:r>
              <a:rPr lang="en-US" sz="2400" b="1" i="0" u="none" strike="noStrike" dirty="0">
                <a:solidFill>
                  <a:srgbClr val="232323"/>
                </a:solidFill>
                <a:effectLst/>
                <a:latin typeface="Cambria" panose="02040503050406030204" pitchFamily="18" charset="0"/>
                <a:ea typeface="Cambria" panose="02040503050406030204" pitchFamily="18" charset="0"/>
              </a:rPr>
              <a:t>for</a:t>
            </a:r>
            <a:r>
              <a:rPr lang="en-US" sz="2400" b="1" i="0" dirty="0">
                <a:solidFill>
                  <a:srgbClr val="232323"/>
                </a:solidFill>
                <a:effectLst/>
                <a:latin typeface="Cambria" panose="02040503050406030204" pitchFamily="18" charset="0"/>
                <a:ea typeface="Cambria" panose="02040503050406030204" pitchFamily="18" charset="0"/>
              </a:rPr>
              <a:t> Postmenopausal Osteoporosis</a:t>
            </a:r>
          </a:p>
          <a:p>
            <a:pPr marL="0" marR="0" lvl="0" indent="0" defTabSz="914400" rtl="0" eaLnBrk="1" fontAlgn="auto" latinLnBrk="0" hangingPunct="1">
              <a:lnSpc>
                <a:spcPct val="100000"/>
              </a:lnSpc>
              <a:spcBef>
                <a:spcPts val="125"/>
              </a:spcBef>
              <a:spcAft>
                <a:spcPts val="125"/>
              </a:spcAft>
              <a:buClrTx/>
              <a:buSzTx/>
              <a:buFontTx/>
              <a:buNone/>
              <a:tabLst/>
              <a:defRPr/>
            </a:pP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j-ea"/>
              <a:cs typeface="+mj-cs"/>
            </a:endParaRPr>
          </a:p>
        </p:txBody>
      </p:sp>
      <p:sp>
        <p:nvSpPr>
          <p:cNvPr id="10" name="Subtitle 2"/>
          <p:cNvSpPr txBox="1">
            <a:spLocks/>
          </p:cNvSpPr>
          <p:nvPr/>
        </p:nvSpPr>
        <p:spPr>
          <a:xfrm>
            <a:off x="304800" y="4953000"/>
            <a:ext cx="4724400" cy="17526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a:ln>
                  <a:noFill/>
                </a:ln>
                <a:solidFill>
                  <a:schemeClr val="tx1"/>
                </a:solidFill>
                <a:effectLst/>
                <a:uLnTx/>
                <a:uFillTx/>
                <a:latin typeface="Cambria" pitchFamily="18" charset="0"/>
                <a:ea typeface="+mn-ea"/>
                <a:cs typeface="+mn-cs"/>
              </a:rPr>
              <a:t>Presenter Name: Dr. Priya Patel</a:t>
            </a:r>
            <a:endParaRPr kumimoji="0" lang="en-US" sz="16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a:p>
            <a:pPr>
              <a:spcBef>
                <a:spcPct val="20000"/>
              </a:spcBef>
            </a:pPr>
            <a:r>
              <a:rPr kumimoji="0" lang="en-US" sz="1800" i="0" u="none" strike="noStrike" kern="1200" cap="none" spc="0" normalizeH="0" baseline="0" noProof="0" dirty="0">
                <a:ln>
                  <a:noFill/>
                </a:ln>
                <a:effectLst/>
                <a:uLnTx/>
                <a:uFillTx/>
                <a:latin typeface="Cambria" pitchFamily="18" charset="0"/>
                <a:ea typeface="+mn-ea"/>
                <a:cs typeface="+mn-cs"/>
              </a:rPr>
              <a:t>Department of Pharmaceutical Sciences,</a:t>
            </a:r>
          </a:p>
          <a:p>
            <a:pPr>
              <a:spcBef>
                <a:spcPct val="20000"/>
              </a:spcBef>
            </a:pPr>
            <a:r>
              <a:rPr lang="en-US" dirty="0">
                <a:latin typeface="Cambria" pitchFamily="18" charset="0"/>
              </a:rPr>
              <a:t>Saurashtra University,</a:t>
            </a:r>
          </a:p>
          <a:p>
            <a:pPr>
              <a:spcBef>
                <a:spcPct val="20000"/>
              </a:spcBef>
            </a:pPr>
            <a:r>
              <a:rPr lang="en-US" dirty="0">
                <a:latin typeface="Cambria" pitchFamily="18" charset="0"/>
              </a:rPr>
              <a:t>Rajkot, Gujarat, India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3" name="Picture 2">
            <a:extLst>
              <a:ext uri="{FF2B5EF4-FFF2-40B4-BE49-F238E27FC236}">
                <a16:creationId xmlns:a16="http://schemas.microsoft.com/office/drawing/2014/main" id="{93E61E9B-8337-CF79-4EB6-B7C715C6F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758" y="0"/>
            <a:ext cx="1181100" cy="11467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391" y="348644"/>
            <a:ext cx="6683765" cy="624911"/>
          </a:xfrm>
        </p:spPr>
        <p:txBody>
          <a:bodyPr>
            <a:normAutofit fontScale="90000"/>
          </a:bodyPr>
          <a:lstStyle/>
          <a:p>
            <a:pPr algn="ctr"/>
            <a:r>
              <a:rPr lang="en-US" dirty="0">
                <a:solidFill>
                  <a:srgbClr val="FF0000"/>
                </a:solidFill>
              </a:rPr>
              <a:t>Preliminary study</a:t>
            </a:r>
            <a:endParaRPr lang="en-IN"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423650"/>
            <a:ext cx="4536926" cy="2810054"/>
          </a:xfrm>
          <a:prstGeom prst="rect">
            <a:avLst/>
          </a:prstGeom>
          <a:solidFill>
            <a:schemeClr val="bg2"/>
          </a:solidFill>
        </p:spPr>
      </p:pic>
      <p:sp>
        <p:nvSpPr>
          <p:cNvPr id="5" name="TextBox 4"/>
          <p:cNvSpPr txBox="1"/>
          <p:nvPr/>
        </p:nvSpPr>
        <p:spPr>
          <a:xfrm>
            <a:off x="4788024" y="1743212"/>
            <a:ext cx="2596243" cy="369332"/>
          </a:xfrm>
          <a:prstGeom prst="rect">
            <a:avLst/>
          </a:prstGeom>
          <a:noFill/>
        </p:spPr>
        <p:txBody>
          <a:bodyPr wrap="square" rtlCol="0">
            <a:spAutoFit/>
          </a:bodyPr>
          <a:lstStyle/>
          <a:p>
            <a:r>
              <a:rPr lang="en-US" b="1" dirty="0">
                <a:solidFill>
                  <a:srgbClr val="00B050"/>
                </a:solidFill>
                <a:latin typeface="Calibri" panose="020F0502020204030204" pitchFamily="34" charset="0"/>
                <a:cs typeface="Calibri" panose="020F0502020204030204" pitchFamily="34" charset="0"/>
              </a:rPr>
              <a:t>Desolvation method:</a:t>
            </a:r>
            <a:endParaRPr lang="en-IN" b="1" dirty="0">
              <a:solidFill>
                <a:srgbClr val="00B050"/>
              </a:solidFill>
              <a:latin typeface="Calibri" panose="020F0502020204030204" pitchFamily="34" charset="0"/>
              <a:cs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2647050388"/>
              </p:ext>
            </p:extLst>
          </p:nvPr>
        </p:nvGraphicFramePr>
        <p:xfrm>
          <a:off x="-1492829" y="3304299"/>
          <a:ext cx="6096000" cy="276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4A23F366-91A7-4C2E-9E4E-63121A3637A0}" type="slidenum">
              <a:rPr lang="en-IN" smtClean="0"/>
              <a:t>10</a:t>
            </a:fld>
            <a:endParaRPr lang="en-IN"/>
          </a:p>
        </p:txBody>
      </p:sp>
    </p:spTree>
    <p:extLst>
      <p:ext uri="{BB962C8B-B14F-4D97-AF65-F5344CB8AC3E}">
        <p14:creationId xmlns:p14="http://schemas.microsoft.com/office/powerpoint/2010/main" val="319993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117" y="7985"/>
            <a:ext cx="6683765" cy="592765"/>
          </a:xfrm>
        </p:spPr>
        <p:txBody>
          <a:bodyPr>
            <a:normAutofit fontScale="90000"/>
          </a:bodyPr>
          <a:lstStyle/>
          <a:p>
            <a:pPr algn="ctr"/>
            <a:r>
              <a:rPr lang="en-US" dirty="0">
                <a:solidFill>
                  <a:srgbClr val="FF0000"/>
                </a:solidFill>
              </a:rPr>
              <a:t>Preliminary screening</a:t>
            </a:r>
            <a:endParaRPr lang="en-IN" dirty="0">
              <a:solidFill>
                <a:srgbClr val="FF0000"/>
              </a:solidFill>
            </a:endParaRPr>
          </a:p>
        </p:txBody>
      </p:sp>
      <p:sp>
        <p:nvSpPr>
          <p:cNvPr id="3" name="Content Placeholder 2"/>
          <p:cNvSpPr>
            <a:spLocks noGrp="1"/>
          </p:cNvSpPr>
          <p:nvPr>
            <p:ph idx="1"/>
          </p:nvPr>
        </p:nvSpPr>
        <p:spPr>
          <a:xfrm>
            <a:off x="58392" y="1772816"/>
            <a:ext cx="2981116" cy="2376264"/>
          </a:xfrm>
        </p:spPr>
        <p:txBody>
          <a:bodyPr>
            <a:normAutofit/>
          </a:bodyPr>
          <a:lstStyle/>
          <a:p>
            <a:pPr marL="0" indent="0" algn="just">
              <a:buNone/>
            </a:pPr>
            <a:r>
              <a:rPr lang="en-US" sz="2000" dirty="0"/>
              <a:t>For the preparation of nanoparticles by Desolvation method there are many factors which directly affect the formulation and process parameters are screened.</a:t>
            </a:r>
          </a:p>
        </p:txBody>
      </p:sp>
      <p:graphicFrame>
        <p:nvGraphicFramePr>
          <p:cNvPr id="4" name="Table 3"/>
          <p:cNvGraphicFramePr>
            <a:graphicFrameLocks noGrp="1"/>
          </p:cNvGraphicFramePr>
          <p:nvPr>
            <p:extLst>
              <p:ext uri="{D42A27DB-BD31-4B8C-83A1-F6EECF244321}">
                <p14:modId xmlns:p14="http://schemas.microsoft.com/office/powerpoint/2010/main" val="211284"/>
              </p:ext>
            </p:extLst>
          </p:nvPr>
        </p:nvGraphicFramePr>
        <p:xfrm>
          <a:off x="3491880" y="1521296"/>
          <a:ext cx="5569074" cy="4572000"/>
        </p:xfrm>
        <a:graphic>
          <a:graphicData uri="http://schemas.openxmlformats.org/drawingml/2006/table">
            <a:tbl>
              <a:tblPr firstRow="1" bandRow="1">
                <a:tableStyleId>{5C22544A-7EE6-4342-B048-85BDC9FD1C3A}</a:tableStyleId>
              </a:tblPr>
              <a:tblGrid>
                <a:gridCol w="3371851">
                  <a:extLst>
                    <a:ext uri="{9D8B030D-6E8A-4147-A177-3AD203B41FA5}">
                      <a16:colId xmlns:a16="http://schemas.microsoft.com/office/drawing/2014/main" val="465626759"/>
                    </a:ext>
                  </a:extLst>
                </a:gridCol>
                <a:gridCol w="2197223">
                  <a:extLst>
                    <a:ext uri="{9D8B030D-6E8A-4147-A177-3AD203B41FA5}">
                      <a16:colId xmlns:a16="http://schemas.microsoft.com/office/drawing/2014/main" val="2665435577"/>
                    </a:ext>
                  </a:extLst>
                </a:gridCol>
              </a:tblGrid>
              <a:tr h="274320">
                <a:tc>
                  <a:txBody>
                    <a:bodyPr/>
                    <a:lstStyle/>
                    <a:p>
                      <a:r>
                        <a:rPr lang="en-US" sz="1800" dirty="0">
                          <a:solidFill>
                            <a:schemeClr val="tx1"/>
                          </a:solidFill>
                        </a:rPr>
                        <a:t>Factors</a:t>
                      </a:r>
                      <a:endParaRPr lang="en-IN"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r>
                        <a:rPr lang="en-US" sz="1400" dirty="0">
                          <a:solidFill>
                            <a:schemeClr val="tx1"/>
                          </a:solidFill>
                        </a:rPr>
                        <a:t>Value</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994455053"/>
                  </a:ext>
                </a:extLst>
              </a:tr>
              <a:tr h="228600">
                <a:tc rowSpan="3">
                  <a:txBody>
                    <a:bodyPr/>
                    <a:lstStyle/>
                    <a:p>
                      <a:r>
                        <a:rPr lang="en-US" sz="1800" dirty="0"/>
                        <a:t>Lactoferrin concentration (mg)</a:t>
                      </a:r>
                      <a:endParaRPr lang="en-I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a:t>50</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42358080"/>
                  </a:ext>
                </a:extLst>
              </a:tr>
              <a:tr h="228600">
                <a:tc vMerge="1">
                  <a:txBody>
                    <a:bodyPr/>
                    <a:lstStyle/>
                    <a:p>
                      <a:endParaRPr lang="en-IN"/>
                    </a:p>
                  </a:txBody>
                  <a:tcPr/>
                </a:tc>
                <a:tc>
                  <a:txBody>
                    <a:bodyPr/>
                    <a:lstStyle/>
                    <a:p>
                      <a:r>
                        <a:rPr lang="en-US" sz="1400" dirty="0"/>
                        <a:t>100</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02078966"/>
                  </a:ext>
                </a:extLst>
              </a:tr>
              <a:tr h="228600">
                <a:tc vMerge="1">
                  <a:txBody>
                    <a:bodyPr/>
                    <a:lstStyle/>
                    <a:p>
                      <a:endParaRPr lang="en-IN"/>
                    </a:p>
                  </a:txBody>
                  <a:tcPr/>
                </a:tc>
                <a:tc>
                  <a:txBody>
                    <a:bodyPr/>
                    <a:lstStyle/>
                    <a:p>
                      <a:r>
                        <a:rPr lang="en-US" sz="1400" dirty="0"/>
                        <a:t>150</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0040743"/>
                  </a:ext>
                </a:extLst>
              </a:tr>
              <a:tr h="228600">
                <a:tc rowSpan="2">
                  <a:txBody>
                    <a:bodyPr/>
                    <a:lstStyle/>
                    <a:p>
                      <a:r>
                        <a:rPr lang="en-US" sz="1800" dirty="0"/>
                        <a:t>Organic solvent</a:t>
                      </a:r>
                      <a:endParaRPr lang="en-I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a:t>Acetone</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51372831"/>
                  </a:ext>
                </a:extLst>
              </a:tr>
              <a:tr h="228600">
                <a:tc vMerge="1">
                  <a:txBody>
                    <a:bodyPr/>
                    <a:lstStyle/>
                    <a:p>
                      <a:endParaRPr lang="en-IN"/>
                    </a:p>
                  </a:txBody>
                  <a:tcPr/>
                </a:tc>
                <a:tc>
                  <a:txBody>
                    <a:bodyPr/>
                    <a:lstStyle/>
                    <a:p>
                      <a:r>
                        <a:rPr lang="en-US" sz="1400" dirty="0"/>
                        <a:t>Ethanol</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73696064"/>
                  </a:ext>
                </a:extLst>
              </a:tr>
              <a:tr h="228600">
                <a:tc rowSpan="3">
                  <a:txBody>
                    <a:bodyPr/>
                    <a:lstStyle/>
                    <a:p>
                      <a:r>
                        <a:rPr lang="en-US" sz="1800" dirty="0"/>
                        <a:t>Surfactant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a:t>Tween 20</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79981082"/>
                  </a:ext>
                </a:extLst>
              </a:tr>
              <a:tr h="228600">
                <a:tc vMerge="1">
                  <a:txBody>
                    <a:bodyPr/>
                    <a:lstStyle/>
                    <a:p>
                      <a:endParaRPr lang="en-IN"/>
                    </a:p>
                  </a:txBody>
                  <a:tcPr/>
                </a:tc>
                <a:tc>
                  <a:txBody>
                    <a:bodyPr/>
                    <a:lstStyle/>
                    <a:p>
                      <a:r>
                        <a:rPr lang="en-US" sz="1400" dirty="0"/>
                        <a:t>Tween 80</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28922781"/>
                  </a:ext>
                </a:extLst>
              </a:tr>
              <a:tr h="228600">
                <a:tc vMerge="1">
                  <a:txBody>
                    <a:bodyPr/>
                    <a:lstStyle/>
                    <a:p>
                      <a:endParaRPr lang="en-IN"/>
                    </a:p>
                  </a:txBody>
                  <a:tcPr/>
                </a:tc>
                <a:tc>
                  <a:txBody>
                    <a:bodyPr/>
                    <a:lstStyle/>
                    <a:p>
                      <a:r>
                        <a:rPr lang="en-US" sz="1400" dirty="0"/>
                        <a:t>Pluronic</a:t>
                      </a:r>
                      <a:r>
                        <a:rPr lang="en-US" sz="1400" baseline="0" dirty="0"/>
                        <a:t> f128</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33445022"/>
                  </a:ext>
                </a:extLst>
              </a:tr>
              <a:tr h="228600">
                <a:tc rowSpan="3">
                  <a:txBody>
                    <a:bodyPr/>
                    <a:lstStyle/>
                    <a:p>
                      <a:r>
                        <a:rPr lang="en-US" sz="1800" dirty="0"/>
                        <a:t>Surfactant concentration (%)</a:t>
                      </a:r>
                      <a:endParaRPr lang="en-I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a:t>1</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8244353"/>
                  </a:ext>
                </a:extLst>
              </a:tr>
              <a:tr h="228600">
                <a:tc vMerge="1">
                  <a:txBody>
                    <a:bodyPr/>
                    <a:lstStyle/>
                    <a:p>
                      <a:endParaRPr lang="en-IN"/>
                    </a:p>
                  </a:txBody>
                  <a:tcPr/>
                </a:tc>
                <a:tc>
                  <a:txBody>
                    <a:bodyPr/>
                    <a:lstStyle/>
                    <a:p>
                      <a:r>
                        <a:rPr lang="en-US" sz="1400" dirty="0"/>
                        <a:t>2</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61801525"/>
                  </a:ext>
                </a:extLst>
              </a:tr>
              <a:tr h="228600">
                <a:tc vMerge="1">
                  <a:txBody>
                    <a:bodyPr/>
                    <a:lstStyle/>
                    <a:p>
                      <a:endParaRPr lang="en-IN"/>
                    </a:p>
                  </a:txBody>
                  <a:tcPr/>
                </a:tc>
                <a:tc>
                  <a:txBody>
                    <a:bodyPr/>
                    <a:lstStyle/>
                    <a:p>
                      <a:r>
                        <a:rPr lang="en-US" sz="1400" dirty="0"/>
                        <a:t>3</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2976981"/>
                  </a:ext>
                </a:extLst>
              </a:tr>
              <a:tr h="228600">
                <a:tc rowSpan="2">
                  <a:txBody>
                    <a:bodyPr/>
                    <a:lstStyle/>
                    <a:p>
                      <a:r>
                        <a:rPr lang="en-US" sz="1800" dirty="0"/>
                        <a:t>Homogenization speed (RPM)</a:t>
                      </a:r>
                      <a:endParaRPr lang="en-I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a:t>500</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38156731"/>
                  </a:ext>
                </a:extLst>
              </a:tr>
              <a:tr h="228600">
                <a:tc vMerge="1">
                  <a:txBody>
                    <a:bodyPr/>
                    <a:lstStyle/>
                    <a:p>
                      <a:endParaRPr lang="en-IN"/>
                    </a:p>
                  </a:txBody>
                  <a:tcPr/>
                </a:tc>
                <a:tc>
                  <a:txBody>
                    <a:bodyPr/>
                    <a:lstStyle/>
                    <a:p>
                      <a:r>
                        <a:rPr lang="en-US" sz="1400" dirty="0"/>
                        <a:t>1500</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17408442"/>
                  </a:ext>
                </a:extLst>
              </a:tr>
              <a:tr h="228600">
                <a:tc rowSpan="2">
                  <a:txBody>
                    <a:bodyPr/>
                    <a:lstStyle/>
                    <a:p>
                      <a:r>
                        <a:rPr lang="en-US" sz="1800" dirty="0"/>
                        <a:t>Homogenization time (</a:t>
                      </a:r>
                      <a:r>
                        <a:rPr lang="en-US" sz="1800" dirty="0" err="1"/>
                        <a:t>hr</a:t>
                      </a:r>
                      <a:r>
                        <a:rPr lang="en-US" sz="1800" dirty="0"/>
                        <a:t>)</a:t>
                      </a:r>
                      <a:endParaRPr lang="en-IN"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400" dirty="0"/>
                        <a:t>6</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58337108"/>
                  </a:ext>
                </a:extLst>
              </a:tr>
              <a:tr h="228600">
                <a:tc vMerge="1">
                  <a:txBody>
                    <a:bodyPr/>
                    <a:lstStyle/>
                    <a:p>
                      <a:endParaRPr lang="en-IN"/>
                    </a:p>
                  </a:txBody>
                  <a:tcPr/>
                </a:tc>
                <a:tc>
                  <a:txBody>
                    <a:bodyPr/>
                    <a:lstStyle/>
                    <a:p>
                      <a:r>
                        <a:rPr lang="en-US" sz="1400" dirty="0"/>
                        <a:t>12</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92428401"/>
                  </a:ext>
                </a:extLst>
              </a:tr>
            </a:tbl>
          </a:graphicData>
        </a:graphic>
      </p:graphicFrame>
      <p:sp>
        <p:nvSpPr>
          <p:cNvPr id="5" name="Slide Number Placeholder 4"/>
          <p:cNvSpPr>
            <a:spLocks noGrp="1"/>
          </p:cNvSpPr>
          <p:nvPr>
            <p:ph type="sldNum" sz="quarter" idx="12"/>
          </p:nvPr>
        </p:nvSpPr>
        <p:spPr/>
        <p:txBody>
          <a:bodyPr/>
          <a:lstStyle/>
          <a:p>
            <a:fld id="{4A23F366-91A7-4C2E-9E4E-63121A3637A0}" type="slidenum">
              <a:rPr lang="en-IN" smtClean="0"/>
              <a:t>11</a:t>
            </a:fld>
            <a:endParaRPr lang="en-IN"/>
          </a:p>
        </p:txBody>
      </p:sp>
    </p:spTree>
    <p:extLst>
      <p:ext uri="{BB962C8B-B14F-4D97-AF65-F5344CB8AC3E}">
        <p14:creationId xmlns:p14="http://schemas.microsoft.com/office/powerpoint/2010/main" val="157077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8376"/>
            <a:ext cx="6683765" cy="960668"/>
          </a:xfrm>
        </p:spPr>
        <p:txBody>
          <a:bodyPr/>
          <a:lstStyle/>
          <a:p>
            <a:pPr algn="ctr"/>
            <a:r>
              <a:rPr lang="en-US" dirty="0">
                <a:solidFill>
                  <a:srgbClr val="FF0000"/>
                </a:solidFill>
              </a:rPr>
              <a:t>QbD Approach</a:t>
            </a:r>
            <a:endParaRPr lang="en-IN" dirty="0">
              <a:solidFill>
                <a:srgbClr val="FF0000"/>
              </a:solidFill>
            </a:endParaRPr>
          </a:p>
        </p:txBody>
      </p:sp>
      <p:graphicFrame>
        <p:nvGraphicFramePr>
          <p:cNvPr id="4" name="Diagram 3"/>
          <p:cNvGraphicFramePr/>
          <p:nvPr/>
        </p:nvGraphicFramePr>
        <p:xfrm>
          <a:off x="683568" y="1589044"/>
          <a:ext cx="6096000" cy="2434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4A23F366-91A7-4C2E-9E4E-63121A3637A0}" type="slidenum">
              <a:rPr lang="en-IN" smtClean="0"/>
              <a:t>12</a:t>
            </a:fld>
            <a:endParaRPr lang="en-IN"/>
          </a:p>
        </p:txBody>
      </p:sp>
      <p:pic>
        <p:nvPicPr>
          <p:cNvPr id="3" name="Picture 2"/>
          <p:cNvPicPr>
            <a:picLocks noChangeAspect="1"/>
          </p:cNvPicPr>
          <p:nvPr/>
        </p:nvPicPr>
        <p:blipFill>
          <a:blip r:embed="rId7"/>
          <a:stretch>
            <a:fillRect/>
          </a:stretch>
        </p:blipFill>
        <p:spPr>
          <a:xfrm>
            <a:off x="5552837" y="3573016"/>
            <a:ext cx="3591163" cy="1870638"/>
          </a:xfrm>
          <a:prstGeom prst="rect">
            <a:avLst/>
          </a:prstGeom>
        </p:spPr>
      </p:pic>
    </p:spTree>
    <p:extLst>
      <p:ext uri="{BB962C8B-B14F-4D97-AF65-F5344CB8AC3E}">
        <p14:creationId xmlns:p14="http://schemas.microsoft.com/office/powerpoint/2010/main" val="159542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608" y="133416"/>
            <a:ext cx="7765321" cy="260797"/>
          </a:xfrm>
        </p:spPr>
        <p:txBody>
          <a:bodyPr>
            <a:normAutofit fontScale="90000"/>
          </a:bodyPr>
          <a:lstStyle/>
          <a:p>
            <a:pPr algn="ctr"/>
            <a:r>
              <a:rPr lang="en-US" b="1" dirty="0">
                <a:solidFill>
                  <a:srgbClr val="FF0000"/>
                </a:solidFill>
                <a:latin typeface="Calibri" panose="020F0502020204030204" pitchFamily="34" charset="0"/>
                <a:cs typeface="Calibri" panose="020F0502020204030204" pitchFamily="34" charset="0"/>
              </a:rPr>
              <a:t>QTPP Elements</a:t>
            </a:r>
            <a:endParaRPr lang="en-IN" b="1" dirty="0">
              <a:solidFill>
                <a:srgbClr val="FF0000"/>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266257"/>
              </p:ext>
            </p:extLst>
          </p:nvPr>
        </p:nvGraphicFramePr>
        <p:xfrm>
          <a:off x="179512" y="764704"/>
          <a:ext cx="8507514" cy="540059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3785806344"/>
                    </a:ext>
                  </a:extLst>
                </a:gridCol>
                <a:gridCol w="1584176">
                  <a:extLst>
                    <a:ext uri="{9D8B030D-6E8A-4147-A177-3AD203B41FA5}">
                      <a16:colId xmlns:a16="http://schemas.microsoft.com/office/drawing/2014/main" val="1848761738"/>
                    </a:ext>
                  </a:extLst>
                </a:gridCol>
                <a:gridCol w="1872208">
                  <a:extLst>
                    <a:ext uri="{9D8B030D-6E8A-4147-A177-3AD203B41FA5}">
                      <a16:colId xmlns:a16="http://schemas.microsoft.com/office/drawing/2014/main" val="1612893161"/>
                    </a:ext>
                  </a:extLst>
                </a:gridCol>
                <a:gridCol w="3754986">
                  <a:extLst>
                    <a:ext uri="{9D8B030D-6E8A-4147-A177-3AD203B41FA5}">
                      <a16:colId xmlns:a16="http://schemas.microsoft.com/office/drawing/2014/main" val="2475732589"/>
                    </a:ext>
                  </a:extLst>
                </a:gridCol>
              </a:tblGrid>
              <a:tr h="611480">
                <a:tc>
                  <a:txBody>
                    <a:bodyPr/>
                    <a:lstStyle/>
                    <a:p>
                      <a:endParaRPr lang="en-IN" sz="1600" b="1"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solidFill>
                            <a:schemeClr val="tx1"/>
                          </a:solidFill>
                          <a:latin typeface="Calibri" panose="020F0502020204030204" pitchFamily="34" charset="0"/>
                          <a:cs typeface="Calibri" panose="020F0502020204030204" pitchFamily="34" charset="0"/>
                        </a:rPr>
                        <a:t>Profile component</a:t>
                      </a:r>
                      <a:endParaRPr lang="en-IN" sz="16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solidFill>
                            <a:schemeClr val="tx1"/>
                          </a:solidFill>
                          <a:latin typeface="Calibri" panose="020F0502020204030204" pitchFamily="34" charset="0"/>
                          <a:cs typeface="Calibri" panose="020F0502020204030204" pitchFamily="34" charset="0"/>
                        </a:rPr>
                        <a:t>Target</a:t>
                      </a:r>
                      <a:endParaRPr lang="en-IN" sz="16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600" dirty="0">
                          <a:solidFill>
                            <a:schemeClr val="tx1"/>
                          </a:solidFill>
                          <a:latin typeface="Calibri" panose="020F0502020204030204" pitchFamily="34" charset="0"/>
                          <a:cs typeface="Calibri" panose="020F0502020204030204" pitchFamily="34" charset="0"/>
                        </a:rPr>
                        <a:t>Justification</a:t>
                      </a:r>
                      <a:endParaRPr lang="en-IN" sz="16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466472049"/>
                  </a:ext>
                </a:extLst>
              </a:tr>
              <a:tr h="421402">
                <a:tc rowSpan="2">
                  <a:txBody>
                    <a:bodyPr/>
                    <a:lstStyle/>
                    <a:p>
                      <a:r>
                        <a:rPr lang="en-US" sz="1600" b="1" dirty="0">
                          <a:solidFill>
                            <a:schemeClr val="tx1"/>
                          </a:solidFill>
                          <a:latin typeface="Calibri" panose="020F0502020204030204" pitchFamily="34" charset="0"/>
                          <a:cs typeface="Calibri" panose="020F0502020204030204" pitchFamily="34" charset="0"/>
                        </a:rPr>
                        <a:t>Physical attributes</a:t>
                      </a:r>
                      <a:endParaRPr lang="en-IN" sz="1600" b="1"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Color</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Acceptable to patient</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r>
                        <a:rPr lang="en-US" sz="1400" dirty="0">
                          <a:solidFill>
                            <a:schemeClr val="tx1"/>
                          </a:solidFill>
                          <a:latin typeface="Calibri" panose="020F0502020204030204" pitchFamily="34" charset="0"/>
                          <a:cs typeface="Calibri" panose="020F0502020204030204" pitchFamily="34" charset="0"/>
                        </a:rPr>
                        <a:t>Color, odor and appreance were not</a:t>
                      </a:r>
                      <a:r>
                        <a:rPr lang="en-US" sz="1400" baseline="0" dirty="0">
                          <a:solidFill>
                            <a:schemeClr val="tx1"/>
                          </a:solidFill>
                          <a:latin typeface="Calibri" panose="020F0502020204030204" pitchFamily="34" charset="0"/>
                          <a:cs typeface="Calibri" panose="020F0502020204030204" pitchFamily="34" charset="0"/>
                        </a:rPr>
                        <a:t> considered as critical, as they are not directly linked to patient efficacy and safety</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13033581"/>
                  </a:ext>
                </a:extLst>
              </a:tr>
              <a:tr h="436771">
                <a:tc vMerge="1">
                  <a:txBody>
                    <a:bodyPr/>
                    <a:lstStyle/>
                    <a:p>
                      <a:endParaRPr lang="en-IN"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r>
                        <a:rPr lang="en-US" sz="1400" dirty="0">
                          <a:solidFill>
                            <a:schemeClr val="tx1"/>
                          </a:solidFill>
                          <a:latin typeface="Calibri" panose="020F0502020204030204" pitchFamily="34" charset="0"/>
                          <a:cs typeface="Calibri" panose="020F0502020204030204" pitchFamily="34" charset="0"/>
                        </a:rPr>
                        <a:t>Appearance</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panose="020F0502020204030204" pitchFamily="34" charset="0"/>
                          <a:cs typeface="Calibri" panose="020F0502020204030204" pitchFamily="34" charset="0"/>
                        </a:rPr>
                        <a:t>Acceptable to patient</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754742929"/>
                  </a:ext>
                </a:extLst>
              </a:tr>
              <a:tr h="873543">
                <a:tc rowSpan="4">
                  <a:txBody>
                    <a:bodyPr/>
                    <a:lstStyle/>
                    <a:p>
                      <a:r>
                        <a:rPr lang="en-US" sz="1600" b="1" dirty="0">
                          <a:solidFill>
                            <a:schemeClr val="tx1"/>
                          </a:solidFill>
                          <a:latin typeface="Calibri" panose="020F0502020204030204" pitchFamily="34" charset="0"/>
                          <a:cs typeface="Calibri" panose="020F0502020204030204" pitchFamily="34" charset="0"/>
                        </a:rPr>
                        <a:t>Dose</a:t>
                      </a:r>
                      <a:endParaRPr lang="en-IN" sz="1600" b="1"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Dosage form</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Nanoparticles</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It helps in getting better absorption of drug and it leads</a:t>
                      </a:r>
                      <a:r>
                        <a:rPr lang="en-US" sz="1400" baseline="0" dirty="0">
                          <a:solidFill>
                            <a:schemeClr val="tx1"/>
                          </a:solidFill>
                          <a:latin typeface="Calibri" panose="020F0502020204030204" pitchFamily="34" charset="0"/>
                          <a:cs typeface="Calibri" panose="020F0502020204030204" pitchFamily="34" charset="0"/>
                        </a:rPr>
                        <a:t> to increase bioavailability of drug</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53476950"/>
                  </a:ext>
                </a:extLst>
              </a:tr>
              <a:tr h="611480">
                <a:tc vMerge="1">
                  <a:txBody>
                    <a:bodyPr/>
                    <a:lstStyle/>
                    <a:p>
                      <a:endParaRPr lang="en-IN" dirty="0">
                        <a:solidFill>
                          <a:schemeClr val="tx1"/>
                        </a:solidFill>
                      </a:endParaRPr>
                    </a:p>
                  </a:txBody>
                  <a:tcPr>
                    <a:noFill/>
                  </a:tcPr>
                </a:tc>
                <a:tc>
                  <a:txBody>
                    <a:bodyPr/>
                    <a:lstStyle/>
                    <a:p>
                      <a:r>
                        <a:rPr lang="en-US" sz="1400" dirty="0">
                          <a:solidFill>
                            <a:schemeClr val="tx1"/>
                          </a:solidFill>
                          <a:latin typeface="Calibri" panose="020F0502020204030204" pitchFamily="34" charset="0"/>
                          <a:cs typeface="Calibri" panose="020F0502020204030204" pitchFamily="34" charset="0"/>
                        </a:rPr>
                        <a:t>Morphology</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Uniform</a:t>
                      </a:r>
                      <a:r>
                        <a:rPr lang="en-US" sz="1400" baseline="0" dirty="0">
                          <a:solidFill>
                            <a:schemeClr val="tx1"/>
                          </a:solidFill>
                          <a:latin typeface="Calibri" panose="020F0502020204030204" pitchFamily="34" charset="0"/>
                          <a:cs typeface="Calibri" panose="020F0502020204030204" pitchFamily="34" charset="0"/>
                        </a:rPr>
                        <a:t> spherical</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For sustinrelease and high drug</a:t>
                      </a:r>
                      <a:r>
                        <a:rPr lang="en-US" sz="1400" baseline="0" dirty="0">
                          <a:solidFill>
                            <a:schemeClr val="tx1"/>
                          </a:solidFill>
                          <a:latin typeface="Calibri" panose="020F0502020204030204" pitchFamily="34" charset="0"/>
                          <a:cs typeface="Calibri" panose="020F0502020204030204" pitchFamily="34" charset="0"/>
                        </a:rPr>
                        <a:t> loading</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772944"/>
                  </a:ext>
                </a:extLst>
              </a:tr>
              <a:tr h="611480">
                <a:tc vMerge="1">
                  <a:txBody>
                    <a:bodyPr/>
                    <a:lstStyle/>
                    <a:p>
                      <a:endParaRPr lang="en-IN" dirty="0">
                        <a:solidFill>
                          <a:schemeClr val="tx1"/>
                        </a:solidFill>
                      </a:endParaRPr>
                    </a:p>
                  </a:txBody>
                  <a:tcPr>
                    <a:noFill/>
                  </a:tcPr>
                </a:tc>
                <a:tc>
                  <a:txBody>
                    <a:bodyPr/>
                    <a:lstStyle/>
                    <a:p>
                      <a:r>
                        <a:rPr lang="en-US" sz="1400" dirty="0">
                          <a:solidFill>
                            <a:schemeClr val="tx1"/>
                          </a:solidFill>
                          <a:latin typeface="Calibri" panose="020F0502020204030204" pitchFamily="34" charset="0"/>
                          <a:cs typeface="Calibri" panose="020F0502020204030204" pitchFamily="34" charset="0"/>
                        </a:rPr>
                        <a:t>Category</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Sustained release</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Release</a:t>
                      </a:r>
                      <a:r>
                        <a:rPr lang="en-US" sz="1400" baseline="0" dirty="0">
                          <a:solidFill>
                            <a:schemeClr val="tx1"/>
                          </a:solidFill>
                          <a:latin typeface="Calibri" panose="020F0502020204030204" pitchFamily="34" charset="0"/>
                          <a:cs typeface="Calibri" panose="020F0502020204030204" pitchFamily="34" charset="0"/>
                        </a:rPr>
                        <a:t> action for longer period of time in sustain manner</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08014561"/>
                  </a:ext>
                </a:extLst>
              </a:tr>
              <a:tr h="873543">
                <a:tc vMerge="1">
                  <a:txBody>
                    <a:bodyPr/>
                    <a:lstStyle/>
                    <a:p>
                      <a:endParaRPr lang="en-IN" dirty="0">
                        <a:solidFill>
                          <a:schemeClr val="tx1"/>
                        </a:solidFill>
                      </a:endParaRPr>
                    </a:p>
                  </a:txBody>
                  <a:tcPr>
                    <a:noFill/>
                  </a:tcPr>
                </a:tc>
                <a:tc>
                  <a:txBody>
                    <a:bodyPr/>
                    <a:lstStyle/>
                    <a:p>
                      <a:r>
                        <a:rPr lang="en-US" sz="1400" dirty="0">
                          <a:solidFill>
                            <a:schemeClr val="tx1"/>
                          </a:solidFill>
                          <a:latin typeface="Calibri" panose="020F0502020204030204" pitchFamily="34" charset="0"/>
                          <a:cs typeface="Calibri" panose="020F0502020204030204" pitchFamily="34" charset="0"/>
                        </a:rPr>
                        <a:t>Route of administration</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Vaginal</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To achieve direct systemic circulation</a:t>
                      </a:r>
                      <a:r>
                        <a:rPr lang="en-US" sz="1400" baseline="0" dirty="0">
                          <a:solidFill>
                            <a:schemeClr val="tx1"/>
                          </a:solidFill>
                          <a:latin typeface="Calibri" panose="020F0502020204030204" pitchFamily="34" charset="0"/>
                          <a:cs typeface="Calibri" panose="020F0502020204030204" pitchFamily="34" charset="0"/>
                        </a:rPr>
                        <a:t> and reduced side effect related to other routes.</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36137096"/>
                  </a:ext>
                </a:extLst>
              </a:tr>
              <a:tr h="349419">
                <a:tc rowSpan="2">
                  <a:txBody>
                    <a:bodyPr/>
                    <a:lstStyle/>
                    <a:p>
                      <a:r>
                        <a:rPr lang="en-US" sz="1600" b="1" dirty="0">
                          <a:solidFill>
                            <a:schemeClr val="tx1"/>
                          </a:solidFill>
                          <a:latin typeface="Calibri" panose="020F0502020204030204" pitchFamily="34" charset="0"/>
                          <a:cs typeface="Calibri" panose="020F0502020204030204" pitchFamily="34" charset="0"/>
                        </a:rPr>
                        <a:t>Performance</a:t>
                      </a:r>
                      <a:endParaRPr lang="en-IN" sz="1600" b="1"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Packaging</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Spray</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Improved patient compliance</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41097787"/>
                  </a:ext>
                </a:extLst>
              </a:tr>
              <a:tr h="611480">
                <a:tc vMerge="1">
                  <a:txBody>
                    <a:bodyPr/>
                    <a:lstStyle/>
                    <a:p>
                      <a:endParaRPr lang="en-IN" dirty="0">
                        <a:solidFill>
                          <a:schemeClr val="tx1"/>
                        </a:solidFill>
                      </a:endParaRPr>
                    </a:p>
                  </a:txBody>
                  <a:tcPr>
                    <a:noFill/>
                  </a:tcPr>
                </a:tc>
                <a:tc>
                  <a:txBody>
                    <a:bodyPr/>
                    <a:lstStyle/>
                    <a:p>
                      <a:r>
                        <a:rPr lang="en-US" sz="1400" dirty="0">
                          <a:solidFill>
                            <a:schemeClr val="tx1"/>
                          </a:solidFill>
                          <a:latin typeface="Calibri" panose="020F0502020204030204" pitchFamily="34" charset="0"/>
                          <a:cs typeface="Calibri" panose="020F0502020204030204" pitchFamily="34" charset="0"/>
                        </a:rPr>
                        <a:t>Stability</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As per ICH Guideline</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dirty="0">
                          <a:solidFill>
                            <a:schemeClr val="tx1"/>
                          </a:solidFill>
                          <a:latin typeface="Calibri" panose="020F0502020204030204" pitchFamily="34" charset="0"/>
                          <a:cs typeface="Calibri" panose="020F0502020204030204" pitchFamily="34" charset="0"/>
                        </a:rPr>
                        <a:t>To retain therapeutic potential of the drug during storage</a:t>
                      </a:r>
                      <a:endParaRPr lang="en-IN" sz="14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27315563"/>
                  </a:ext>
                </a:extLst>
              </a:tr>
            </a:tbl>
          </a:graphicData>
        </a:graphic>
      </p:graphicFrame>
      <p:sp>
        <p:nvSpPr>
          <p:cNvPr id="3" name="Slide Number Placeholder 2"/>
          <p:cNvSpPr>
            <a:spLocks noGrp="1"/>
          </p:cNvSpPr>
          <p:nvPr>
            <p:ph type="sldNum" sz="quarter" idx="12"/>
          </p:nvPr>
        </p:nvSpPr>
        <p:spPr/>
        <p:txBody>
          <a:bodyPr/>
          <a:lstStyle/>
          <a:p>
            <a:fld id="{4A23F366-91A7-4C2E-9E4E-63121A3637A0}" type="slidenum">
              <a:rPr lang="en-IN" smtClean="0"/>
              <a:t>13</a:t>
            </a:fld>
            <a:endParaRPr lang="en-IN"/>
          </a:p>
        </p:txBody>
      </p:sp>
    </p:spTree>
    <p:extLst>
      <p:ext uri="{BB962C8B-B14F-4D97-AF65-F5344CB8AC3E}">
        <p14:creationId xmlns:p14="http://schemas.microsoft.com/office/powerpoint/2010/main" val="139561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09" y="959644"/>
            <a:ext cx="7296683" cy="502920"/>
          </a:xfrm>
        </p:spPr>
        <p:txBody>
          <a:bodyPr>
            <a:normAutofit fontScale="90000"/>
          </a:bodyPr>
          <a:lstStyle/>
          <a:p>
            <a:pPr algn="ctr"/>
            <a:r>
              <a:rPr lang="en-US" b="1" dirty="0">
                <a:solidFill>
                  <a:srgbClr val="FF0000"/>
                </a:solidFill>
                <a:latin typeface="Calibri" panose="020F0502020204030204" pitchFamily="34" charset="0"/>
                <a:cs typeface="Calibri" panose="020F0502020204030204" pitchFamily="34" charset="0"/>
              </a:rPr>
              <a:t>CQA For Nanoparticles</a:t>
            </a:r>
            <a:endParaRPr lang="en-IN" b="1" dirty="0">
              <a:solidFill>
                <a:srgbClr val="FF0000"/>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3432032"/>
              </p:ext>
            </p:extLst>
          </p:nvPr>
        </p:nvGraphicFramePr>
        <p:xfrm>
          <a:off x="251520" y="1784560"/>
          <a:ext cx="8496944" cy="384048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955985676"/>
                    </a:ext>
                  </a:extLst>
                </a:gridCol>
                <a:gridCol w="1368152">
                  <a:extLst>
                    <a:ext uri="{9D8B030D-6E8A-4147-A177-3AD203B41FA5}">
                      <a16:colId xmlns:a16="http://schemas.microsoft.com/office/drawing/2014/main" val="188727458"/>
                    </a:ext>
                  </a:extLst>
                </a:gridCol>
                <a:gridCol w="4824536">
                  <a:extLst>
                    <a:ext uri="{9D8B030D-6E8A-4147-A177-3AD203B41FA5}">
                      <a16:colId xmlns:a16="http://schemas.microsoft.com/office/drawing/2014/main" val="3289329654"/>
                    </a:ext>
                  </a:extLst>
                </a:gridCol>
              </a:tblGrid>
              <a:tr h="525780">
                <a:tc>
                  <a:txBody>
                    <a:bodyPr/>
                    <a:lstStyle/>
                    <a:p>
                      <a:r>
                        <a:rPr lang="en-US" sz="1800" dirty="0">
                          <a:solidFill>
                            <a:schemeClr val="tx1"/>
                          </a:solidFill>
                          <a:latin typeface="Calibri" panose="020F0502020204030204" pitchFamily="34" charset="0"/>
                          <a:cs typeface="Calibri" panose="020F0502020204030204" pitchFamily="34" charset="0"/>
                        </a:rPr>
                        <a:t>Quality attributes of the drug product</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800" dirty="0">
                          <a:solidFill>
                            <a:schemeClr val="tx1"/>
                          </a:solidFill>
                          <a:latin typeface="Calibri" panose="020F0502020204030204" pitchFamily="34" charset="0"/>
                          <a:cs typeface="Calibri" panose="020F0502020204030204" pitchFamily="34" charset="0"/>
                        </a:rPr>
                        <a:t>Target</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r>
                        <a:rPr lang="en-US" sz="1800" dirty="0">
                          <a:solidFill>
                            <a:schemeClr val="tx1"/>
                          </a:solidFill>
                          <a:latin typeface="Calibri" panose="020F0502020204030204" pitchFamily="34" charset="0"/>
                          <a:cs typeface="Calibri" panose="020F0502020204030204" pitchFamily="34" charset="0"/>
                        </a:rPr>
                        <a:t>Justification</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317218617"/>
                  </a:ext>
                </a:extLst>
              </a:tr>
              <a:tr h="1668780">
                <a:tc>
                  <a:txBody>
                    <a:bodyPr/>
                    <a:lstStyle/>
                    <a:p>
                      <a:r>
                        <a:rPr lang="en-US" sz="1800" dirty="0">
                          <a:solidFill>
                            <a:schemeClr val="tx1"/>
                          </a:solidFill>
                          <a:latin typeface="Calibri" panose="020F0502020204030204" pitchFamily="34" charset="0"/>
                          <a:cs typeface="Calibri" panose="020F0502020204030204" pitchFamily="34" charset="0"/>
                        </a:rPr>
                        <a:t>Particle size</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dirty="0">
                          <a:solidFill>
                            <a:schemeClr val="tx1"/>
                          </a:solidFill>
                          <a:latin typeface="Calibri" panose="020F0502020204030204" pitchFamily="34" charset="0"/>
                          <a:cs typeface="Calibri" panose="020F0502020204030204" pitchFamily="34" charset="0"/>
                        </a:rPr>
                        <a:t>150-400 nm</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dirty="0">
                          <a:solidFill>
                            <a:schemeClr val="tx1"/>
                          </a:solidFill>
                          <a:latin typeface="Calibri" panose="020F0502020204030204" pitchFamily="34" charset="0"/>
                          <a:cs typeface="Calibri" panose="020F0502020204030204" pitchFamily="34" charset="0"/>
                        </a:rPr>
                        <a:t>Specific range of particle is</a:t>
                      </a:r>
                      <a:r>
                        <a:rPr lang="en-US" sz="1800" baseline="0" dirty="0">
                          <a:solidFill>
                            <a:schemeClr val="tx1"/>
                          </a:solidFill>
                          <a:latin typeface="Calibri" panose="020F0502020204030204" pitchFamily="34" charset="0"/>
                          <a:cs typeface="Calibri" panose="020F0502020204030204" pitchFamily="34" charset="0"/>
                        </a:rPr>
                        <a:t> crucial to determine the effectiveness of drug. Nanoparticle less than 100 nm can diffuse in cervicovaginal mucus as rapidly as in water and the particle size larger than  500 has smaller diffusion rate so, particle size between 150-400  has efficient transport of intravaginal diffusion. </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900237"/>
                  </a:ext>
                </a:extLst>
              </a:tr>
              <a:tr h="568540">
                <a:tc>
                  <a:txBody>
                    <a:bodyPr/>
                    <a:lstStyle/>
                    <a:p>
                      <a:r>
                        <a:rPr lang="en-US" sz="1800" dirty="0">
                          <a:solidFill>
                            <a:schemeClr val="tx1"/>
                          </a:solidFill>
                          <a:latin typeface="Calibri" panose="020F0502020204030204" pitchFamily="34" charset="0"/>
                          <a:cs typeface="Calibri" panose="020F0502020204030204" pitchFamily="34" charset="0"/>
                        </a:rPr>
                        <a:t>Entrapment efficiency</a:t>
                      </a:r>
                    </a:p>
                    <a:p>
                      <a:r>
                        <a:rPr lang="en-US" sz="1800" dirty="0">
                          <a:solidFill>
                            <a:schemeClr val="tx1"/>
                          </a:solidFill>
                          <a:latin typeface="Calibri" panose="020F0502020204030204" pitchFamily="34" charset="0"/>
                          <a:cs typeface="Calibri" panose="020F0502020204030204" pitchFamily="34" charset="0"/>
                        </a:rPr>
                        <a:t>(%)</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dirty="0">
                          <a:solidFill>
                            <a:schemeClr val="tx1"/>
                          </a:solidFill>
                          <a:latin typeface="Calibri" panose="020F0502020204030204" pitchFamily="34" charset="0"/>
                          <a:cs typeface="Calibri" panose="020F0502020204030204" pitchFamily="34" charset="0"/>
                        </a:rPr>
                        <a:t>&gt;70%</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dirty="0">
                          <a:solidFill>
                            <a:schemeClr val="tx1"/>
                          </a:solidFill>
                          <a:latin typeface="Calibri" panose="020F0502020204030204" pitchFamily="34" charset="0"/>
                          <a:cs typeface="Calibri" panose="020F0502020204030204" pitchFamily="34" charset="0"/>
                        </a:rPr>
                        <a:t>Higher entrapment efficiency is  directly</a:t>
                      </a:r>
                      <a:r>
                        <a:rPr lang="en-US" sz="1800" baseline="0" dirty="0">
                          <a:solidFill>
                            <a:schemeClr val="tx1"/>
                          </a:solidFill>
                          <a:latin typeface="Calibri" panose="020F0502020204030204" pitchFamily="34" charset="0"/>
                          <a:cs typeface="Calibri" panose="020F0502020204030204" pitchFamily="34" charset="0"/>
                        </a:rPr>
                        <a:t> affect drug release </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15083715"/>
                  </a:ext>
                </a:extLst>
              </a:tr>
              <a:tr h="525780">
                <a:tc>
                  <a:txBody>
                    <a:bodyPr/>
                    <a:lstStyle/>
                    <a:p>
                      <a:r>
                        <a:rPr lang="en-US" sz="1800" dirty="0">
                          <a:solidFill>
                            <a:schemeClr val="tx1"/>
                          </a:solidFill>
                          <a:latin typeface="Calibri" panose="020F0502020204030204" pitchFamily="34" charset="0"/>
                          <a:cs typeface="Calibri" panose="020F0502020204030204" pitchFamily="34" charset="0"/>
                        </a:rPr>
                        <a:t>Drug release</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dirty="0">
                          <a:solidFill>
                            <a:schemeClr val="tx1"/>
                          </a:solidFill>
                          <a:latin typeface="Calibri" panose="020F0502020204030204" pitchFamily="34" charset="0"/>
                          <a:cs typeface="Calibri" panose="020F0502020204030204" pitchFamily="34" charset="0"/>
                        </a:rPr>
                        <a:t>70-100%</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800" dirty="0">
                          <a:solidFill>
                            <a:schemeClr val="tx1"/>
                          </a:solidFill>
                          <a:latin typeface="Calibri" panose="020F0502020204030204" pitchFamily="34" charset="0"/>
                          <a:cs typeface="Calibri" panose="020F0502020204030204" pitchFamily="34" charset="0"/>
                        </a:rPr>
                        <a:t>Amount of drug release needed for clinical</a:t>
                      </a:r>
                      <a:r>
                        <a:rPr lang="en-US" sz="1800" baseline="0" dirty="0">
                          <a:solidFill>
                            <a:schemeClr val="tx1"/>
                          </a:solidFill>
                          <a:latin typeface="Calibri" panose="020F0502020204030204" pitchFamily="34" charset="0"/>
                          <a:cs typeface="Calibri" panose="020F0502020204030204" pitchFamily="34" charset="0"/>
                        </a:rPr>
                        <a:t> effectiveness.</a:t>
                      </a:r>
                      <a:endParaRPr lang="en-IN" sz="1800"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39740305"/>
                  </a:ext>
                </a:extLst>
              </a:tr>
            </a:tbl>
          </a:graphicData>
        </a:graphic>
      </p:graphicFrame>
      <p:sp>
        <p:nvSpPr>
          <p:cNvPr id="3" name="Slide Number Placeholder 2"/>
          <p:cNvSpPr>
            <a:spLocks noGrp="1"/>
          </p:cNvSpPr>
          <p:nvPr>
            <p:ph type="sldNum" sz="quarter" idx="12"/>
          </p:nvPr>
        </p:nvSpPr>
        <p:spPr/>
        <p:txBody>
          <a:bodyPr/>
          <a:lstStyle/>
          <a:p>
            <a:fld id="{4A23F366-91A7-4C2E-9E4E-63121A3637A0}" type="slidenum">
              <a:rPr lang="en-IN" smtClean="0"/>
              <a:t>14</a:t>
            </a:fld>
            <a:endParaRPr lang="en-IN"/>
          </a:p>
        </p:txBody>
      </p:sp>
    </p:spTree>
    <p:extLst>
      <p:ext uri="{BB962C8B-B14F-4D97-AF65-F5344CB8AC3E}">
        <p14:creationId xmlns:p14="http://schemas.microsoft.com/office/powerpoint/2010/main" val="230855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06" y="1844824"/>
            <a:ext cx="7537938" cy="3532340"/>
          </a:xfrm>
          <a:prstGeom prst="rect">
            <a:avLst/>
          </a:prstGeom>
          <a:solidFill>
            <a:schemeClr val="tx1"/>
          </a:solidFill>
        </p:spPr>
      </p:pic>
      <p:sp>
        <p:nvSpPr>
          <p:cNvPr id="61" name="Rectangle 60"/>
          <p:cNvSpPr/>
          <p:nvPr/>
        </p:nvSpPr>
        <p:spPr>
          <a:xfrm>
            <a:off x="896292" y="5653423"/>
            <a:ext cx="1554080" cy="300082"/>
          </a:xfrm>
          <a:prstGeom prst="rect">
            <a:avLst/>
          </a:prstGeom>
          <a:noFill/>
        </p:spPr>
        <p:txBody>
          <a:bodyPr wrap="none" lIns="68580" tIns="34290" rIns="68580" bIns="34290">
            <a:spAutoFit/>
          </a:bodyPr>
          <a:lstStyle/>
          <a:p>
            <a:pPr algn="ctr"/>
            <a:r>
              <a:rPr lang="en-US" sz="1500" b="1" spc="38" dirty="0">
                <a:ln w="0"/>
                <a:effectLst>
                  <a:innerShdw blurRad="63500" dist="50800" dir="13500000">
                    <a:srgbClr val="000000">
                      <a:alpha val="50000"/>
                    </a:srgbClr>
                  </a:innerShdw>
                </a:effectLst>
                <a:latin typeface="Calibri" panose="020F0502020204030204" pitchFamily="34" charset="0"/>
                <a:cs typeface="Calibri" panose="020F0502020204030204" pitchFamily="34" charset="0"/>
              </a:rPr>
              <a:t>Ishikava diagram</a:t>
            </a:r>
          </a:p>
        </p:txBody>
      </p:sp>
      <p:sp>
        <p:nvSpPr>
          <p:cNvPr id="2" name="Slide Number Placeholder 1"/>
          <p:cNvSpPr>
            <a:spLocks noGrp="1"/>
          </p:cNvSpPr>
          <p:nvPr>
            <p:ph type="sldNum" sz="quarter" idx="12"/>
          </p:nvPr>
        </p:nvSpPr>
        <p:spPr/>
        <p:txBody>
          <a:bodyPr/>
          <a:lstStyle/>
          <a:p>
            <a:fld id="{4A23F366-91A7-4C2E-9E4E-63121A3637A0}" type="slidenum">
              <a:rPr lang="en-IN" smtClean="0"/>
              <a:t>15</a:t>
            </a:fld>
            <a:endParaRPr lang="en-IN"/>
          </a:p>
        </p:txBody>
      </p:sp>
      <p:sp>
        <p:nvSpPr>
          <p:cNvPr id="5" name="TextBox 4">
            <a:extLst>
              <a:ext uri="{FF2B5EF4-FFF2-40B4-BE49-F238E27FC236}">
                <a16:creationId xmlns:a16="http://schemas.microsoft.com/office/drawing/2014/main" id="{1B27577C-2B06-EBA3-251B-BD97A4B2C178}"/>
              </a:ext>
            </a:extLst>
          </p:cNvPr>
          <p:cNvSpPr txBox="1"/>
          <p:nvPr/>
        </p:nvSpPr>
        <p:spPr>
          <a:xfrm>
            <a:off x="1043608" y="577950"/>
            <a:ext cx="4820243" cy="646331"/>
          </a:xfrm>
          <a:prstGeom prst="rect">
            <a:avLst/>
          </a:prstGeom>
          <a:noFill/>
        </p:spPr>
        <p:txBody>
          <a:bodyPr wrap="square" rtlCol="0">
            <a:spAutoFit/>
          </a:bodyPr>
          <a:lstStyle/>
          <a:p>
            <a:pPr algn="ctr"/>
            <a:r>
              <a:rPr lang="en-US" sz="3600" b="1" dirty="0">
                <a:solidFill>
                  <a:srgbClr val="FF0000"/>
                </a:solidFill>
                <a:latin typeface="Calibri" panose="020F0502020204030204" pitchFamily="34" charset="0"/>
                <a:cs typeface="Calibri" panose="020F0502020204030204" pitchFamily="34" charset="0"/>
              </a:rPr>
              <a:t>Desolvation method</a:t>
            </a:r>
            <a:endParaRPr lang="en-IN" sz="3600" b="1" dirty="0">
              <a:solidFill>
                <a:srgbClr val="FF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9701D-1B18-41A8-2FAD-0F76BE7F56B0}"/>
              </a:ext>
            </a:extLst>
          </p:cNvPr>
          <p:cNvPicPr>
            <a:picLocks noChangeAspect="1"/>
          </p:cNvPicPr>
          <p:nvPr/>
        </p:nvPicPr>
        <p:blipFill rotWithShape="1">
          <a:blip r:embed="rId3"/>
          <a:srcRect l="4689" t="16127" r="9581" b="7481"/>
          <a:stretch/>
        </p:blipFill>
        <p:spPr>
          <a:xfrm>
            <a:off x="5053194" y="3933056"/>
            <a:ext cx="3960400" cy="2326825"/>
          </a:xfrm>
          <a:prstGeom prst="rect">
            <a:avLst/>
          </a:prstGeom>
        </p:spPr>
      </p:pic>
    </p:spTree>
    <p:extLst>
      <p:ext uri="{BB962C8B-B14F-4D97-AF65-F5344CB8AC3E}">
        <p14:creationId xmlns:p14="http://schemas.microsoft.com/office/powerpoint/2010/main" val="225381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406306"/>
            <a:ext cx="6683765" cy="435926"/>
          </a:xfrm>
        </p:spPr>
        <p:txBody>
          <a:bodyPr>
            <a:normAutofit fontScale="90000"/>
          </a:bodyPr>
          <a:lstStyle/>
          <a:p>
            <a:pPr algn="ctr"/>
            <a:r>
              <a:rPr lang="en-US" b="1" dirty="0">
                <a:solidFill>
                  <a:srgbClr val="FF3300"/>
                </a:solidFill>
              </a:rPr>
              <a:t>PARETO CHART</a:t>
            </a:r>
            <a:endParaRPr lang="en-IN" b="1" dirty="0">
              <a:solidFill>
                <a:srgbClr val="FF3300"/>
              </a:solidFill>
            </a:endParaRPr>
          </a:p>
        </p:txBody>
      </p:sp>
      <p:sp>
        <p:nvSpPr>
          <p:cNvPr id="2" name="Slide Number Placeholder 1"/>
          <p:cNvSpPr>
            <a:spLocks noGrp="1"/>
          </p:cNvSpPr>
          <p:nvPr>
            <p:ph type="sldNum" sz="quarter" idx="12"/>
          </p:nvPr>
        </p:nvSpPr>
        <p:spPr/>
        <p:txBody>
          <a:bodyPr/>
          <a:lstStyle/>
          <a:p>
            <a:fld id="{4A23F366-91A7-4C2E-9E4E-63121A3637A0}" type="slidenum">
              <a:rPr lang="en-IN" smtClean="0"/>
              <a:t>16</a:t>
            </a:fld>
            <a:endParaRPr lang="en-IN"/>
          </a:p>
        </p:txBody>
      </p:sp>
      <p:pic>
        <p:nvPicPr>
          <p:cNvPr id="7" name="Picture 6"/>
          <p:cNvPicPr/>
          <p:nvPr/>
        </p:nvPicPr>
        <p:blipFill rotWithShape="1">
          <a:blip r:embed="rId2">
            <a:extLst>
              <a:ext uri="{28A0092B-C50C-407E-A947-70E740481C1C}">
                <a14:useLocalDpi xmlns:a14="http://schemas.microsoft.com/office/drawing/2010/main" val="0"/>
              </a:ext>
            </a:extLst>
          </a:blip>
          <a:srcRect l="10396" r="6436"/>
          <a:stretch/>
        </p:blipFill>
        <p:spPr>
          <a:xfrm>
            <a:off x="0" y="1327866"/>
            <a:ext cx="4847573" cy="1259402"/>
          </a:xfrm>
          <a:prstGeom prst="rect">
            <a:avLst/>
          </a:prstGeom>
        </p:spPr>
      </p:pic>
      <p:pic>
        <p:nvPicPr>
          <p:cNvPr id="8" name="Picture 7"/>
          <p:cNvPicPr/>
          <p:nvPr/>
        </p:nvPicPr>
        <p:blipFill rotWithShape="1">
          <a:blip r:embed="rId3">
            <a:extLst>
              <a:ext uri="{28A0092B-C50C-407E-A947-70E740481C1C}">
                <a14:useLocalDpi xmlns:a14="http://schemas.microsoft.com/office/drawing/2010/main" val="0"/>
              </a:ext>
            </a:extLst>
          </a:blip>
          <a:srcRect l="12571" r="8936"/>
          <a:stretch/>
        </p:blipFill>
        <p:spPr>
          <a:xfrm>
            <a:off x="37578" y="2660307"/>
            <a:ext cx="4772417" cy="1366012"/>
          </a:xfrm>
          <a:prstGeom prst="rect">
            <a:avLst/>
          </a:prstGeom>
        </p:spPr>
      </p:pic>
      <p:pic>
        <p:nvPicPr>
          <p:cNvPr id="3" name="Picture 2">
            <a:extLst>
              <a:ext uri="{FF2B5EF4-FFF2-40B4-BE49-F238E27FC236}">
                <a16:creationId xmlns:a16="http://schemas.microsoft.com/office/drawing/2014/main" id="{5A579F88-436F-0CD7-3AD5-751468A0DD8C}"/>
              </a:ext>
            </a:extLst>
          </p:cNvPr>
          <p:cNvPicPr/>
          <p:nvPr/>
        </p:nvPicPr>
        <p:blipFill rotWithShape="1">
          <a:blip r:embed="rId4">
            <a:extLst>
              <a:ext uri="{28A0092B-C50C-407E-A947-70E740481C1C}">
                <a14:useLocalDpi xmlns:a14="http://schemas.microsoft.com/office/drawing/2010/main" val="0"/>
              </a:ext>
            </a:extLst>
          </a:blip>
          <a:srcRect l="10074" r="5308"/>
          <a:stretch/>
        </p:blipFill>
        <p:spPr>
          <a:xfrm>
            <a:off x="0" y="4053344"/>
            <a:ext cx="4932124" cy="1733550"/>
          </a:xfrm>
          <a:prstGeom prst="rect">
            <a:avLst/>
          </a:prstGeom>
        </p:spPr>
      </p:pic>
      <p:sp>
        <p:nvSpPr>
          <p:cNvPr id="5" name="TextBox 4">
            <a:extLst>
              <a:ext uri="{FF2B5EF4-FFF2-40B4-BE49-F238E27FC236}">
                <a16:creationId xmlns:a16="http://schemas.microsoft.com/office/drawing/2014/main" id="{016B8B95-622D-3521-49DC-3929F06055A3}"/>
              </a:ext>
            </a:extLst>
          </p:cNvPr>
          <p:cNvSpPr txBox="1"/>
          <p:nvPr/>
        </p:nvSpPr>
        <p:spPr>
          <a:xfrm>
            <a:off x="4932124" y="4643119"/>
            <a:ext cx="1330037" cy="300082"/>
          </a:xfrm>
          <a:prstGeom prst="rect">
            <a:avLst/>
          </a:prstGeom>
          <a:noFill/>
        </p:spPr>
        <p:txBody>
          <a:bodyPr wrap="square" rtlCol="0">
            <a:spAutoFit/>
          </a:bodyPr>
          <a:lstStyle/>
          <a:p>
            <a:r>
              <a:rPr lang="en-US" sz="1350" b="1" dirty="0"/>
              <a:t>%Drug Release</a:t>
            </a:r>
            <a:endParaRPr lang="en-IN" sz="1350" b="1" dirty="0"/>
          </a:p>
        </p:txBody>
      </p:sp>
      <p:sp>
        <p:nvSpPr>
          <p:cNvPr id="11" name="TextBox 10">
            <a:extLst>
              <a:ext uri="{FF2B5EF4-FFF2-40B4-BE49-F238E27FC236}">
                <a16:creationId xmlns:a16="http://schemas.microsoft.com/office/drawing/2014/main" id="{41323BB9-4218-7CB9-C2D8-91CC4AC76747}"/>
              </a:ext>
            </a:extLst>
          </p:cNvPr>
          <p:cNvSpPr txBox="1"/>
          <p:nvPr/>
        </p:nvSpPr>
        <p:spPr>
          <a:xfrm>
            <a:off x="6398731" y="2152982"/>
            <a:ext cx="2356963" cy="1938992"/>
          </a:xfrm>
          <a:prstGeom prst="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1500" dirty="0"/>
              <a:t>From these above all graph we can conclude that </a:t>
            </a:r>
            <a:r>
              <a:rPr lang="en-US" sz="1500" b="1" dirty="0"/>
              <a:t>Concentration of Polymer, Flow rate and Stirring speed </a:t>
            </a:r>
            <a:r>
              <a:rPr lang="en-US" sz="1500" dirty="0"/>
              <a:t>is highly affect the formulation so, we select those factor for Box-Behnken Design.</a:t>
            </a:r>
          </a:p>
        </p:txBody>
      </p:sp>
      <p:sp>
        <p:nvSpPr>
          <p:cNvPr id="12" name="TextBox 11">
            <a:extLst>
              <a:ext uri="{FF2B5EF4-FFF2-40B4-BE49-F238E27FC236}">
                <a16:creationId xmlns:a16="http://schemas.microsoft.com/office/drawing/2014/main" id="{7847CA9D-67F1-4F2A-38A0-851E22636A4C}"/>
              </a:ext>
            </a:extLst>
          </p:cNvPr>
          <p:cNvSpPr txBox="1"/>
          <p:nvPr/>
        </p:nvSpPr>
        <p:spPr>
          <a:xfrm>
            <a:off x="4932124" y="3110937"/>
            <a:ext cx="1330037" cy="300082"/>
          </a:xfrm>
          <a:prstGeom prst="rect">
            <a:avLst/>
          </a:prstGeom>
          <a:noFill/>
        </p:spPr>
        <p:txBody>
          <a:bodyPr wrap="square" rtlCol="0">
            <a:spAutoFit/>
          </a:bodyPr>
          <a:lstStyle/>
          <a:p>
            <a:r>
              <a:rPr lang="en-US" sz="1350" b="1" dirty="0"/>
              <a:t>PDI</a:t>
            </a:r>
            <a:endParaRPr lang="en-IN" sz="1350" b="1" dirty="0"/>
          </a:p>
        </p:txBody>
      </p:sp>
      <p:sp>
        <p:nvSpPr>
          <p:cNvPr id="13" name="TextBox 12">
            <a:extLst>
              <a:ext uri="{FF2B5EF4-FFF2-40B4-BE49-F238E27FC236}">
                <a16:creationId xmlns:a16="http://schemas.microsoft.com/office/drawing/2014/main" id="{9908DC43-AFCB-33F5-DD41-F5413FDEF209}"/>
              </a:ext>
            </a:extLst>
          </p:cNvPr>
          <p:cNvSpPr txBox="1"/>
          <p:nvPr/>
        </p:nvSpPr>
        <p:spPr>
          <a:xfrm>
            <a:off x="4847572" y="1685925"/>
            <a:ext cx="1330037" cy="300082"/>
          </a:xfrm>
          <a:prstGeom prst="rect">
            <a:avLst/>
          </a:prstGeom>
          <a:noFill/>
        </p:spPr>
        <p:txBody>
          <a:bodyPr wrap="square" rtlCol="0">
            <a:spAutoFit/>
          </a:bodyPr>
          <a:lstStyle/>
          <a:p>
            <a:r>
              <a:rPr lang="en-US" sz="1350" b="1" dirty="0"/>
              <a:t>Particle Size</a:t>
            </a:r>
            <a:endParaRPr lang="en-IN" sz="1350" b="1" dirty="0"/>
          </a:p>
        </p:txBody>
      </p:sp>
    </p:spTree>
    <p:extLst>
      <p:ext uri="{BB962C8B-B14F-4D97-AF65-F5344CB8AC3E}">
        <p14:creationId xmlns:p14="http://schemas.microsoft.com/office/powerpoint/2010/main" val="72642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104"/>
            <a:ext cx="7188278" cy="960668"/>
          </a:xfrm>
        </p:spPr>
        <p:txBody>
          <a:bodyPr>
            <a:noAutofit/>
          </a:bodyPr>
          <a:lstStyle/>
          <a:p>
            <a:pPr algn="ctr"/>
            <a:r>
              <a:rPr lang="en-US" sz="3600" dirty="0">
                <a:solidFill>
                  <a:srgbClr val="FF0000"/>
                </a:solidFill>
              </a:rPr>
              <a:t>Optimization of nanoparticles by Box-Behnken Design</a:t>
            </a:r>
            <a:endParaRPr lang="en-IN" sz="36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00732224"/>
              </p:ext>
            </p:extLst>
          </p:nvPr>
        </p:nvGraphicFramePr>
        <p:xfrm>
          <a:off x="827584" y="2518976"/>
          <a:ext cx="7488832" cy="1371600"/>
        </p:xfrm>
        <a:graphic>
          <a:graphicData uri="http://schemas.openxmlformats.org/drawingml/2006/table">
            <a:tbl>
              <a:tblPr firstRow="1" bandRow="1">
                <a:tableStyleId>{8799B23B-EC83-4686-B30A-512413B5E67A}</a:tableStyleId>
              </a:tblPr>
              <a:tblGrid>
                <a:gridCol w="3816424">
                  <a:extLst>
                    <a:ext uri="{9D8B030D-6E8A-4147-A177-3AD203B41FA5}">
                      <a16:colId xmlns:a16="http://schemas.microsoft.com/office/drawing/2014/main" val="131395616"/>
                    </a:ext>
                  </a:extLst>
                </a:gridCol>
                <a:gridCol w="1080120">
                  <a:extLst>
                    <a:ext uri="{9D8B030D-6E8A-4147-A177-3AD203B41FA5}">
                      <a16:colId xmlns:a16="http://schemas.microsoft.com/office/drawing/2014/main" val="1268741994"/>
                    </a:ext>
                  </a:extLst>
                </a:gridCol>
                <a:gridCol w="1296144">
                  <a:extLst>
                    <a:ext uri="{9D8B030D-6E8A-4147-A177-3AD203B41FA5}">
                      <a16:colId xmlns:a16="http://schemas.microsoft.com/office/drawing/2014/main" val="727190703"/>
                    </a:ext>
                  </a:extLst>
                </a:gridCol>
                <a:gridCol w="1296144">
                  <a:extLst>
                    <a:ext uri="{9D8B030D-6E8A-4147-A177-3AD203B41FA5}">
                      <a16:colId xmlns:a16="http://schemas.microsoft.com/office/drawing/2014/main" val="2868008415"/>
                    </a:ext>
                  </a:extLst>
                </a:gridCol>
              </a:tblGrid>
              <a:tr h="333960">
                <a:tc>
                  <a:txBody>
                    <a:bodyPr/>
                    <a:lstStyle/>
                    <a:p>
                      <a:r>
                        <a:rPr lang="en-US" sz="1800" dirty="0"/>
                        <a:t>Independent variable</a:t>
                      </a:r>
                      <a:endParaRPr lang="en-IN" sz="1800" dirty="0"/>
                    </a:p>
                  </a:txBody>
                  <a:tcPr marL="68580" marR="68580" marT="34290" marB="34290"/>
                </a:tc>
                <a:tc>
                  <a:txBody>
                    <a:bodyPr/>
                    <a:lstStyle/>
                    <a:p>
                      <a:r>
                        <a:rPr lang="en-US" sz="1800" dirty="0"/>
                        <a:t>Low(-1)</a:t>
                      </a:r>
                      <a:endParaRPr lang="en-IN" sz="1800" dirty="0"/>
                    </a:p>
                  </a:txBody>
                  <a:tcPr marL="68580" marR="68580" marT="34290" marB="34290"/>
                </a:tc>
                <a:tc>
                  <a:txBody>
                    <a:bodyPr/>
                    <a:lstStyle/>
                    <a:p>
                      <a:r>
                        <a:rPr lang="en-US" sz="1800" dirty="0"/>
                        <a:t>Medium(0)</a:t>
                      </a:r>
                      <a:endParaRPr lang="en-IN" sz="1800" dirty="0"/>
                    </a:p>
                  </a:txBody>
                  <a:tcPr marL="68580" marR="68580" marT="34290" marB="34290"/>
                </a:tc>
                <a:tc>
                  <a:txBody>
                    <a:bodyPr/>
                    <a:lstStyle/>
                    <a:p>
                      <a:r>
                        <a:rPr lang="en-US" sz="1800" dirty="0"/>
                        <a:t>High(+1)</a:t>
                      </a:r>
                      <a:endParaRPr lang="en-IN" sz="1800" dirty="0"/>
                    </a:p>
                  </a:txBody>
                  <a:tcPr marL="68580" marR="68580" marT="34290" marB="34290"/>
                </a:tc>
                <a:extLst>
                  <a:ext uri="{0D108BD9-81ED-4DB2-BD59-A6C34878D82A}">
                    <a16:rowId xmlns:a16="http://schemas.microsoft.com/office/drawing/2014/main" val="4209866873"/>
                  </a:ext>
                </a:extLst>
              </a:tr>
              <a:tr h="285948">
                <a:tc>
                  <a:txBody>
                    <a:bodyPr/>
                    <a:lstStyle/>
                    <a:p>
                      <a:r>
                        <a:rPr lang="en-US" sz="1800" dirty="0"/>
                        <a:t>X1=Concentration of polymer(mg)</a:t>
                      </a:r>
                      <a:endParaRPr lang="en-IN" sz="1800" dirty="0"/>
                    </a:p>
                  </a:txBody>
                  <a:tcPr marL="68580" marR="68580" marT="34290" marB="34290"/>
                </a:tc>
                <a:tc>
                  <a:txBody>
                    <a:bodyPr/>
                    <a:lstStyle/>
                    <a:p>
                      <a:r>
                        <a:rPr lang="en-US" sz="1800" dirty="0"/>
                        <a:t>50</a:t>
                      </a:r>
                      <a:endParaRPr lang="en-IN" sz="1800" dirty="0"/>
                    </a:p>
                  </a:txBody>
                  <a:tcPr marL="68580" marR="68580" marT="34290" marB="34290"/>
                </a:tc>
                <a:tc>
                  <a:txBody>
                    <a:bodyPr/>
                    <a:lstStyle/>
                    <a:p>
                      <a:r>
                        <a:rPr lang="en-US" sz="1800" dirty="0"/>
                        <a:t>100</a:t>
                      </a:r>
                      <a:endParaRPr lang="en-IN" sz="1800" dirty="0"/>
                    </a:p>
                  </a:txBody>
                  <a:tcPr marL="68580" marR="68580" marT="34290" marB="34290"/>
                </a:tc>
                <a:tc>
                  <a:txBody>
                    <a:bodyPr/>
                    <a:lstStyle/>
                    <a:p>
                      <a:r>
                        <a:rPr lang="en-US" sz="1800" dirty="0"/>
                        <a:t>150</a:t>
                      </a:r>
                      <a:endParaRPr lang="en-IN" sz="1800" dirty="0"/>
                    </a:p>
                  </a:txBody>
                  <a:tcPr marL="68580" marR="68580" marT="34290" marB="34290"/>
                </a:tc>
                <a:extLst>
                  <a:ext uri="{0D108BD9-81ED-4DB2-BD59-A6C34878D82A}">
                    <a16:rowId xmlns:a16="http://schemas.microsoft.com/office/drawing/2014/main" val="370066988"/>
                  </a:ext>
                </a:extLst>
              </a:tr>
              <a:tr h="309944">
                <a:tc>
                  <a:txBody>
                    <a:bodyPr/>
                    <a:lstStyle/>
                    <a:p>
                      <a:r>
                        <a:rPr lang="en-US" sz="1800" dirty="0"/>
                        <a:t>X2=Flow rate(ml/min)</a:t>
                      </a:r>
                      <a:endParaRPr lang="en-IN" sz="1800" dirty="0"/>
                    </a:p>
                  </a:txBody>
                  <a:tcPr marL="68580" marR="68580" marT="34290" marB="34290"/>
                </a:tc>
                <a:tc>
                  <a:txBody>
                    <a:bodyPr/>
                    <a:lstStyle/>
                    <a:p>
                      <a:r>
                        <a:rPr lang="en-US" sz="1800" dirty="0"/>
                        <a:t>1</a:t>
                      </a:r>
                      <a:endParaRPr lang="en-IN" sz="1800" dirty="0"/>
                    </a:p>
                  </a:txBody>
                  <a:tcPr marL="68580" marR="68580" marT="34290" marB="34290"/>
                </a:tc>
                <a:tc>
                  <a:txBody>
                    <a:bodyPr/>
                    <a:lstStyle/>
                    <a:p>
                      <a:r>
                        <a:rPr lang="en-US" sz="1800" dirty="0"/>
                        <a:t>2</a:t>
                      </a:r>
                      <a:endParaRPr lang="en-IN" sz="1800" dirty="0"/>
                    </a:p>
                  </a:txBody>
                  <a:tcPr marL="68580" marR="68580" marT="34290" marB="34290"/>
                </a:tc>
                <a:tc>
                  <a:txBody>
                    <a:bodyPr/>
                    <a:lstStyle/>
                    <a:p>
                      <a:r>
                        <a:rPr lang="en-US" sz="1800" dirty="0"/>
                        <a:t>3</a:t>
                      </a:r>
                      <a:endParaRPr lang="en-IN" sz="1800" dirty="0"/>
                    </a:p>
                  </a:txBody>
                  <a:tcPr marL="68580" marR="68580" marT="34290" marB="34290"/>
                </a:tc>
                <a:extLst>
                  <a:ext uri="{0D108BD9-81ED-4DB2-BD59-A6C34878D82A}">
                    <a16:rowId xmlns:a16="http://schemas.microsoft.com/office/drawing/2014/main" val="2126181802"/>
                  </a:ext>
                </a:extLst>
              </a:tr>
              <a:tr h="278130">
                <a:tc>
                  <a:txBody>
                    <a:bodyPr/>
                    <a:lstStyle/>
                    <a:p>
                      <a:r>
                        <a:rPr lang="en-US" sz="1800" dirty="0"/>
                        <a:t>X3=Speed</a:t>
                      </a:r>
                      <a:r>
                        <a:rPr lang="en-US" sz="1800" baseline="0" dirty="0"/>
                        <a:t> (RPM)</a:t>
                      </a:r>
                      <a:endParaRPr lang="en-IN" sz="1800" dirty="0"/>
                    </a:p>
                  </a:txBody>
                  <a:tcPr marL="68580" marR="68580" marT="34290" marB="34290"/>
                </a:tc>
                <a:tc>
                  <a:txBody>
                    <a:bodyPr/>
                    <a:lstStyle/>
                    <a:p>
                      <a:r>
                        <a:rPr lang="en-US" sz="1800" dirty="0"/>
                        <a:t>500</a:t>
                      </a:r>
                      <a:endParaRPr lang="en-IN" sz="1800" dirty="0"/>
                    </a:p>
                  </a:txBody>
                  <a:tcPr marL="68580" marR="68580" marT="34290" marB="34290"/>
                </a:tc>
                <a:tc>
                  <a:txBody>
                    <a:bodyPr/>
                    <a:lstStyle/>
                    <a:p>
                      <a:r>
                        <a:rPr lang="en-US" sz="1800" dirty="0"/>
                        <a:t>1000</a:t>
                      </a:r>
                      <a:endParaRPr lang="en-IN" sz="1800" dirty="0"/>
                    </a:p>
                  </a:txBody>
                  <a:tcPr marL="68580" marR="68580" marT="34290" marB="34290"/>
                </a:tc>
                <a:tc>
                  <a:txBody>
                    <a:bodyPr/>
                    <a:lstStyle/>
                    <a:p>
                      <a:r>
                        <a:rPr lang="en-US" sz="1800" dirty="0"/>
                        <a:t>1500</a:t>
                      </a:r>
                      <a:endParaRPr lang="en-IN" sz="1800" dirty="0"/>
                    </a:p>
                  </a:txBody>
                  <a:tcPr marL="68580" marR="68580" marT="34290" marB="34290"/>
                </a:tc>
                <a:extLst>
                  <a:ext uri="{0D108BD9-81ED-4DB2-BD59-A6C34878D82A}">
                    <a16:rowId xmlns:a16="http://schemas.microsoft.com/office/drawing/2014/main" val="180959838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6646970"/>
              </p:ext>
            </p:extLst>
          </p:nvPr>
        </p:nvGraphicFramePr>
        <p:xfrm>
          <a:off x="827584" y="4149080"/>
          <a:ext cx="6933862" cy="1493520"/>
        </p:xfrm>
        <a:graphic>
          <a:graphicData uri="http://schemas.openxmlformats.org/drawingml/2006/table">
            <a:tbl>
              <a:tblPr firstRow="1" bandRow="1">
                <a:tableStyleId>{8799B23B-EC83-4686-B30A-512413B5E67A}</a:tableStyleId>
              </a:tblPr>
              <a:tblGrid>
                <a:gridCol w="3885862">
                  <a:extLst>
                    <a:ext uri="{9D8B030D-6E8A-4147-A177-3AD203B41FA5}">
                      <a16:colId xmlns:a16="http://schemas.microsoft.com/office/drawing/2014/main" val="243522554"/>
                    </a:ext>
                  </a:extLst>
                </a:gridCol>
                <a:gridCol w="3048000">
                  <a:extLst>
                    <a:ext uri="{9D8B030D-6E8A-4147-A177-3AD203B41FA5}">
                      <a16:colId xmlns:a16="http://schemas.microsoft.com/office/drawing/2014/main" val="2561031764"/>
                    </a:ext>
                  </a:extLst>
                </a:gridCol>
              </a:tblGrid>
              <a:tr h="274320">
                <a:tc gridSpan="2">
                  <a:txBody>
                    <a:bodyPr/>
                    <a:lstStyle/>
                    <a:p>
                      <a:r>
                        <a:rPr lang="en-US" sz="2000" dirty="0"/>
                        <a:t>Dependent variables:</a:t>
                      </a:r>
                      <a:endParaRPr lang="en-IN" sz="2000" dirty="0"/>
                    </a:p>
                  </a:txBody>
                  <a:tcPr marL="68580" marR="68580" marT="34290" marB="34290"/>
                </a:tc>
                <a:tc hMerge="1">
                  <a:txBody>
                    <a:bodyPr/>
                    <a:lstStyle/>
                    <a:p>
                      <a:endParaRPr lang="en-IN" dirty="0"/>
                    </a:p>
                  </a:txBody>
                  <a:tcPr>
                    <a:solidFill>
                      <a:schemeClr val="bg2">
                        <a:lumMod val="50000"/>
                      </a:schemeClr>
                    </a:solidFill>
                  </a:tcPr>
                </a:tc>
                <a:extLst>
                  <a:ext uri="{0D108BD9-81ED-4DB2-BD59-A6C34878D82A}">
                    <a16:rowId xmlns:a16="http://schemas.microsoft.com/office/drawing/2014/main" val="949545833"/>
                  </a:ext>
                </a:extLst>
              </a:tr>
              <a:tr h="278130">
                <a:tc>
                  <a:txBody>
                    <a:bodyPr/>
                    <a:lstStyle/>
                    <a:p>
                      <a:r>
                        <a:rPr lang="en-US" sz="2000" dirty="0"/>
                        <a:t>Y1=Particle size(nm)</a:t>
                      </a:r>
                      <a:endParaRPr lang="en-IN" sz="2000" dirty="0"/>
                    </a:p>
                  </a:txBody>
                  <a:tcPr marL="68580" marR="68580" marT="34290" marB="34290"/>
                </a:tc>
                <a:tc>
                  <a:txBody>
                    <a:bodyPr/>
                    <a:lstStyle/>
                    <a:p>
                      <a:r>
                        <a:rPr lang="en-US" sz="2000" dirty="0"/>
                        <a:t>150-400 nm</a:t>
                      </a:r>
                      <a:endParaRPr lang="en-IN" sz="2000" dirty="0"/>
                    </a:p>
                  </a:txBody>
                  <a:tcPr marL="68580" marR="68580" marT="34290" marB="34290"/>
                </a:tc>
                <a:extLst>
                  <a:ext uri="{0D108BD9-81ED-4DB2-BD59-A6C34878D82A}">
                    <a16:rowId xmlns:a16="http://schemas.microsoft.com/office/drawing/2014/main" val="1994996129"/>
                  </a:ext>
                </a:extLst>
              </a:tr>
              <a:tr h="278130">
                <a:tc>
                  <a:txBody>
                    <a:bodyPr/>
                    <a:lstStyle/>
                    <a:p>
                      <a:r>
                        <a:rPr lang="en-US" sz="2000" dirty="0"/>
                        <a:t>Y2=%EE</a:t>
                      </a:r>
                      <a:endParaRPr lang="en-IN" sz="2000" dirty="0"/>
                    </a:p>
                  </a:txBody>
                  <a:tcPr marL="68580" marR="68580" marT="34290" marB="34290"/>
                </a:tc>
                <a:tc>
                  <a:txBody>
                    <a:bodyPr/>
                    <a:lstStyle/>
                    <a:p>
                      <a:r>
                        <a:rPr lang="en-US" sz="2000" dirty="0"/>
                        <a:t>&gt;70</a:t>
                      </a:r>
                      <a:endParaRPr lang="en-IN" sz="2000" dirty="0"/>
                    </a:p>
                  </a:txBody>
                  <a:tcPr marL="68580" marR="68580" marT="34290" marB="34290"/>
                </a:tc>
                <a:extLst>
                  <a:ext uri="{0D108BD9-81ED-4DB2-BD59-A6C34878D82A}">
                    <a16:rowId xmlns:a16="http://schemas.microsoft.com/office/drawing/2014/main" val="1330336135"/>
                  </a:ext>
                </a:extLst>
              </a:tr>
              <a:tr h="274320">
                <a:tc>
                  <a:txBody>
                    <a:bodyPr/>
                    <a:lstStyle/>
                    <a:p>
                      <a:r>
                        <a:rPr lang="en-US" sz="2000" dirty="0"/>
                        <a:t>Y3=%Drug release</a:t>
                      </a:r>
                      <a:endParaRPr lang="en-IN" sz="2000" dirty="0"/>
                    </a:p>
                  </a:txBody>
                  <a:tcPr marL="68580" marR="68580" marT="34290" marB="34290"/>
                </a:tc>
                <a:tc>
                  <a:txBody>
                    <a:bodyPr/>
                    <a:lstStyle/>
                    <a:p>
                      <a:r>
                        <a:rPr lang="en-US" sz="2000" dirty="0"/>
                        <a:t>70-100%</a:t>
                      </a:r>
                      <a:endParaRPr lang="en-IN" sz="2000" dirty="0"/>
                    </a:p>
                  </a:txBody>
                  <a:tcPr marL="68580" marR="68580" marT="34290" marB="34290"/>
                </a:tc>
                <a:extLst>
                  <a:ext uri="{0D108BD9-81ED-4DB2-BD59-A6C34878D82A}">
                    <a16:rowId xmlns:a16="http://schemas.microsoft.com/office/drawing/2014/main" val="2854291467"/>
                  </a:ext>
                </a:extLst>
              </a:tr>
            </a:tbl>
          </a:graphicData>
        </a:graphic>
      </p:graphicFrame>
      <p:sp>
        <p:nvSpPr>
          <p:cNvPr id="3" name="Rectangle 2"/>
          <p:cNvSpPr/>
          <p:nvPr/>
        </p:nvSpPr>
        <p:spPr>
          <a:xfrm>
            <a:off x="107504" y="1635513"/>
            <a:ext cx="3556808" cy="369332"/>
          </a:xfrm>
          <a:prstGeom prst="rect">
            <a:avLst/>
          </a:prstGeom>
        </p:spPr>
        <p:txBody>
          <a:bodyPr wrap="none">
            <a:spAutoFit/>
          </a:bodyPr>
          <a:lstStyle/>
          <a:p>
            <a:r>
              <a:rPr lang="en-US" b="1" dirty="0"/>
              <a:t>Independent and Dependent factor</a:t>
            </a:r>
            <a:endParaRPr lang="en-IN" b="1" dirty="0"/>
          </a:p>
        </p:txBody>
      </p:sp>
      <p:sp>
        <p:nvSpPr>
          <p:cNvPr id="6" name="Slide Number Placeholder 5"/>
          <p:cNvSpPr>
            <a:spLocks noGrp="1"/>
          </p:cNvSpPr>
          <p:nvPr>
            <p:ph type="sldNum" sz="quarter" idx="12"/>
          </p:nvPr>
        </p:nvSpPr>
        <p:spPr/>
        <p:txBody>
          <a:bodyPr/>
          <a:lstStyle/>
          <a:p>
            <a:fld id="{4A23F366-91A7-4C2E-9E4E-63121A3637A0}" type="slidenum">
              <a:rPr lang="en-IN" smtClean="0"/>
              <a:t>17</a:t>
            </a:fld>
            <a:endParaRPr lang="en-IN"/>
          </a:p>
        </p:txBody>
      </p:sp>
    </p:spTree>
    <p:extLst>
      <p:ext uri="{BB962C8B-B14F-4D97-AF65-F5344CB8AC3E}">
        <p14:creationId xmlns:p14="http://schemas.microsoft.com/office/powerpoint/2010/main" val="135175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7683"/>
            <a:ext cx="6683765" cy="448415"/>
          </a:xfrm>
        </p:spPr>
        <p:txBody>
          <a:bodyPr>
            <a:normAutofit fontScale="90000"/>
          </a:bodyPr>
          <a:lstStyle/>
          <a:p>
            <a:pPr algn="ctr"/>
            <a:r>
              <a:rPr lang="en-US" sz="2400" b="1" dirty="0">
                <a:solidFill>
                  <a:srgbClr val="FF0000"/>
                </a:solidFill>
              </a:rPr>
              <a:t>Box-Behnken Design</a:t>
            </a:r>
            <a:endParaRPr lang="en-IN" sz="2400" b="1" dirty="0">
              <a:solidFill>
                <a:srgbClr val="FF0000"/>
              </a:solidFill>
            </a:endParaRPr>
          </a:p>
        </p:txBody>
      </p:sp>
      <p:sp>
        <p:nvSpPr>
          <p:cNvPr id="3" name="Slide Number Placeholder 2"/>
          <p:cNvSpPr>
            <a:spLocks noGrp="1"/>
          </p:cNvSpPr>
          <p:nvPr>
            <p:ph type="sldNum" sz="quarter" idx="12"/>
          </p:nvPr>
        </p:nvSpPr>
        <p:spPr/>
        <p:txBody>
          <a:bodyPr/>
          <a:lstStyle/>
          <a:p>
            <a:fld id="{4A23F366-91A7-4C2E-9E4E-63121A3637A0}" type="slidenum">
              <a:rPr lang="en-IN" smtClean="0"/>
              <a:t>18</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53654036"/>
              </p:ext>
            </p:extLst>
          </p:nvPr>
        </p:nvGraphicFramePr>
        <p:xfrm>
          <a:off x="287524" y="360732"/>
          <a:ext cx="8568952" cy="5669091"/>
        </p:xfrm>
        <a:graphic>
          <a:graphicData uri="http://schemas.openxmlformats.org/drawingml/2006/table">
            <a:tbl>
              <a:tblPr firstRow="1" bandRow="1">
                <a:tableStyleId>{5A111915-BE36-4E01-A7E5-04B1672EAD32}</a:tableStyleId>
              </a:tblPr>
              <a:tblGrid>
                <a:gridCol w="704586">
                  <a:extLst>
                    <a:ext uri="{9D8B030D-6E8A-4147-A177-3AD203B41FA5}">
                      <a16:colId xmlns:a16="http://schemas.microsoft.com/office/drawing/2014/main" val="2480480737"/>
                    </a:ext>
                  </a:extLst>
                </a:gridCol>
                <a:gridCol w="1290088">
                  <a:extLst>
                    <a:ext uri="{9D8B030D-6E8A-4147-A177-3AD203B41FA5}">
                      <a16:colId xmlns:a16="http://schemas.microsoft.com/office/drawing/2014/main" val="544528200"/>
                    </a:ext>
                  </a:extLst>
                </a:gridCol>
                <a:gridCol w="1190850">
                  <a:extLst>
                    <a:ext uri="{9D8B030D-6E8A-4147-A177-3AD203B41FA5}">
                      <a16:colId xmlns:a16="http://schemas.microsoft.com/office/drawing/2014/main" val="2721419012"/>
                    </a:ext>
                  </a:extLst>
                </a:gridCol>
                <a:gridCol w="1448868">
                  <a:extLst>
                    <a:ext uri="{9D8B030D-6E8A-4147-A177-3AD203B41FA5}">
                      <a16:colId xmlns:a16="http://schemas.microsoft.com/office/drawing/2014/main" val="2112804235"/>
                    </a:ext>
                  </a:extLst>
                </a:gridCol>
                <a:gridCol w="1687136">
                  <a:extLst>
                    <a:ext uri="{9D8B030D-6E8A-4147-A177-3AD203B41FA5}">
                      <a16:colId xmlns:a16="http://schemas.microsoft.com/office/drawing/2014/main" val="2146190095"/>
                    </a:ext>
                  </a:extLst>
                </a:gridCol>
                <a:gridCol w="1123712">
                  <a:extLst>
                    <a:ext uri="{9D8B030D-6E8A-4147-A177-3AD203B41FA5}">
                      <a16:colId xmlns:a16="http://schemas.microsoft.com/office/drawing/2014/main" val="1707375674"/>
                    </a:ext>
                  </a:extLst>
                </a:gridCol>
                <a:gridCol w="1123712">
                  <a:extLst>
                    <a:ext uri="{9D8B030D-6E8A-4147-A177-3AD203B41FA5}">
                      <a16:colId xmlns:a16="http://schemas.microsoft.com/office/drawing/2014/main" val="1705377874"/>
                    </a:ext>
                  </a:extLst>
                </a:gridCol>
              </a:tblGrid>
              <a:tr h="614794">
                <a:tc>
                  <a:txBody>
                    <a:bodyPr/>
                    <a:lstStyle/>
                    <a:p>
                      <a:pPr algn="ctr">
                        <a:lnSpc>
                          <a:spcPct val="150000"/>
                        </a:lnSpc>
                        <a:spcAft>
                          <a:spcPts val="0"/>
                        </a:spcAft>
                      </a:pPr>
                      <a:r>
                        <a:rPr lang="en-US" sz="1400" dirty="0">
                          <a:solidFill>
                            <a:schemeClr val="tx1"/>
                          </a:solidFill>
                          <a:effectLst/>
                        </a:rPr>
                        <a:t>Batch no.</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solidFill>
                            <a:schemeClr val="tx1"/>
                          </a:solidFill>
                          <a:effectLst/>
                        </a:rPr>
                        <a:t>Conc. of Polymer(mg)</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solidFill>
                            <a:schemeClr val="tx1"/>
                          </a:solidFill>
                          <a:effectLst/>
                        </a:rPr>
                        <a:t>Flow rate(ml/min)</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solidFill>
                            <a:schemeClr val="tx1"/>
                          </a:solidFill>
                          <a:effectLst/>
                        </a:rPr>
                        <a:t>Stirring Speed (RPM)</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solidFill>
                            <a:schemeClr val="tx1"/>
                          </a:solidFill>
                          <a:effectLst/>
                        </a:rPr>
                        <a:t>Particle size</a:t>
                      </a:r>
                    </a:p>
                    <a:p>
                      <a:pPr algn="ctr">
                        <a:lnSpc>
                          <a:spcPct val="150000"/>
                        </a:lnSpc>
                        <a:spcAft>
                          <a:spcPts val="0"/>
                        </a:spcAft>
                      </a:pPr>
                      <a:r>
                        <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solidFill>
                            <a:schemeClr val="tx1"/>
                          </a:solidFill>
                          <a:effectLst/>
                        </a:rPr>
                        <a:t>%EE</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solidFill>
                            <a:schemeClr val="tx1"/>
                          </a:solidFill>
                          <a:effectLst/>
                        </a:rPr>
                        <a:t>%Drug release at 24 h</a:t>
                      </a:r>
                      <a:endParaRPr lang="en-IN"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723502"/>
                  </a:ext>
                </a:extLst>
              </a:tr>
              <a:tr h="392166">
                <a:tc>
                  <a:txBody>
                    <a:bodyPr/>
                    <a:lstStyle/>
                    <a:p>
                      <a:pPr algn="ctr">
                        <a:lnSpc>
                          <a:spcPct val="150000"/>
                        </a:lnSpc>
                        <a:spcAft>
                          <a:spcPts val="0"/>
                        </a:spcAft>
                      </a:pPr>
                      <a:r>
                        <a:rPr lang="en-US" sz="1400" dirty="0">
                          <a:effectLst/>
                        </a:rPr>
                        <a:t>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100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1000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139±0.09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89.73±0.98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91.2±0.98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5967703"/>
                  </a:ext>
                </a:extLst>
              </a:tr>
              <a:tr h="317191">
                <a:tc>
                  <a:txBody>
                    <a:bodyPr/>
                    <a:lstStyle/>
                    <a:p>
                      <a:pPr algn="ctr">
                        <a:lnSpc>
                          <a:spcPct val="150000"/>
                        </a:lnSpc>
                        <a:spcAft>
                          <a:spcPts val="0"/>
                        </a:spcAft>
                      </a:pPr>
                      <a:r>
                        <a:rPr lang="en-US" sz="1400" dirty="0">
                          <a:effectLst/>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200±0.79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78.82±0.89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80.76±0.94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360026"/>
                  </a:ext>
                </a:extLst>
              </a:tr>
              <a:tr h="317191">
                <a:tc>
                  <a:txBody>
                    <a:bodyPr/>
                    <a:lstStyle/>
                    <a:p>
                      <a:pPr algn="ctr">
                        <a:lnSpc>
                          <a:spcPct val="150000"/>
                        </a:lnSpc>
                        <a:spcAft>
                          <a:spcPts val="0"/>
                        </a:spcAft>
                      </a:pPr>
                      <a:r>
                        <a:rPr lang="en-US"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150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246±0.45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76.32±0.76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82.31±0.85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733791"/>
                  </a:ext>
                </a:extLst>
              </a:tr>
              <a:tr h="317191">
                <a:tc>
                  <a:txBody>
                    <a:bodyPr/>
                    <a:lstStyle/>
                    <a:p>
                      <a:pPr algn="ctr">
                        <a:lnSpc>
                          <a:spcPct val="150000"/>
                        </a:lnSpc>
                        <a:spcAft>
                          <a:spcPts val="0"/>
                        </a:spcAft>
                      </a:pPr>
                      <a:r>
                        <a:rPr lang="en-US" sz="1400">
                          <a:effectLst/>
                        </a:rPr>
                        <a:t>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314±0.43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78.41±0.98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84.56±0.85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079869"/>
                  </a:ext>
                </a:extLst>
              </a:tr>
              <a:tr h="317191">
                <a:tc>
                  <a:txBody>
                    <a:bodyPr/>
                    <a:lstStyle/>
                    <a:p>
                      <a:pPr algn="ctr">
                        <a:lnSpc>
                          <a:spcPct val="150000"/>
                        </a:lnSpc>
                        <a:spcAft>
                          <a:spcPts val="0"/>
                        </a:spcAft>
                      </a:pPr>
                      <a:r>
                        <a:rPr lang="en-US" sz="1400">
                          <a:effectLst/>
                        </a:rPr>
                        <a:t>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198±0.67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84.39±0.79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87.90±1.09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0133228"/>
                  </a:ext>
                </a:extLst>
              </a:tr>
              <a:tr h="317191">
                <a:tc>
                  <a:txBody>
                    <a:bodyPr/>
                    <a:lstStyle/>
                    <a:p>
                      <a:pPr algn="ctr">
                        <a:lnSpc>
                          <a:spcPct val="150000"/>
                        </a:lnSpc>
                        <a:spcAft>
                          <a:spcPts val="0"/>
                        </a:spcAft>
                      </a:pPr>
                      <a:r>
                        <a:rPr lang="en-US" sz="1400">
                          <a:effectLst/>
                        </a:rPr>
                        <a:t>6</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189±0.09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83.36±0.45</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89.86±1.12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411711"/>
                  </a:ext>
                </a:extLst>
              </a:tr>
              <a:tr h="317191">
                <a:tc>
                  <a:txBody>
                    <a:bodyPr/>
                    <a:lstStyle/>
                    <a:p>
                      <a:pPr algn="ctr">
                        <a:lnSpc>
                          <a:spcPct val="150000"/>
                        </a:lnSpc>
                        <a:spcAft>
                          <a:spcPts val="0"/>
                        </a:spcAft>
                      </a:pPr>
                      <a:r>
                        <a:rPr lang="en-US" sz="1400">
                          <a:effectLst/>
                        </a:rPr>
                        <a:t>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121±0.98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88.13±0.57</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90.13±0.79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04535"/>
                  </a:ext>
                </a:extLst>
              </a:tr>
              <a:tr h="317191">
                <a:tc>
                  <a:txBody>
                    <a:bodyPr/>
                    <a:lstStyle/>
                    <a:p>
                      <a:pPr algn="ctr">
                        <a:lnSpc>
                          <a:spcPct val="150000"/>
                        </a:lnSpc>
                        <a:spcAft>
                          <a:spcPts val="0"/>
                        </a:spcAft>
                      </a:pPr>
                      <a:r>
                        <a:rPr lang="en-US" sz="1400">
                          <a:effectLst/>
                        </a:rPr>
                        <a:t>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197±0.76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86.28±0.61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88.18±0.99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142226"/>
                  </a:ext>
                </a:extLst>
              </a:tr>
              <a:tr h="317191">
                <a:tc>
                  <a:txBody>
                    <a:bodyPr/>
                    <a:lstStyle/>
                    <a:p>
                      <a:pPr algn="ctr">
                        <a:lnSpc>
                          <a:spcPct val="150000"/>
                        </a:lnSpc>
                        <a:spcAft>
                          <a:spcPts val="0"/>
                        </a:spcAft>
                      </a:pPr>
                      <a:r>
                        <a:rPr lang="en-US" sz="1400">
                          <a:effectLst/>
                        </a:rPr>
                        <a:t>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327±0.52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78.17±078</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82.63±0.85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5715763"/>
                  </a:ext>
                </a:extLst>
              </a:tr>
              <a:tr h="317191">
                <a:tc>
                  <a:txBody>
                    <a:bodyPr/>
                    <a:lstStyle/>
                    <a:p>
                      <a:pPr algn="ctr">
                        <a:lnSpc>
                          <a:spcPct val="150000"/>
                        </a:lnSpc>
                        <a:spcAft>
                          <a:spcPts val="0"/>
                        </a:spcAft>
                      </a:pPr>
                      <a:r>
                        <a:rPr lang="en-US" sz="1400">
                          <a:effectLst/>
                        </a:rPr>
                        <a:t>10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302±1.07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73.67±0.81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80.28±0.83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901100"/>
                  </a:ext>
                </a:extLst>
              </a:tr>
              <a:tr h="317191">
                <a:tc>
                  <a:txBody>
                    <a:bodyPr/>
                    <a:lstStyle/>
                    <a:p>
                      <a:pPr algn="ctr">
                        <a:lnSpc>
                          <a:spcPct val="150000"/>
                        </a:lnSpc>
                        <a:spcAft>
                          <a:spcPts val="0"/>
                        </a:spcAft>
                      </a:pPr>
                      <a:r>
                        <a:rPr lang="en-US" sz="1400">
                          <a:effectLst/>
                        </a:rPr>
                        <a:t>11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346±0.12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76.53±0.91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88.49±0.69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269866"/>
                  </a:ext>
                </a:extLst>
              </a:tr>
              <a:tr h="317191">
                <a:tc>
                  <a:txBody>
                    <a:bodyPr/>
                    <a:lstStyle/>
                    <a:p>
                      <a:pPr algn="ctr">
                        <a:lnSpc>
                          <a:spcPct val="150000"/>
                        </a:lnSpc>
                        <a:spcAft>
                          <a:spcPts val="0"/>
                        </a:spcAft>
                      </a:pPr>
                      <a:r>
                        <a:rPr lang="en-US" sz="1400">
                          <a:effectLst/>
                        </a:rPr>
                        <a:t>12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198±0.43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85.70±0.72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81.18±1.05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021617"/>
                  </a:ext>
                </a:extLst>
              </a:tr>
              <a:tr h="317191">
                <a:tc>
                  <a:txBody>
                    <a:bodyPr/>
                    <a:lstStyle/>
                    <a:p>
                      <a:pPr algn="ctr">
                        <a:lnSpc>
                          <a:spcPct val="150000"/>
                        </a:lnSpc>
                        <a:spcAft>
                          <a:spcPts val="0"/>
                        </a:spcAft>
                      </a:pPr>
                      <a:r>
                        <a:rPr lang="en-US" sz="1400">
                          <a:effectLst/>
                        </a:rPr>
                        <a:t>13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1500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276±0.79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77.35±0.79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89.54±1.11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368756"/>
                  </a:ext>
                </a:extLst>
              </a:tr>
              <a:tr h="317191">
                <a:tc>
                  <a:txBody>
                    <a:bodyPr/>
                    <a:lstStyle/>
                    <a:p>
                      <a:pPr algn="ctr">
                        <a:lnSpc>
                          <a:spcPct val="150000"/>
                        </a:lnSpc>
                        <a:spcAft>
                          <a:spcPts val="0"/>
                        </a:spcAft>
                      </a:pPr>
                      <a:r>
                        <a:rPr lang="en-US" sz="1400">
                          <a:effectLst/>
                        </a:rPr>
                        <a:t>14</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1000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231±0.98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a:effectLst/>
                        </a:rPr>
                        <a:t>85.67±0.89</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81.34±1.07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112098"/>
                  </a:ext>
                </a:extLst>
              </a:tr>
              <a:tr h="317191">
                <a:tc>
                  <a:txBody>
                    <a:bodyPr/>
                    <a:lstStyle/>
                    <a:p>
                      <a:pPr algn="ctr">
                        <a:lnSpc>
                          <a:spcPct val="150000"/>
                        </a:lnSpc>
                        <a:spcAft>
                          <a:spcPts val="0"/>
                        </a:spcAft>
                      </a:pPr>
                      <a:r>
                        <a:rPr lang="en-US" sz="1400" dirty="0">
                          <a:effectLst/>
                        </a:rPr>
                        <a:t>15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50</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1000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3502" marR="43502" marT="21751" marB="21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311±0.87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400" dirty="0">
                          <a:effectLst/>
                        </a:rPr>
                        <a:t>76.54±0.60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IN" sz="1400" dirty="0">
                          <a:effectLst/>
                        </a:rPr>
                        <a:t>85.16±0.98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416497"/>
                  </a:ext>
                </a:extLst>
              </a:tr>
            </a:tbl>
          </a:graphicData>
        </a:graphic>
      </p:graphicFrame>
    </p:spTree>
    <p:extLst>
      <p:ext uri="{BB962C8B-B14F-4D97-AF65-F5344CB8AC3E}">
        <p14:creationId xmlns:p14="http://schemas.microsoft.com/office/powerpoint/2010/main" val="93052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493"/>
            <a:ext cx="7289516" cy="593049"/>
          </a:xfrm>
        </p:spPr>
        <p:txBody>
          <a:bodyPr>
            <a:normAutofit fontScale="90000"/>
          </a:bodyPr>
          <a:lstStyle/>
          <a:p>
            <a:pPr algn="ctr"/>
            <a:r>
              <a:rPr lang="en-US" b="1" dirty="0">
                <a:solidFill>
                  <a:srgbClr val="FF0000"/>
                </a:solidFill>
              </a:rPr>
              <a:t>Contour plots and Surface plots of BBD</a:t>
            </a:r>
            <a:endParaRPr lang="en-IN" b="1" dirty="0">
              <a:solidFill>
                <a:srgbClr val="FF0000"/>
              </a:solidFill>
            </a:endParaRPr>
          </a:p>
        </p:txBody>
      </p:sp>
      <p:sp>
        <p:nvSpPr>
          <p:cNvPr id="3" name="Slide Number Placeholder 2"/>
          <p:cNvSpPr>
            <a:spLocks noGrp="1"/>
          </p:cNvSpPr>
          <p:nvPr>
            <p:ph type="sldNum" sz="quarter" idx="12"/>
          </p:nvPr>
        </p:nvSpPr>
        <p:spPr/>
        <p:txBody>
          <a:bodyPr/>
          <a:lstStyle/>
          <a:p>
            <a:fld id="{4A23F366-91A7-4C2E-9E4E-63121A3637A0}" type="slidenum">
              <a:rPr lang="en-IN" smtClean="0"/>
              <a:t>19</a:t>
            </a:fld>
            <a:endParaRPr lang="en-IN"/>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97" y="2143702"/>
            <a:ext cx="1939951" cy="1594805"/>
          </a:xfrm>
          <a:prstGeom prst="rect">
            <a:avLst/>
          </a:prstGeom>
          <a:ln w="19050">
            <a:solidFill>
              <a:schemeClr val="tx1"/>
            </a:solid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1606" y="2156158"/>
            <a:ext cx="2118386" cy="1569890"/>
          </a:xfrm>
          <a:prstGeom prst="rect">
            <a:avLst/>
          </a:prstGeom>
          <a:ln w="19050">
            <a:solidFill>
              <a:schemeClr val="tx1"/>
            </a:solidFill>
          </a:ln>
        </p:spPr>
      </p:pic>
      <p:pic>
        <p:nvPicPr>
          <p:cNvPr id="4" name="Picture 3">
            <a:extLst>
              <a:ext uri="{FF2B5EF4-FFF2-40B4-BE49-F238E27FC236}">
                <a16:creationId xmlns:a16="http://schemas.microsoft.com/office/drawing/2014/main" id="{68F9D951-A7EA-D012-2C4B-13F18DAF9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826" y="2143701"/>
            <a:ext cx="1892208" cy="1562508"/>
          </a:xfrm>
          <a:prstGeom prst="rect">
            <a:avLst/>
          </a:prstGeom>
          <a:ln w="19050">
            <a:solidFill>
              <a:schemeClr val="tx1"/>
            </a:solidFill>
          </a:ln>
        </p:spPr>
      </p:pic>
      <p:pic>
        <p:nvPicPr>
          <p:cNvPr id="5" name="Picture 4">
            <a:extLst>
              <a:ext uri="{FF2B5EF4-FFF2-40B4-BE49-F238E27FC236}">
                <a16:creationId xmlns:a16="http://schemas.microsoft.com/office/drawing/2014/main" id="{98BE6F4B-2CE9-53A8-9BC4-4D8AA82B9A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5804" y="2143701"/>
            <a:ext cx="2035673" cy="1547739"/>
          </a:xfrm>
          <a:prstGeom prst="rect">
            <a:avLst/>
          </a:prstGeom>
          <a:ln w="19050">
            <a:solidFill>
              <a:schemeClr val="tx1"/>
            </a:solidFill>
          </a:ln>
        </p:spPr>
      </p:pic>
      <p:pic>
        <p:nvPicPr>
          <p:cNvPr id="9" name="Picture 8">
            <a:extLst>
              <a:ext uri="{FF2B5EF4-FFF2-40B4-BE49-F238E27FC236}">
                <a16:creationId xmlns:a16="http://schemas.microsoft.com/office/drawing/2014/main" id="{33B65172-D762-FCB7-8B05-9E37AFA5CC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5124" y="4044567"/>
            <a:ext cx="2768627" cy="1876204"/>
          </a:xfrm>
          <a:prstGeom prst="rect">
            <a:avLst/>
          </a:prstGeom>
          <a:ln w="19050">
            <a:solidFill>
              <a:schemeClr val="tx1"/>
            </a:solidFill>
          </a:ln>
        </p:spPr>
      </p:pic>
      <p:pic>
        <p:nvPicPr>
          <p:cNvPr id="10" name="Picture 9">
            <a:extLst>
              <a:ext uri="{FF2B5EF4-FFF2-40B4-BE49-F238E27FC236}">
                <a16:creationId xmlns:a16="http://schemas.microsoft.com/office/drawing/2014/main" id="{28481C6D-90BC-42E4-6504-629BD4A499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1915" y="4032427"/>
            <a:ext cx="2649492" cy="1888344"/>
          </a:xfrm>
          <a:prstGeom prst="rect">
            <a:avLst/>
          </a:prstGeom>
          <a:ln w="19050">
            <a:solidFill>
              <a:schemeClr val="tx1"/>
            </a:solidFill>
          </a:ln>
        </p:spPr>
      </p:pic>
      <p:sp>
        <p:nvSpPr>
          <p:cNvPr id="6" name="TextBox 5">
            <a:extLst>
              <a:ext uri="{FF2B5EF4-FFF2-40B4-BE49-F238E27FC236}">
                <a16:creationId xmlns:a16="http://schemas.microsoft.com/office/drawing/2014/main" id="{034D378A-EBE3-0207-A9A9-EC137F47010A}"/>
              </a:ext>
            </a:extLst>
          </p:cNvPr>
          <p:cNvSpPr txBox="1"/>
          <p:nvPr/>
        </p:nvSpPr>
        <p:spPr>
          <a:xfrm>
            <a:off x="1861618" y="1734493"/>
            <a:ext cx="1038874" cy="300082"/>
          </a:xfrm>
          <a:prstGeom prst="rect">
            <a:avLst/>
          </a:prstGeom>
          <a:noFill/>
        </p:spPr>
        <p:txBody>
          <a:bodyPr wrap="none" rtlCol="0">
            <a:spAutoFit/>
          </a:bodyPr>
          <a:lstStyle/>
          <a:p>
            <a:r>
              <a:rPr lang="en-US" sz="1350" b="1" dirty="0"/>
              <a:t>Particle Size</a:t>
            </a:r>
            <a:endParaRPr lang="en-IN" sz="1350" b="1" dirty="0"/>
          </a:p>
        </p:txBody>
      </p:sp>
      <p:sp>
        <p:nvSpPr>
          <p:cNvPr id="8" name="TextBox 7">
            <a:extLst>
              <a:ext uri="{FF2B5EF4-FFF2-40B4-BE49-F238E27FC236}">
                <a16:creationId xmlns:a16="http://schemas.microsoft.com/office/drawing/2014/main" id="{866ECA08-7D6C-2C04-3F69-4FED641ACAC1}"/>
              </a:ext>
            </a:extLst>
          </p:cNvPr>
          <p:cNvSpPr txBox="1"/>
          <p:nvPr/>
        </p:nvSpPr>
        <p:spPr>
          <a:xfrm>
            <a:off x="6457950" y="1702997"/>
            <a:ext cx="519694" cy="300082"/>
          </a:xfrm>
          <a:prstGeom prst="rect">
            <a:avLst/>
          </a:prstGeom>
          <a:noFill/>
        </p:spPr>
        <p:txBody>
          <a:bodyPr wrap="none" rtlCol="0">
            <a:spAutoFit/>
          </a:bodyPr>
          <a:lstStyle/>
          <a:p>
            <a:r>
              <a:rPr lang="en-US" sz="1350" b="1" dirty="0"/>
              <a:t>% EE</a:t>
            </a:r>
            <a:endParaRPr lang="en-IN" sz="1350" b="1" dirty="0"/>
          </a:p>
        </p:txBody>
      </p:sp>
      <p:sp>
        <p:nvSpPr>
          <p:cNvPr id="11" name="TextBox 10">
            <a:extLst>
              <a:ext uri="{FF2B5EF4-FFF2-40B4-BE49-F238E27FC236}">
                <a16:creationId xmlns:a16="http://schemas.microsoft.com/office/drawing/2014/main" id="{7EB23593-5DE4-7303-B735-507E1D30DBF4}"/>
              </a:ext>
            </a:extLst>
          </p:cNvPr>
          <p:cNvSpPr txBox="1"/>
          <p:nvPr/>
        </p:nvSpPr>
        <p:spPr>
          <a:xfrm>
            <a:off x="3508098" y="5969283"/>
            <a:ext cx="1491306" cy="338554"/>
          </a:xfrm>
          <a:prstGeom prst="rect">
            <a:avLst/>
          </a:prstGeom>
          <a:noFill/>
        </p:spPr>
        <p:txBody>
          <a:bodyPr wrap="none" rtlCol="0">
            <a:spAutoFit/>
          </a:bodyPr>
          <a:lstStyle/>
          <a:p>
            <a:r>
              <a:rPr lang="en-US" sz="1600" b="1" dirty="0"/>
              <a:t>% Drug Release</a:t>
            </a:r>
            <a:endParaRPr lang="en-IN" sz="1600" b="1" dirty="0"/>
          </a:p>
        </p:txBody>
      </p:sp>
    </p:spTree>
    <p:extLst>
      <p:ext uri="{BB962C8B-B14F-4D97-AF65-F5344CB8AC3E}">
        <p14:creationId xmlns:p14="http://schemas.microsoft.com/office/powerpoint/2010/main" val="222968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16905"/>
            <a:ext cx="7543800" cy="538843"/>
          </a:xfrm>
        </p:spPr>
        <p:txBody>
          <a:bodyPr>
            <a:normAutofit fontScale="90000"/>
          </a:bodyPr>
          <a:lstStyle/>
          <a:p>
            <a:pPr algn="ctr"/>
            <a:r>
              <a:rPr lang="en-US" dirty="0">
                <a:solidFill>
                  <a:srgbClr val="FF0000"/>
                </a:solidFill>
                <a:latin typeface="Calibri" panose="020F0502020204030204" pitchFamily="34" charset="0"/>
                <a:cs typeface="Calibri" panose="020F0502020204030204" pitchFamily="34" charset="0"/>
              </a:rPr>
              <a:t>Introduction</a:t>
            </a:r>
            <a:endParaRPr lang="en-IN" dirty="0">
              <a:solidFill>
                <a:srgbClr val="FF0000"/>
              </a:solidFill>
            </a:endParaRPr>
          </a:p>
        </p:txBody>
      </p:sp>
      <p:sp>
        <p:nvSpPr>
          <p:cNvPr id="3" name="Content Placeholder 2"/>
          <p:cNvSpPr>
            <a:spLocks noGrp="1"/>
          </p:cNvSpPr>
          <p:nvPr>
            <p:ph idx="1"/>
          </p:nvPr>
        </p:nvSpPr>
        <p:spPr>
          <a:xfrm>
            <a:off x="151879" y="1351469"/>
            <a:ext cx="8840243" cy="3673928"/>
          </a:xfrm>
        </p:spPr>
        <p:txBody>
          <a:bodyPr>
            <a:noAutofit/>
          </a:bodyPr>
          <a:lstStyle/>
          <a:p>
            <a:pPr marL="0" indent="0" algn="just">
              <a:buNone/>
            </a:pPr>
            <a:r>
              <a:rPr lang="en-US" sz="1800" b="1" dirty="0">
                <a:latin typeface="Calibri" panose="020F0502020204030204" pitchFamily="34" charset="0"/>
                <a:cs typeface="Calibri" panose="020F0502020204030204" pitchFamily="34" charset="0"/>
              </a:rPr>
              <a:t>Postmenopausal osteoporosis</a:t>
            </a:r>
          </a:p>
          <a:p>
            <a:pPr marL="0" indent="0" algn="just">
              <a:buNone/>
            </a:pPr>
            <a:r>
              <a:rPr lang="en-US" sz="1800" dirty="0">
                <a:latin typeface="Calibri" panose="020F0502020204030204" pitchFamily="34" charset="0"/>
                <a:cs typeface="Calibri" panose="020F0502020204030204" pitchFamily="34" charset="0"/>
              </a:rPr>
              <a:t>According to WHO One in two post menopausal women have osteoporosis.</a:t>
            </a:r>
          </a:p>
          <a:p>
            <a:pPr marL="0" indent="0" algn="just">
              <a:buNone/>
            </a:pPr>
            <a:endParaRPr lang="en-IN"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A23F366-91A7-4C2E-9E4E-63121A3637A0}" type="slidenum">
              <a:rPr lang="en-IN" smtClean="0"/>
              <a:t>2</a:t>
            </a:fld>
            <a:endParaRPr lang="en-I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76" y="2127347"/>
            <a:ext cx="3304903" cy="2302329"/>
          </a:xfrm>
          <a:prstGeom prst="rect">
            <a:avLst/>
          </a:prstGeom>
        </p:spPr>
      </p:pic>
      <p:graphicFrame>
        <p:nvGraphicFramePr>
          <p:cNvPr id="28" name="Diagram 27"/>
          <p:cNvGraphicFramePr/>
          <p:nvPr/>
        </p:nvGraphicFramePr>
        <p:xfrm>
          <a:off x="4973414" y="2277163"/>
          <a:ext cx="4405449" cy="2547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A3120AD6-E112-9825-ED37-17857E7836DE}"/>
              </a:ext>
            </a:extLst>
          </p:cNvPr>
          <p:cNvPicPr>
            <a:picLocks noChangeAspect="1"/>
          </p:cNvPicPr>
          <p:nvPr/>
        </p:nvPicPr>
        <p:blipFill>
          <a:blip r:embed="rId9"/>
          <a:stretch>
            <a:fillRect/>
          </a:stretch>
        </p:blipFill>
        <p:spPr>
          <a:xfrm>
            <a:off x="2305268" y="2398273"/>
            <a:ext cx="4050506" cy="2686050"/>
          </a:xfrm>
          <a:prstGeom prst="rect">
            <a:avLst/>
          </a:prstGeom>
        </p:spPr>
      </p:pic>
    </p:spTree>
    <p:extLst>
      <p:ext uri="{BB962C8B-B14F-4D97-AF65-F5344CB8AC3E}">
        <p14:creationId xmlns:p14="http://schemas.microsoft.com/office/powerpoint/2010/main" val="32962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7956376" cy="1080120"/>
          </a:xfrm>
        </p:spPr>
        <p:txBody>
          <a:bodyPr>
            <a:normAutofit fontScale="90000"/>
          </a:bodyPr>
          <a:lstStyle/>
          <a:p>
            <a:pPr algn="ctr"/>
            <a:r>
              <a:rPr lang="en-US" dirty="0">
                <a:solidFill>
                  <a:srgbClr val="FF0000"/>
                </a:solidFill>
              </a:rPr>
              <a:t>In Vitro drug Release study of Various batches of Box-Behnken design</a:t>
            </a:r>
            <a:endParaRPr lang="en-IN" dirty="0">
              <a:solidFill>
                <a:srgbClr val="FF0000"/>
              </a:solidFill>
            </a:endParaRPr>
          </a:p>
        </p:txBody>
      </p:sp>
      <p:sp>
        <p:nvSpPr>
          <p:cNvPr id="8" name="Slide Number Placeholder 7"/>
          <p:cNvSpPr>
            <a:spLocks noGrp="1"/>
          </p:cNvSpPr>
          <p:nvPr>
            <p:ph type="sldNum" sz="quarter" idx="12"/>
          </p:nvPr>
        </p:nvSpPr>
        <p:spPr/>
        <p:txBody>
          <a:bodyPr/>
          <a:lstStyle/>
          <a:p>
            <a:fld id="{4A23F366-91A7-4C2E-9E4E-63121A3637A0}" type="slidenum">
              <a:rPr lang="en-IN" smtClean="0"/>
              <a:t>20</a:t>
            </a:fld>
            <a:endParaRPr lang="en-IN"/>
          </a:p>
        </p:txBody>
      </p:sp>
      <p:pic>
        <p:nvPicPr>
          <p:cNvPr id="2" name="Picture 1"/>
          <p:cNvPicPr>
            <a:picLocks noChangeAspect="1"/>
          </p:cNvPicPr>
          <p:nvPr/>
        </p:nvPicPr>
        <p:blipFill>
          <a:blip r:embed="rId2"/>
          <a:stretch>
            <a:fillRect/>
          </a:stretch>
        </p:blipFill>
        <p:spPr>
          <a:xfrm>
            <a:off x="467544" y="1772816"/>
            <a:ext cx="7956376" cy="4320480"/>
          </a:xfrm>
          <a:prstGeom prst="rect">
            <a:avLst/>
          </a:prstGeom>
        </p:spPr>
      </p:pic>
    </p:spTree>
    <p:extLst>
      <p:ext uri="{BB962C8B-B14F-4D97-AF65-F5344CB8AC3E}">
        <p14:creationId xmlns:p14="http://schemas.microsoft.com/office/powerpoint/2010/main" val="284318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6525"/>
            <a:ext cx="6683765" cy="564190"/>
          </a:xfrm>
        </p:spPr>
        <p:txBody>
          <a:bodyPr>
            <a:normAutofit fontScale="90000"/>
          </a:bodyPr>
          <a:lstStyle/>
          <a:p>
            <a:pPr algn="ctr"/>
            <a:r>
              <a:rPr lang="en-US" dirty="0">
                <a:solidFill>
                  <a:srgbClr val="FF0000"/>
                </a:solidFill>
              </a:rPr>
              <a:t>ANOVA</a:t>
            </a:r>
            <a:endParaRPr lang="en-IN"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31244745"/>
              </p:ext>
            </p:extLst>
          </p:nvPr>
        </p:nvGraphicFramePr>
        <p:xfrm>
          <a:off x="251520" y="1864519"/>
          <a:ext cx="7560840" cy="2751403"/>
        </p:xfrm>
        <a:graphic>
          <a:graphicData uri="http://schemas.openxmlformats.org/drawingml/2006/table">
            <a:tbl>
              <a:tblPr firstRow="1" firstCol="1" bandRow="1">
                <a:tableStyleId>{8799B23B-EC83-4686-B30A-512413B5E67A}</a:tableStyleId>
              </a:tblPr>
              <a:tblGrid>
                <a:gridCol w="1152128">
                  <a:extLst>
                    <a:ext uri="{9D8B030D-6E8A-4147-A177-3AD203B41FA5}">
                      <a16:colId xmlns:a16="http://schemas.microsoft.com/office/drawing/2014/main" val="1033307316"/>
                    </a:ext>
                  </a:extLst>
                </a:gridCol>
                <a:gridCol w="1080120">
                  <a:extLst>
                    <a:ext uri="{9D8B030D-6E8A-4147-A177-3AD203B41FA5}">
                      <a16:colId xmlns:a16="http://schemas.microsoft.com/office/drawing/2014/main" val="590877435"/>
                    </a:ext>
                  </a:extLst>
                </a:gridCol>
                <a:gridCol w="576064">
                  <a:extLst>
                    <a:ext uri="{9D8B030D-6E8A-4147-A177-3AD203B41FA5}">
                      <a16:colId xmlns:a16="http://schemas.microsoft.com/office/drawing/2014/main" val="726663596"/>
                    </a:ext>
                  </a:extLst>
                </a:gridCol>
                <a:gridCol w="1008112">
                  <a:extLst>
                    <a:ext uri="{9D8B030D-6E8A-4147-A177-3AD203B41FA5}">
                      <a16:colId xmlns:a16="http://schemas.microsoft.com/office/drawing/2014/main" val="175844422"/>
                    </a:ext>
                  </a:extLst>
                </a:gridCol>
                <a:gridCol w="864096">
                  <a:extLst>
                    <a:ext uri="{9D8B030D-6E8A-4147-A177-3AD203B41FA5}">
                      <a16:colId xmlns:a16="http://schemas.microsoft.com/office/drawing/2014/main" val="3078453610"/>
                    </a:ext>
                  </a:extLst>
                </a:gridCol>
                <a:gridCol w="1152128">
                  <a:extLst>
                    <a:ext uri="{9D8B030D-6E8A-4147-A177-3AD203B41FA5}">
                      <a16:colId xmlns:a16="http://schemas.microsoft.com/office/drawing/2014/main" val="847347772"/>
                    </a:ext>
                  </a:extLst>
                </a:gridCol>
                <a:gridCol w="720080">
                  <a:extLst>
                    <a:ext uri="{9D8B030D-6E8A-4147-A177-3AD203B41FA5}">
                      <a16:colId xmlns:a16="http://schemas.microsoft.com/office/drawing/2014/main" val="1337006573"/>
                    </a:ext>
                  </a:extLst>
                </a:gridCol>
                <a:gridCol w="1008112">
                  <a:extLst>
                    <a:ext uri="{9D8B030D-6E8A-4147-A177-3AD203B41FA5}">
                      <a16:colId xmlns:a16="http://schemas.microsoft.com/office/drawing/2014/main" val="1865822135"/>
                    </a:ext>
                  </a:extLst>
                </a:gridCol>
              </a:tblGrid>
              <a:tr h="745807">
                <a:tc>
                  <a:txBody>
                    <a:bodyPr/>
                    <a:lstStyle/>
                    <a:p>
                      <a:pPr algn="just">
                        <a:lnSpc>
                          <a:spcPct val="150000"/>
                        </a:lnSpc>
                        <a:spcAft>
                          <a:spcPts val="0"/>
                        </a:spcAft>
                      </a:pPr>
                      <a:r>
                        <a:rPr lang="en-US" sz="1800" b="1" dirty="0">
                          <a:effectLst/>
                        </a:rPr>
                        <a:t>Responses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tabLst>
                          <a:tab pos="114300" algn="l"/>
                        </a:tabLst>
                      </a:pPr>
                      <a:r>
                        <a:rPr lang="en-IN" sz="1800" b="1">
                          <a:effectLst/>
                        </a:rPr>
                        <a:t>SS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tabLst>
                          <a:tab pos="114300" algn="l"/>
                        </a:tabLst>
                      </a:pPr>
                      <a:r>
                        <a:rPr lang="en-IN" sz="1800" b="1" dirty="0" err="1">
                          <a:effectLst/>
                        </a:rPr>
                        <a:t>df</a:t>
                      </a:r>
                      <a:endParaRPr lang="en-IN" sz="1800" dirty="0">
                        <a:effectLst/>
                      </a:endParaRPr>
                    </a:p>
                    <a:p>
                      <a:pPr algn="just">
                        <a:lnSpc>
                          <a:spcPct val="150000"/>
                        </a:lnSpc>
                        <a:spcAft>
                          <a:spcPts val="0"/>
                        </a:spcAft>
                      </a:pPr>
                      <a:r>
                        <a:rPr lang="en-US"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tabLst>
                          <a:tab pos="114300" algn="l"/>
                        </a:tabLst>
                      </a:pPr>
                      <a:r>
                        <a:rPr lang="en-IN" sz="1800" b="1" dirty="0">
                          <a:effectLst/>
                        </a:rPr>
                        <a:t>MS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tabLst>
                          <a:tab pos="114300" algn="l"/>
                        </a:tabLst>
                      </a:pPr>
                      <a:r>
                        <a:rPr lang="en-IN" sz="1800" b="1">
                          <a:effectLst/>
                        </a:rPr>
                        <a:t>FValue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tabLst>
                          <a:tab pos="114300" algn="l"/>
                        </a:tabLst>
                      </a:pPr>
                      <a:r>
                        <a:rPr lang="en-IN" sz="1800" b="1" dirty="0">
                          <a:effectLst/>
                        </a:rPr>
                        <a:t>p-value</a:t>
                      </a:r>
                      <a:r>
                        <a:rPr lang="en-IN" sz="1800" dirty="0">
                          <a:effectLst/>
                        </a:rPr>
                        <a:t>	 </a:t>
                      </a:r>
                    </a:p>
                    <a:p>
                      <a:pPr algn="l">
                        <a:lnSpc>
                          <a:spcPct val="107000"/>
                        </a:lnSpc>
                        <a:spcAft>
                          <a:spcPts val="0"/>
                        </a:spcAft>
                        <a:tabLst>
                          <a:tab pos="114300" algn="l"/>
                        </a:tabLst>
                      </a:pPr>
                      <a:r>
                        <a:rPr lang="en-IN" sz="1800" dirty="0">
                          <a:effectLst/>
                        </a:rPr>
                        <a:t>(</a:t>
                      </a:r>
                      <a:r>
                        <a:rPr lang="en-IN" sz="1800" b="1" dirty="0">
                          <a:effectLst/>
                        </a:rPr>
                        <a:t>Prob &gt; F)</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tabLst>
                          <a:tab pos="114300" algn="l"/>
                        </a:tabLst>
                      </a:pPr>
                      <a:r>
                        <a:rPr lang="en-IN" sz="1800" b="1">
                          <a:effectLst/>
                        </a:rPr>
                        <a:t>SD</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l">
                        <a:lnSpc>
                          <a:spcPct val="107000"/>
                        </a:lnSpc>
                        <a:spcAft>
                          <a:spcPts val="0"/>
                        </a:spcAft>
                        <a:tabLst>
                          <a:tab pos="114300" algn="l"/>
                        </a:tabLst>
                      </a:pPr>
                      <a:r>
                        <a:rPr lang="en-IN" sz="1800" b="1" dirty="0">
                          <a:effectLst/>
                        </a:rPr>
                        <a:t>R</a:t>
                      </a:r>
                      <a:r>
                        <a:rPr lang="en-IN" sz="1800" b="1" baseline="30000" dirty="0">
                          <a:effectLst/>
                        </a:rPr>
                        <a:t>2</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64413130"/>
                  </a:ext>
                </a:extLst>
              </a:tr>
              <a:tr h="794216">
                <a:tc>
                  <a:txBody>
                    <a:bodyPr/>
                    <a:lstStyle/>
                    <a:p>
                      <a:pPr algn="just">
                        <a:lnSpc>
                          <a:spcPct val="150000"/>
                        </a:lnSpc>
                        <a:spcAft>
                          <a:spcPts val="0"/>
                        </a:spcAft>
                      </a:pPr>
                      <a:r>
                        <a:rPr lang="en-US" sz="1800" dirty="0">
                          <a:effectLst/>
                        </a:rPr>
                        <a:t>Y1</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dirty="0">
                          <a:effectLst/>
                        </a:rPr>
                        <a:t>64902.08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7211.34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9.97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0.0104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26.89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0.9472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29028864"/>
                  </a:ext>
                </a:extLst>
              </a:tr>
              <a:tr h="605690">
                <a:tc>
                  <a:txBody>
                    <a:bodyPr/>
                    <a:lstStyle/>
                    <a:p>
                      <a:pPr algn="just">
                        <a:lnSpc>
                          <a:spcPct val="150000"/>
                        </a:lnSpc>
                        <a:spcAft>
                          <a:spcPts val="0"/>
                        </a:spcAft>
                      </a:pPr>
                      <a:r>
                        <a:rPr lang="en-US" sz="1800">
                          <a:effectLst/>
                        </a:rPr>
                        <a:t>Y2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330.68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36.74</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734.85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&lt;0.0001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0.22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0.9992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12472507"/>
                  </a:ext>
                </a:extLst>
              </a:tr>
              <a:tr h="605690">
                <a:tc>
                  <a:txBody>
                    <a:bodyPr/>
                    <a:lstStyle/>
                    <a:p>
                      <a:pPr algn="just">
                        <a:lnSpc>
                          <a:spcPct val="150000"/>
                        </a:lnSpc>
                        <a:spcAft>
                          <a:spcPts val="0"/>
                        </a:spcAft>
                      </a:pPr>
                      <a:r>
                        <a:rPr lang="en-US" sz="1800">
                          <a:effectLst/>
                        </a:rPr>
                        <a:t>Y3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243.58</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27.06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36.09</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0.0005</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a:effectLst/>
                        </a:rPr>
                        <a:t>0.87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n-US" sz="1800" dirty="0">
                          <a:effectLst/>
                        </a:rPr>
                        <a:t>0.9848</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861095620"/>
                  </a:ext>
                </a:extLst>
              </a:tr>
            </a:tbl>
          </a:graphicData>
        </a:graphic>
      </p:graphicFrame>
      <p:sp>
        <p:nvSpPr>
          <p:cNvPr id="4" name="TextBox 3"/>
          <p:cNvSpPr txBox="1"/>
          <p:nvPr/>
        </p:nvSpPr>
        <p:spPr>
          <a:xfrm>
            <a:off x="251520" y="4993481"/>
            <a:ext cx="8496943" cy="784830"/>
          </a:xfrm>
          <a:prstGeom prst="rect">
            <a:avLst/>
          </a:prstGeom>
          <a:noFill/>
        </p:spPr>
        <p:txBody>
          <a:bodyPr wrap="square" rtlCol="0">
            <a:spAutoFit/>
          </a:bodyPr>
          <a:lstStyle/>
          <a:p>
            <a:r>
              <a:rPr lang="en-IN" sz="1500" b="1" dirty="0"/>
              <a:t>The results of ANOVA performed to identify insignificant factors. Here, </a:t>
            </a:r>
            <a:r>
              <a:rPr lang="en-IN" sz="1500" b="1" dirty="0" err="1"/>
              <a:t>F</a:t>
            </a:r>
            <a:r>
              <a:rPr lang="en-IN" sz="1500" b="1" baseline="-25000" dirty="0" err="1"/>
              <a:t>cal</a:t>
            </a:r>
            <a:r>
              <a:rPr lang="en-IN" sz="1500" b="1" baseline="-25000" dirty="0"/>
              <a:t> </a:t>
            </a:r>
            <a:r>
              <a:rPr lang="en-IN" sz="1500" b="1" dirty="0"/>
              <a:t>is less than </a:t>
            </a:r>
            <a:r>
              <a:rPr lang="en-IN" sz="1500" b="1" dirty="0" err="1"/>
              <a:t>F</a:t>
            </a:r>
            <a:r>
              <a:rPr lang="en-IN" sz="1500" b="1" baseline="-25000" dirty="0" err="1"/>
              <a:t>tab</a:t>
            </a:r>
            <a:r>
              <a:rPr lang="en-IN" sz="1500" b="1" baseline="-25000" dirty="0"/>
              <a:t> </a:t>
            </a:r>
            <a:r>
              <a:rPr lang="en-IN" sz="1500" b="1" dirty="0"/>
              <a:t>for the response. So model is valid for the response.</a:t>
            </a:r>
          </a:p>
          <a:p>
            <a:endParaRPr lang="en-IN" sz="1500" dirty="0"/>
          </a:p>
        </p:txBody>
      </p:sp>
      <p:sp>
        <p:nvSpPr>
          <p:cNvPr id="5" name="Slide Number Placeholder 4"/>
          <p:cNvSpPr>
            <a:spLocks noGrp="1"/>
          </p:cNvSpPr>
          <p:nvPr>
            <p:ph type="sldNum" sz="quarter" idx="12"/>
          </p:nvPr>
        </p:nvSpPr>
        <p:spPr/>
        <p:txBody>
          <a:bodyPr/>
          <a:lstStyle/>
          <a:p>
            <a:fld id="{4A23F366-91A7-4C2E-9E4E-63121A3637A0}" type="slidenum">
              <a:rPr lang="en-IN" smtClean="0"/>
              <a:t>21</a:t>
            </a:fld>
            <a:endParaRPr lang="en-IN"/>
          </a:p>
        </p:txBody>
      </p:sp>
    </p:spTree>
    <p:extLst>
      <p:ext uri="{BB962C8B-B14F-4D97-AF65-F5344CB8AC3E}">
        <p14:creationId xmlns:p14="http://schemas.microsoft.com/office/powerpoint/2010/main" val="248185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3" y="267321"/>
            <a:ext cx="7158887" cy="960668"/>
          </a:xfrm>
        </p:spPr>
        <p:txBody>
          <a:bodyPr/>
          <a:lstStyle/>
          <a:p>
            <a:pPr algn="ctr"/>
            <a:r>
              <a:rPr lang="en-US" dirty="0">
                <a:solidFill>
                  <a:srgbClr val="FF0000"/>
                </a:solidFill>
              </a:rPr>
              <a:t>Checkpoint Batch</a:t>
            </a:r>
            <a:endParaRPr lang="en-IN"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30025035"/>
              </p:ext>
            </p:extLst>
          </p:nvPr>
        </p:nvGraphicFramePr>
        <p:xfrm>
          <a:off x="641338" y="4621625"/>
          <a:ext cx="8045462" cy="1351373"/>
        </p:xfrm>
        <a:graphic>
          <a:graphicData uri="http://schemas.openxmlformats.org/drawingml/2006/table">
            <a:tbl>
              <a:tblPr firstRow="1" firstCol="1" bandRow="1">
                <a:tableStyleId>{8799B23B-EC83-4686-B30A-512413B5E67A}</a:tableStyleId>
              </a:tblPr>
              <a:tblGrid>
                <a:gridCol w="892658">
                  <a:extLst>
                    <a:ext uri="{9D8B030D-6E8A-4147-A177-3AD203B41FA5}">
                      <a16:colId xmlns:a16="http://schemas.microsoft.com/office/drawing/2014/main" val="4202213455"/>
                    </a:ext>
                  </a:extLst>
                </a:gridCol>
                <a:gridCol w="2325170">
                  <a:extLst>
                    <a:ext uri="{9D8B030D-6E8A-4147-A177-3AD203B41FA5}">
                      <a16:colId xmlns:a16="http://schemas.microsoft.com/office/drawing/2014/main" val="3345871781"/>
                    </a:ext>
                  </a:extLst>
                </a:gridCol>
                <a:gridCol w="1608914">
                  <a:extLst>
                    <a:ext uri="{9D8B030D-6E8A-4147-A177-3AD203B41FA5}">
                      <a16:colId xmlns:a16="http://schemas.microsoft.com/office/drawing/2014/main" val="1580955312"/>
                    </a:ext>
                  </a:extLst>
                </a:gridCol>
                <a:gridCol w="1608914">
                  <a:extLst>
                    <a:ext uri="{9D8B030D-6E8A-4147-A177-3AD203B41FA5}">
                      <a16:colId xmlns:a16="http://schemas.microsoft.com/office/drawing/2014/main" val="3891518246"/>
                    </a:ext>
                  </a:extLst>
                </a:gridCol>
                <a:gridCol w="1609806">
                  <a:extLst>
                    <a:ext uri="{9D8B030D-6E8A-4147-A177-3AD203B41FA5}">
                      <a16:colId xmlns:a16="http://schemas.microsoft.com/office/drawing/2014/main" val="1953657481"/>
                    </a:ext>
                  </a:extLst>
                </a:gridCol>
              </a:tblGrid>
              <a:tr h="518262">
                <a:tc>
                  <a:txBody>
                    <a:bodyPr/>
                    <a:lstStyle/>
                    <a:p>
                      <a:pPr algn="ctr">
                        <a:lnSpc>
                          <a:spcPct val="107000"/>
                        </a:lnSpc>
                        <a:spcAft>
                          <a:spcPts val="0"/>
                        </a:spcAft>
                      </a:pPr>
                      <a:r>
                        <a:rPr lang="en-US" sz="1800" dirty="0">
                          <a:effectLst/>
                        </a:rPr>
                        <a:t>Sr. 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dirty="0">
                          <a:effectLst/>
                        </a:rPr>
                        <a:t>Parameters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dirty="0">
                          <a:effectLst/>
                        </a:rPr>
                        <a:t>Predicted value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dirty="0">
                          <a:effectLst/>
                        </a:rPr>
                        <a:t>Experimental value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800" dirty="0">
                          <a:effectLst/>
                        </a:rPr>
                        <a:t>%Relative Error</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14790863"/>
                  </a:ext>
                </a:extLst>
              </a:tr>
              <a:tr h="259132">
                <a:tc>
                  <a:txBody>
                    <a:bodyPr/>
                    <a:lstStyle/>
                    <a:p>
                      <a:pPr algn="just">
                        <a:lnSpc>
                          <a:spcPct val="107000"/>
                        </a:lnSpc>
                        <a:spcAft>
                          <a:spcPts val="0"/>
                        </a:spcAft>
                      </a:pPr>
                      <a:r>
                        <a:rPr lang="en-US" sz="1600">
                          <a:effectLst/>
                        </a:rPr>
                        <a:t>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Particle size (nm)</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209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dirty="0">
                          <a:effectLst/>
                        </a:rPr>
                        <a:t>203±0.13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2.87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78239503"/>
                  </a:ext>
                </a:extLst>
              </a:tr>
              <a:tr h="259132">
                <a:tc>
                  <a:txBody>
                    <a:bodyPr/>
                    <a:lstStyle/>
                    <a:p>
                      <a:pPr algn="just">
                        <a:lnSpc>
                          <a:spcPct val="107000"/>
                        </a:lnSpc>
                        <a:spcAft>
                          <a:spcPts val="0"/>
                        </a:spcAft>
                      </a:pPr>
                      <a:r>
                        <a:rPr lang="en-US" sz="16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%EE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85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81.32±0.98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4.32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14133647"/>
                  </a:ext>
                </a:extLst>
              </a:tr>
              <a:tr h="259132">
                <a:tc>
                  <a:txBody>
                    <a:bodyPr/>
                    <a:lstStyle/>
                    <a:p>
                      <a:pPr algn="just">
                        <a:lnSpc>
                          <a:spcPct val="107000"/>
                        </a:lnSpc>
                        <a:spcAft>
                          <a:spcPts val="0"/>
                        </a:spcAft>
                      </a:pPr>
                      <a:r>
                        <a:rPr lang="en-US" sz="1600">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%Drug Release</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a:effectLst/>
                        </a:rPr>
                        <a:t>88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dirty="0">
                          <a:effectLst/>
                        </a:rPr>
                        <a:t>83.82±0.87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600" dirty="0">
                          <a:effectLst/>
                        </a:rPr>
                        <a:t>4.75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24569865"/>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88" y="1713736"/>
            <a:ext cx="5630273" cy="27098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079" y="1926499"/>
            <a:ext cx="2937042" cy="2011681"/>
          </a:xfrm>
          <a:prstGeom prst="rect">
            <a:avLst/>
          </a:prstGeom>
        </p:spPr>
      </p:pic>
      <p:sp>
        <p:nvSpPr>
          <p:cNvPr id="3" name="Slide Number Placeholder 2"/>
          <p:cNvSpPr>
            <a:spLocks noGrp="1"/>
          </p:cNvSpPr>
          <p:nvPr>
            <p:ph type="sldNum" sz="quarter" idx="12"/>
          </p:nvPr>
        </p:nvSpPr>
        <p:spPr/>
        <p:txBody>
          <a:bodyPr/>
          <a:lstStyle/>
          <a:p>
            <a:fld id="{4A23F366-91A7-4C2E-9E4E-63121A3637A0}" type="slidenum">
              <a:rPr lang="en-IN" smtClean="0"/>
              <a:t>22</a:t>
            </a:fld>
            <a:endParaRPr lang="en-IN"/>
          </a:p>
        </p:txBody>
      </p:sp>
    </p:spTree>
    <p:extLst>
      <p:ext uri="{BB962C8B-B14F-4D97-AF65-F5344CB8AC3E}">
        <p14:creationId xmlns:p14="http://schemas.microsoft.com/office/powerpoint/2010/main" val="302016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5321" y="453031"/>
            <a:ext cx="7765321" cy="502920"/>
          </a:xfrm>
        </p:spPr>
        <p:txBody>
          <a:bodyPr>
            <a:normAutofit fontScale="90000"/>
          </a:bodyPr>
          <a:lstStyle/>
          <a:p>
            <a:pPr algn="ctr"/>
            <a:r>
              <a:rPr lang="en-US" b="1" dirty="0">
                <a:solidFill>
                  <a:srgbClr val="FF0000"/>
                </a:solidFill>
                <a:latin typeface="Calibri" panose="020F0502020204030204" pitchFamily="34" charset="0"/>
                <a:cs typeface="Calibri" panose="020F0502020204030204" pitchFamily="34" charset="0"/>
              </a:rPr>
              <a:t>FT-IR &amp; DSC</a:t>
            </a:r>
            <a:endParaRPr lang="en-IN" b="1" dirty="0">
              <a:solidFill>
                <a:srgbClr val="FF0000"/>
              </a:solidFill>
              <a:latin typeface="Calibri" panose="020F0502020204030204" pitchFamily="34" charset="0"/>
              <a:cs typeface="Calibri" panose="020F0502020204030204" pitchFamily="34"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996" y="3287209"/>
            <a:ext cx="4177033" cy="2196403"/>
          </a:xfrm>
        </p:spPr>
      </p:pic>
      <p:sp>
        <p:nvSpPr>
          <p:cNvPr id="11" name="Slide Number Placeholder 10"/>
          <p:cNvSpPr>
            <a:spLocks noGrp="1"/>
          </p:cNvSpPr>
          <p:nvPr>
            <p:ph type="sldNum" sz="quarter" idx="12"/>
          </p:nvPr>
        </p:nvSpPr>
        <p:spPr/>
        <p:txBody>
          <a:bodyPr/>
          <a:lstStyle/>
          <a:p>
            <a:fld id="{4A23F366-91A7-4C2E-9E4E-63121A3637A0}" type="slidenum">
              <a:rPr lang="en-IN" smtClean="0"/>
              <a:t>23</a:t>
            </a:fld>
            <a:endParaRPr lang="en-IN"/>
          </a:p>
        </p:txBody>
      </p:sp>
      <p:sp>
        <p:nvSpPr>
          <p:cNvPr id="3" name="TextBox 2"/>
          <p:cNvSpPr txBox="1"/>
          <p:nvPr/>
        </p:nvSpPr>
        <p:spPr>
          <a:xfrm flipH="1">
            <a:off x="267217" y="5483611"/>
            <a:ext cx="7446470" cy="300082"/>
          </a:xfrm>
          <a:prstGeom prst="rect">
            <a:avLst/>
          </a:prstGeom>
          <a:noFill/>
        </p:spPr>
        <p:txBody>
          <a:bodyPr wrap="square" rtlCol="0">
            <a:spAutoFit/>
          </a:bodyPr>
          <a:lstStyle/>
          <a:p>
            <a:r>
              <a:rPr lang="en-US" sz="1350" b="1" dirty="0">
                <a:latin typeface="Calibri" panose="020F0502020204030204" pitchFamily="34" charset="0"/>
                <a:cs typeface="Calibri" panose="020F0502020204030204" pitchFamily="34" charset="0"/>
              </a:rPr>
              <a:t> FTIR and DSC A) Alendronate Sodium B) Formulation</a:t>
            </a:r>
            <a:endParaRPr lang="en-IN" sz="1350" b="1" dirty="0">
              <a:latin typeface="Calibri" panose="020F0502020204030204" pitchFamily="34" charset="0"/>
              <a:cs typeface="Calibri" panose="020F0502020204030204" pitchFamily="34" charset="0"/>
            </a:endParaRPr>
          </a:p>
        </p:txBody>
      </p:sp>
      <p:pic>
        <p:nvPicPr>
          <p:cNvPr id="6"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7" y="1289060"/>
            <a:ext cx="4261229" cy="2120546"/>
          </a:xfrm>
          <a:prstGeom prst="rect">
            <a:avLst/>
          </a:prstGeom>
        </p:spPr>
      </p:pic>
      <p:sp>
        <p:nvSpPr>
          <p:cNvPr id="13" name="TextBox 12">
            <a:extLst>
              <a:ext uri="{FF2B5EF4-FFF2-40B4-BE49-F238E27FC236}">
                <a16:creationId xmlns:a16="http://schemas.microsoft.com/office/drawing/2014/main" id="{74597DF7-2E32-6C4F-0EF3-F0D80DD660BA}"/>
              </a:ext>
            </a:extLst>
          </p:cNvPr>
          <p:cNvSpPr txBox="1"/>
          <p:nvPr/>
        </p:nvSpPr>
        <p:spPr>
          <a:xfrm>
            <a:off x="492237" y="1277148"/>
            <a:ext cx="238287" cy="300082"/>
          </a:xfrm>
          <a:prstGeom prst="rect">
            <a:avLst/>
          </a:prstGeom>
          <a:noFill/>
        </p:spPr>
        <p:txBody>
          <a:bodyPr wrap="square" rtlCol="0">
            <a:spAutoFit/>
          </a:bodyPr>
          <a:lstStyle/>
          <a:p>
            <a:r>
              <a:rPr lang="en-US" sz="1350" dirty="0"/>
              <a:t>A</a:t>
            </a:r>
            <a:endParaRPr lang="en-IN" sz="1350" dirty="0"/>
          </a:p>
        </p:txBody>
      </p:sp>
      <p:sp>
        <p:nvSpPr>
          <p:cNvPr id="15" name="TextBox 14">
            <a:extLst>
              <a:ext uri="{FF2B5EF4-FFF2-40B4-BE49-F238E27FC236}">
                <a16:creationId xmlns:a16="http://schemas.microsoft.com/office/drawing/2014/main" id="{8275160A-F1D8-7BAD-7F3C-30D921A8ED89}"/>
              </a:ext>
            </a:extLst>
          </p:cNvPr>
          <p:cNvSpPr txBox="1"/>
          <p:nvPr/>
        </p:nvSpPr>
        <p:spPr>
          <a:xfrm>
            <a:off x="163091" y="3429000"/>
            <a:ext cx="279244" cy="300082"/>
          </a:xfrm>
          <a:prstGeom prst="rect">
            <a:avLst/>
          </a:prstGeom>
          <a:noFill/>
        </p:spPr>
        <p:txBody>
          <a:bodyPr wrap="none" rtlCol="0">
            <a:spAutoFit/>
          </a:bodyPr>
          <a:lstStyle/>
          <a:p>
            <a:r>
              <a:rPr lang="en-US" sz="1350" dirty="0"/>
              <a:t>B</a:t>
            </a:r>
            <a:endParaRPr lang="en-IN" sz="1350" dirty="0"/>
          </a:p>
        </p:txBody>
      </p:sp>
      <p:pic>
        <p:nvPicPr>
          <p:cNvPr id="4" name="Picture 3">
            <a:extLst>
              <a:ext uri="{FF2B5EF4-FFF2-40B4-BE49-F238E27FC236}">
                <a16:creationId xmlns:a16="http://schemas.microsoft.com/office/drawing/2014/main" id="{F5DAC492-3B0A-A10C-C9CA-6C4E90407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1360170"/>
            <a:ext cx="4204166" cy="2227120"/>
          </a:xfrm>
          <a:prstGeom prst="rect">
            <a:avLst/>
          </a:prstGeom>
        </p:spPr>
      </p:pic>
      <p:pic>
        <p:nvPicPr>
          <p:cNvPr id="5" name="Picture 4">
            <a:extLst>
              <a:ext uri="{FF2B5EF4-FFF2-40B4-BE49-F238E27FC236}">
                <a16:creationId xmlns:a16="http://schemas.microsoft.com/office/drawing/2014/main" id="{AB8738F6-FD7F-E714-8D0F-F9B0AB3F69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3748205"/>
            <a:ext cx="4341342" cy="2196403"/>
          </a:xfrm>
          <a:prstGeom prst="rect">
            <a:avLst/>
          </a:prstGeom>
        </p:spPr>
      </p:pic>
    </p:spTree>
    <p:extLst>
      <p:ext uri="{BB962C8B-B14F-4D97-AF65-F5344CB8AC3E}">
        <p14:creationId xmlns:p14="http://schemas.microsoft.com/office/powerpoint/2010/main" val="143615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972C-0256-6855-19E8-0B6357ACAEBD}"/>
              </a:ext>
            </a:extLst>
          </p:cNvPr>
          <p:cNvSpPr>
            <a:spLocks noGrp="1"/>
          </p:cNvSpPr>
          <p:nvPr>
            <p:ph type="title"/>
          </p:nvPr>
        </p:nvSpPr>
        <p:spPr>
          <a:xfrm>
            <a:off x="1979712" y="27620"/>
            <a:ext cx="3977350" cy="509183"/>
          </a:xfrm>
        </p:spPr>
        <p:txBody>
          <a:bodyPr>
            <a:normAutofit fontScale="90000"/>
          </a:bodyPr>
          <a:lstStyle/>
          <a:p>
            <a:pPr algn="ctr"/>
            <a:r>
              <a:rPr lang="en-US" dirty="0">
                <a:solidFill>
                  <a:srgbClr val="FF0000"/>
                </a:solidFill>
              </a:rPr>
              <a:t>SEM and TEM </a:t>
            </a:r>
            <a:endParaRPr lang="en-IN" dirty="0">
              <a:solidFill>
                <a:srgbClr val="FF0000"/>
              </a:solidFill>
            </a:endParaRPr>
          </a:p>
        </p:txBody>
      </p:sp>
      <p:pic>
        <p:nvPicPr>
          <p:cNvPr id="6" name="Content Placeholder 5">
            <a:extLst>
              <a:ext uri="{FF2B5EF4-FFF2-40B4-BE49-F238E27FC236}">
                <a16:creationId xmlns:a16="http://schemas.microsoft.com/office/drawing/2014/main" id="{5A509552-1DCC-0AEA-11E7-5DBA35C0AA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9700" y="592583"/>
            <a:ext cx="2539271" cy="2338325"/>
          </a:xfrm>
          <a:ln w="19050">
            <a:solidFill>
              <a:schemeClr val="tx1"/>
            </a:solidFill>
          </a:ln>
        </p:spPr>
      </p:pic>
      <p:sp>
        <p:nvSpPr>
          <p:cNvPr id="4" name="Slide Number Placeholder 3">
            <a:extLst>
              <a:ext uri="{FF2B5EF4-FFF2-40B4-BE49-F238E27FC236}">
                <a16:creationId xmlns:a16="http://schemas.microsoft.com/office/drawing/2014/main" id="{76B172EB-E9EA-A76B-49ED-29A63943075B}"/>
              </a:ext>
            </a:extLst>
          </p:cNvPr>
          <p:cNvSpPr>
            <a:spLocks noGrp="1"/>
          </p:cNvSpPr>
          <p:nvPr>
            <p:ph type="sldNum" sz="quarter" idx="12"/>
          </p:nvPr>
        </p:nvSpPr>
        <p:spPr/>
        <p:txBody>
          <a:bodyPr/>
          <a:lstStyle/>
          <a:p>
            <a:fld id="{4A23F366-91A7-4C2E-9E4E-63121A3637A0}" type="slidenum">
              <a:rPr lang="en-IN" smtClean="0"/>
              <a:t>24</a:t>
            </a:fld>
            <a:endParaRPr lang="en-IN"/>
          </a:p>
        </p:txBody>
      </p:sp>
      <p:pic>
        <p:nvPicPr>
          <p:cNvPr id="3" name="Picture 2">
            <a:extLst>
              <a:ext uri="{FF2B5EF4-FFF2-40B4-BE49-F238E27FC236}">
                <a16:creationId xmlns:a16="http://schemas.microsoft.com/office/drawing/2014/main" id="{87DC5461-B4FD-4BB8-A155-C6DFD22B1D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4758" y="620688"/>
            <a:ext cx="2829908" cy="2338325"/>
          </a:xfrm>
          <a:prstGeom prst="rect">
            <a:avLst/>
          </a:prstGeom>
          <a:noFill/>
          <a:ln w="57150">
            <a:solidFill>
              <a:schemeClr val="bg1"/>
            </a:solidFill>
          </a:ln>
        </p:spPr>
      </p:pic>
      <p:pic>
        <p:nvPicPr>
          <p:cNvPr id="5" name="Content Placeholder 8" descr="D:\PUBLICATION WORK AT HOME COVID\NEW JOURNAL\SUBMISSION\FIGURE\FIGURE 15.jpg">
            <a:extLst>
              <a:ext uri="{FF2B5EF4-FFF2-40B4-BE49-F238E27FC236}">
                <a16:creationId xmlns:a16="http://schemas.microsoft.com/office/drawing/2014/main" id="{2C2DAFFC-03A9-0526-2FA7-C09F983AD4E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0" y="3042898"/>
            <a:ext cx="7139835" cy="2199146"/>
          </a:xfrm>
          <a:prstGeom prst="rect">
            <a:avLst/>
          </a:prstGeom>
          <a:noFill/>
          <a:ln>
            <a:noFill/>
          </a:ln>
        </p:spPr>
      </p:pic>
      <p:sp>
        <p:nvSpPr>
          <p:cNvPr id="7" name="Rectangle 6">
            <a:extLst>
              <a:ext uri="{FF2B5EF4-FFF2-40B4-BE49-F238E27FC236}">
                <a16:creationId xmlns:a16="http://schemas.microsoft.com/office/drawing/2014/main" id="{F4384427-420E-5D18-267D-B8EAF2F810D6}"/>
              </a:ext>
            </a:extLst>
          </p:cNvPr>
          <p:cNvSpPr/>
          <p:nvPr/>
        </p:nvSpPr>
        <p:spPr>
          <a:xfrm>
            <a:off x="128391" y="5437003"/>
            <a:ext cx="8887217" cy="715581"/>
          </a:xfrm>
          <a:prstGeom prst="rect">
            <a:avLst/>
          </a:prstGeom>
          <a:ln w="57150"/>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1350" dirty="0"/>
              <a:t>Shows diffraction peaks of nearly half intensity within the same range, which reflects a reduction of the crystalline nature to the amorphous form. These results indicate that Alendronate Sodium was successfully encapsulated into the nanoparticles as a molecular dispersion.</a:t>
            </a:r>
          </a:p>
        </p:txBody>
      </p:sp>
      <p:sp>
        <p:nvSpPr>
          <p:cNvPr id="8" name="Title 1">
            <a:extLst>
              <a:ext uri="{FF2B5EF4-FFF2-40B4-BE49-F238E27FC236}">
                <a16:creationId xmlns:a16="http://schemas.microsoft.com/office/drawing/2014/main" id="{3F3A6DCD-4C35-D2DC-F13D-0189AFB3BF0D}"/>
              </a:ext>
            </a:extLst>
          </p:cNvPr>
          <p:cNvSpPr txBox="1">
            <a:spLocks/>
          </p:cNvSpPr>
          <p:nvPr/>
        </p:nvSpPr>
        <p:spPr>
          <a:xfrm>
            <a:off x="7018971" y="4017280"/>
            <a:ext cx="2547296" cy="509183"/>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srgbClr val="FF0000"/>
                </a:solidFill>
              </a:rPr>
              <a:t>XRD</a:t>
            </a:r>
            <a:endParaRPr lang="en-IN" sz="3300" dirty="0">
              <a:solidFill>
                <a:srgbClr val="FF0000"/>
              </a:solidFill>
            </a:endParaRPr>
          </a:p>
        </p:txBody>
      </p:sp>
    </p:spTree>
    <p:extLst>
      <p:ext uri="{BB962C8B-B14F-4D97-AF65-F5344CB8AC3E}">
        <p14:creationId xmlns:p14="http://schemas.microsoft.com/office/powerpoint/2010/main" val="12771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2770"/>
            <a:ext cx="7107866" cy="674918"/>
          </a:xfrm>
        </p:spPr>
        <p:txBody>
          <a:bodyPr>
            <a:normAutofit fontScale="90000"/>
          </a:bodyPr>
          <a:lstStyle/>
          <a:p>
            <a:pPr algn="ctr"/>
            <a:r>
              <a:rPr lang="en-US" dirty="0">
                <a:solidFill>
                  <a:srgbClr val="FF0000"/>
                </a:solidFill>
              </a:rPr>
              <a:t>Preparation of Temperature sensitive </a:t>
            </a:r>
            <a:r>
              <a:rPr lang="en-US" i="1" dirty="0">
                <a:solidFill>
                  <a:srgbClr val="FF0000"/>
                </a:solidFill>
              </a:rPr>
              <a:t>Insitu</a:t>
            </a:r>
            <a:r>
              <a:rPr lang="en-US" dirty="0">
                <a:solidFill>
                  <a:srgbClr val="FF0000"/>
                </a:solidFill>
              </a:rPr>
              <a:t> gel</a:t>
            </a:r>
            <a:endParaRPr lang="en-IN" dirty="0">
              <a:solidFill>
                <a:srgbClr val="FF0000"/>
              </a:solidFill>
            </a:endParaRPr>
          </a:p>
        </p:txBody>
      </p:sp>
      <p:sp>
        <p:nvSpPr>
          <p:cNvPr id="3" name="Content Placeholder 2"/>
          <p:cNvSpPr>
            <a:spLocks noGrp="1"/>
          </p:cNvSpPr>
          <p:nvPr>
            <p:ph idx="1"/>
          </p:nvPr>
        </p:nvSpPr>
        <p:spPr>
          <a:xfrm>
            <a:off x="241924" y="1595327"/>
            <a:ext cx="8444876" cy="3874770"/>
          </a:xfrm>
        </p:spPr>
        <p:txBody>
          <a:bodyPr>
            <a:normAutofit/>
          </a:bodyPr>
          <a:lstStyle/>
          <a:p>
            <a:pPr marL="0" indent="0" algn="just">
              <a:buNone/>
            </a:pPr>
            <a:r>
              <a:rPr lang="en-IN" sz="1500" dirty="0"/>
              <a:t>“</a:t>
            </a:r>
            <a:r>
              <a:rPr lang="en-IN" sz="1800" b="1" dirty="0"/>
              <a:t>Cold method” technique was utilized to prepare </a:t>
            </a:r>
            <a:r>
              <a:rPr lang="en-IN" sz="1800" b="1" i="1" dirty="0"/>
              <a:t>in situ </a:t>
            </a:r>
            <a:r>
              <a:rPr lang="en-IN" sz="1800" b="1" dirty="0"/>
              <a:t>gel by Different polymer and combination of polymer with different concentration polymers are taken and selection of polymer is based on viscosity study, Gelation time and Gelation temperature</a:t>
            </a:r>
            <a:r>
              <a:rPr lang="en-IN" sz="1500" dirty="0"/>
              <a:t>.</a:t>
            </a:r>
          </a:p>
        </p:txBody>
      </p:sp>
      <p:graphicFrame>
        <p:nvGraphicFramePr>
          <p:cNvPr id="5" name="Table 4"/>
          <p:cNvGraphicFramePr>
            <a:graphicFrameLocks noGrp="1"/>
          </p:cNvGraphicFramePr>
          <p:nvPr>
            <p:extLst>
              <p:ext uri="{D42A27DB-BD31-4B8C-83A1-F6EECF244321}">
                <p14:modId xmlns:p14="http://schemas.microsoft.com/office/powerpoint/2010/main" val="686892544"/>
              </p:ext>
            </p:extLst>
          </p:nvPr>
        </p:nvGraphicFramePr>
        <p:xfrm>
          <a:off x="224118" y="3002962"/>
          <a:ext cx="4268204" cy="2910262"/>
        </p:xfrm>
        <a:graphic>
          <a:graphicData uri="http://schemas.openxmlformats.org/drawingml/2006/table">
            <a:tbl>
              <a:tblPr firstRow="1" firstCol="1" bandRow="1"/>
              <a:tblGrid>
                <a:gridCol w="2607517">
                  <a:extLst>
                    <a:ext uri="{9D8B030D-6E8A-4147-A177-3AD203B41FA5}">
                      <a16:colId xmlns:a16="http://schemas.microsoft.com/office/drawing/2014/main" val="556062991"/>
                    </a:ext>
                  </a:extLst>
                </a:gridCol>
                <a:gridCol w="1660687">
                  <a:extLst>
                    <a:ext uri="{9D8B030D-6E8A-4147-A177-3AD203B41FA5}">
                      <a16:colId xmlns:a16="http://schemas.microsoft.com/office/drawing/2014/main" val="943996805"/>
                    </a:ext>
                  </a:extLst>
                </a:gridCol>
              </a:tblGrid>
              <a:tr h="244983">
                <a:tc>
                  <a:txBody>
                    <a:bodyPr/>
                    <a:lstStyle/>
                    <a:p>
                      <a:pPr algn="just">
                        <a:lnSpc>
                          <a:spcPct val="150000"/>
                        </a:lnSpc>
                        <a:spcAft>
                          <a:spcPts val="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Polymers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just">
                        <a:lnSpc>
                          <a:spcPct val="150000"/>
                        </a:lnSpc>
                        <a:spcAft>
                          <a:spcPts val="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Concentration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650734970"/>
                  </a:ext>
                </a:extLst>
              </a:tr>
              <a:tr h="277177">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Chitosan</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0.1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06909601"/>
                  </a:ext>
                </a:extLst>
              </a:tr>
              <a:tr h="277177">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0.2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51063246"/>
                  </a:ext>
                </a:extLst>
              </a:tr>
              <a:tr h="277177">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0.3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59324651"/>
                  </a:ext>
                </a:extLst>
              </a:tr>
              <a:tr h="294501">
                <a:tc>
                  <a:txBody>
                    <a:bodyPr/>
                    <a:lstStyle/>
                    <a:p>
                      <a:pPr algn="just">
                        <a:lnSpc>
                          <a:spcPct val="150000"/>
                        </a:lnSpc>
                        <a:spcAft>
                          <a:spcPts val="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Carbopol 934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967996714"/>
                  </a:ext>
                </a:extLst>
              </a:tr>
              <a:tr h="294501">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965912073"/>
                  </a:ext>
                </a:extLst>
              </a:tr>
              <a:tr h="294501">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IN" sz="14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09228105"/>
                  </a:ext>
                </a:extLst>
              </a:tr>
              <a:tr h="294501">
                <a:tc>
                  <a:txBody>
                    <a:bodyPr/>
                    <a:lstStyle/>
                    <a:p>
                      <a:pPr algn="just">
                        <a:lnSpc>
                          <a:spcPct val="150000"/>
                        </a:lnSpc>
                        <a:spcAft>
                          <a:spcPts val="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Carbopol 934:Pluronic f127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1:16</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16782562"/>
                  </a:ext>
                </a:extLst>
              </a:tr>
              <a:tr h="294501">
                <a:tc>
                  <a: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Carbopol 934:Pluronic f127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53156783"/>
                  </a:ext>
                </a:extLst>
              </a:tr>
              <a:tr h="294501">
                <a:tc>
                  <a: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Carbopol 934:Pluronic f127</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50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775301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501" y="3880485"/>
            <a:ext cx="1406346" cy="11920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667" y="3840794"/>
            <a:ext cx="1607344" cy="1271409"/>
          </a:xfrm>
          <a:prstGeom prst="rect">
            <a:avLst/>
          </a:prstGeom>
        </p:spPr>
      </p:pic>
      <p:sp>
        <p:nvSpPr>
          <p:cNvPr id="8" name="Curved Down Arrow 7"/>
          <p:cNvSpPr/>
          <p:nvPr/>
        </p:nvSpPr>
        <p:spPr>
          <a:xfrm>
            <a:off x="5692140" y="3346895"/>
            <a:ext cx="2467689" cy="520065"/>
          </a:xfrm>
          <a:prstGeom prst="curved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dirty="0">
              <a:solidFill>
                <a:schemeClr val="tx1"/>
              </a:solidFill>
              <a:latin typeface="Calibri" panose="020F0502020204030204" pitchFamily="34" charset="0"/>
              <a:cs typeface="Calibri" panose="020F0502020204030204" pitchFamily="34" charset="0"/>
            </a:endParaRPr>
          </a:p>
        </p:txBody>
      </p:sp>
      <p:sp>
        <p:nvSpPr>
          <p:cNvPr id="9" name="TextBox 8"/>
          <p:cNvSpPr txBox="1"/>
          <p:nvPr/>
        </p:nvSpPr>
        <p:spPr>
          <a:xfrm>
            <a:off x="5062225" y="5204713"/>
            <a:ext cx="1532885" cy="553998"/>
          </a:xfrm>
          <a:prstGeom prst="rect">
            <a:avLst/>
          </a:prstGeom>
          <a:noFill/>
        </p:spPr>
        <p:txBody>
          <a:bodyPr wrap="square" rtlCol="0">
            <a:spAutoFit/>
          </a:bodyPr>
          <a:lstStyle/>
          <a:p>
            <a:r>
              <a:rPr lang="en-US" sz="1500" dirty="0">
                <a:latin typeface="Calibri" panose="020F0502020204030204" pitchFamily="34" charset="0"/>
                <a:cs typeface="Calibri" panose="020F0502020204030204" pitchFamily="34" charset="0"/>
              </a:rPr>
              <a:t>Optimized batch Nanoparticles</a:t>
            </a:r>
            <a:endParaRPr lang="en-IN" sz="1500" dirty="0">
              <a:latin typeface="Calibri" panose="020F0502020204030204" pitchFamily="34" charset="0"/>
              <a:cs typeface="Calibri" panose="020F0502020204030204" pitchFamily="34" charset="0"/>
            </a:endParaRPr>
          </a:p>
        </p:txBody>
      </p:sp>
      <p:sp>
        <p:nvSpPr>
          <p:cNvPr id="10" name="TextBox 9"/>
          <p:cNvSpPr txBox="1"/>
          <p:nvPr/>
        </p:nvSpPr>
        <p:spPr>
          <a:xfrm>
            <a:off x="7037154" y="5204713"/>
            <a:ext cx="1802369" cy="323165"/>
          </a:xfrm>
          <a:prstGeom prst="rect">
            <a:avLst/>
          </a:prstGeom>
          <a:noFill/>
        </p:spPr>
        <p:txBody>
          <a:bodyPr wrap="square" rtlCol="0">
            <a:spAutoFit/>
          </a:bodyPr>
          <a:lstStyle/>
          <a:p>
            <a:r>
              <a:rPr lang="en-US" sz="1500" i="1" dirty="0">
                <a:latin typeface="Calibri" panose="020F0502020204030204" pitchFamily="34" charset="0"/>
                <a:cs typeface="Calibri" panose="020F0502020204030204" pitchFamily="34" charset="0"/>
              </a:rPr>
              <a:t>Insitu</a:t>
            </a:r>
            <a:r>
              <a:rPr lang="en-US" sz="1500" dirty="0">
                <a:latin typeface="Calibri" panose="020F0502020204030204" pitchFamily="34" charset="0"/>
                <a:cs typeface="Calibri" panose="020F0502020204030204" pitchFamily="34" charset="0"/>
              </a:rPr>
              <a:t> gelling system</a:t>
            </a:r>
            <a:endParaRPr lang="en-IN" sz="1500" dirty="0">
              <a:latin typeface="Calibri" panose="020F0502020204030204" pitchFamily="34" charset="0"/>
              <a:cs typeface="Calibri" panose="020F0502020204030204" pitchFamily="34" charset="0"/>
            </a:endParaRPr>
          </a:p>
        </p:txBody>
      </p:sp>
      <p:sp>
        <p:nvSpPr>
          <p:cNvPr id="11" name="TextBox 10"/>
          <p:cNvSpPr txBox="1"/>
          <p:nvPr/>
        </p:nvSpPr>
        <p:spPr>
          <a:xfrm>
            <a:off x="6017926" y="3033821"/>
            <a:ext cx="1724297" cy="323165"/>
          </a:xfrm>
          <a:prstGeom prst="rect">
            <a:avLst/>
          </a:prstGeom>
          <a:noFill/>
        </p:spPr>
        <p:txBody>
          <a:bodyPr wrap="square" rtlCol="0">
            <a:spAutoFit/>
          </a:bodyPr>
          <a:lstStyle/>
          <a:p>
            <a:r>
              <a:rPr lang="en-US" sz="1500" dirty="0">
                <a:latin typeface="Calibri" panose="020F0502020204030204" pitchFamily="34" charset="0"/>
                <a:cs typeface="Calibri" panose="020F0502020204030204" pitchFamily="34" charset="0"/>
              </a:rPr>
              <a:t>Incorporated in to</a:t>
            </a:r>
            <a:endParaRPr lang="en-IN" sz="15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A23F366-91A7-4C2E-9E4E-63121A3637A0}" type="slidenum">
              <a:rPr lang="en-IN" smtClean="0"/>
              <a:t>25</a:t>
            </a:fld>
            <a:endParaRPr lang="en-IN"/>
          </a:p>
        </p:txBody>
      </p:sp>
    </p:spTree>
    <p:extLst>
      <p:ext uri="{BB962C8B-B14F-4D97-AF65-F5344CB8AC3E}">
        <p14:creationId xmlns:p14="http://schemas.microsoft.com/office/powerpoint/2010/main" val="90715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41521420"/>
              </p:ext>
            </p:extLst>
          </p:nvPr>
        </p:nvGraphicFramePr>
        <p:xfrm>
          <a:off x="107472" y="1573318"/>
          <a:ext cx="3488404" cy="2812391"/>
        </p:xfrm>
        <a:graphic>
          <a:graphicData uri="http://schemas.openxmlformats.org/drawingml/2006/table">
            <a:tbl>
              <a:tblPr firstRow="1" bandRow="1">
                <a:tableStyleId>{FABFCF23-3B69-468F-B69F-88F6DE6A72F2}</a:tableStyleId>
              </a:tblPr>
              <a:tblGrid>
                <a:gridCol w="2048771">
                  <a:extLst>
                    <a:ext uri="{9D8B030D-6E8A-4147-A177-3AD203B41FA5}">
                      <a16:colId xmlns:a16="http://schemas.microsoft.com/office/drawing/2014/main" val="2052659506"/>
                    </a:ext>
                  </a:extLst>
                </a:gridCol>
                <a:gridCol w="1439633">
                  <a:extLst>
                    <a:ext uri="{9D8B030D-6E8A-4147-A177-3AD203B41FA5}">
                      <a16:colId xmlns:a16="http://schemas.microsoft.com/office/drawing/2014/main" val="1164198469"/>
                    </a:ext>
                  </a:extLst>
                </a:gridCol>
              </a:tblGrid>
              <a:tr h="321168">
                <a:tc>
                  <a:txBody>
                    <a:bodyPr/>
                    <a:lstStyle/>
                    <a:p>
                      <a:r>
                        <a:rPr lang="en-US" sz="1400" dirty="0">
                          <a:solidFill>
                            <a:schemeClr val="tx1"/>
                          </a:solidFill>
                        </a:rPr>
                        <a:t>Evaluation parameters</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tx1"/>
                          </a:solidFill>
                        </a:rPr>
                        <a:t>Result</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076077"/>
                  </a:ext>
                </a:extLst>
              </a:tr>
              <a:tr h="321168">
                <a:tc>
                  <a:txBody>
                    <a:bodyPr/>
                    <a:lstStyle/>
                    <a:p>
                      <a:r>
                        <a:rPr lang="en-US" sz="1400" dirty="0">
                          <a:solidFill>
                            <a:schemeClr val="tx1"/>
                          </a:solidFill>
                        </a:rPr>
                        <a:t>Viscosity</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rPr>
                        <a:t>2189 cp</a:t>
                      </a:r>
                      <a:endParaRPr lang="en-IN" sz="1400" kern="1200" dirty="0">
                        <a:solidFill>
                          <a:schemeClr val="tx1"/>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831364"/>
                  </a:ext>
                </a:extLst>
              </a:tr>
              <a:tr h="321168">
                <a:tc>
                  <a:txBody>
                    <a:bodyPr/>
                    <a:lstStyle/>
                    <a:p>
                      <a:r>
                        <a:rPr lang="en-US" sz="1400" dirty="0">
                          <a:solidFill>
                            <a:schemeClr val="tx1"/>
                          </a:solidFill>
                        </a:rPr>
                        <a:t>Gelation time</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tx1"/>
                          </a:solidFill>
                          <a:effectLst/>
                        </a:rPr>
                        <a:t>41 ± 1  sec </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736234"/>
                  </a:ext>
                </a:extLst>
              </a:tr>
              <a:tr h="321168">
                <a:tc>
                  <a:txBody>
                    <a:bodyPr/>
                    <a:lstStyle/>
                    <a:p>
                      <a:r>
                        <a:rPr lang="en-US" sz="1400" dirty="0">
                          <a:solidFill>
                            <a:schemeClr val="tx1"/>
                          </a:solidFill>
                        </a:rPr>
                        <a:t>Gelation temp.</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tx1"/>
                          </a:solidFill>
                          <a:effectLst/>
                        </a:rPr>
                        <a:t>28 ± 0.70 °C </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6522581"/>
                  </a:ext>
                </a:extLst>
              </a:tr>
              <a:tr h="321168">
                <a:tc>
                  <a:txBody>
                    <a:bodyPr/>
                    <a:lstStyle/>
                    <a:p>
                      <a:r>
                        <a:rPr lang="en-US" sz="1400" dirty="0">
                          <a:solidFill>
                            <a:schemeClr val="tx1"/>
                          </a:solidFill>
                        </a:rPr>
                        <a:t>pH</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kern="1200" dirty="0">
                          <a:solidFill>
                            <a:schemeClr val="tx1"/>
                          </a:solidFill>
                          <a:effectLst/>
                        </a:rPr>
                        <a:t>4.98±0.2</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2550024"/>
                  </a:ext>
                </a:extLst>
              </a:tr>
              <a:tr h="321168">
                <a:tc>
                  <a:txBody>
                    <a:bodyPr/>
                    <a:lstStyle/>
                    <a:p>
                      <a:r>
                        <a:rPr lang="en-US" sz="1400" dirty="0" err="1">
                          <a:solidFill>
                            <a:schemeClr val="tx1"/>
                          </a:solidFill>
                        </a:rPr>
                        <a:t>T</a:t>
                      </a:r>
                      <a:r>
                        <a:rPr lang="en-US" sz="1400" baseline="-25000" dirty="0" err="1">
                          <a:solidFill>
                            <a:schemeClr val="tx1"/>
                          </a:solidFill>
                        </a:rPr>
                        <a:t>sol</a:t>
                      </a:r>
                      <a:r>
                        <a:rPr lang="en-US" sz="1400" baseline="-25000" dirty="0">
                          <a:solidFill>
                            <a:schemeClr val="tx1"/>
                          </a:solidFill>
                        </a:rPr>
                        <a:t>-gel</a:t>
                      </a:r>
                      <a:endParaRPr lang="en-IN" sz="1400" baseline="-25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kern="1200" dirty="0">
                          <a:solidFill>
                            <a:schemeClr val="dk1"/>
                          </a:solidFill>
                          <a:effectLst/>
                          <a:latin typeface="+mn-lt"/>
                          <a:ea typeface="+mn-ea"/>
                          <a:cs typeface="+mn-cs"/>
                        </a:rPr>
                        <a:t>36.666 ± 1.154</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0684962"/>
                  </a:ext>
                </a:extLst>
              </a:tr>
              <a:tr h="564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Mucoadhesive Strength (g)</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a:solidFill>
                            <a:schemeClr val="tx1"/>
                          </a:solidFill>
                        </a:rPr>
                        <a:t>65.66 ± 1.15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307209"/>
                  </a:ext>
                </a:extLst>
              </a:tr>
              <a:tr h="321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Spredability (cm)</a:t>
                      </a:r>
                      <a:endParaRPr lang="en-IN"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kern="1200" dirty="0">
                          <a:solidFill>
                            <a:schemeClr val="dk1"/>
                          </a:solidFill>
                          <a:effectLst/>
                          <a:latin typeface="+mn-lt"/>
                          <a:ea typeface="+mn-ea"/>
                          <a:cs typeface="+mn-cs"/>
                        </a:rPr>
                        <a:t>6.56 ± 0.05</a:t>
                      </a:r>
                      <a:endParaRPr lang="en-IN" sz="1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777389"/>
                  </a:ext>
                </a:extLst>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357801" y="2753623"/>
            <a:ext cx="1722100" cy="1719941"/>
          </a:xfrm>
          <a:prstGeom prst="rect">
            <a:avLst/>
          </a:prstGeom>
          <a:ln w="28575">
            <a:solidFill>
              <a:schemeClr val="tx1"/>
            </a:solidFill>
          </a:ln>
        </p:spPr>
      </p:pic>
      <p:sp>
        <p:nvSpPr>
          <p:cNvPr id="4" name="Slide Number Placeholder 3"/>
          <p:cNvSpPr>
            <a:spLocks noGrp="1"/>
          </p:cNvSpPr>
          <p:nvPr>
            <p:ph type="sldNum" sz="quarter" idx="12"/>
          </p:nvPr>
        </p:nvSpPr>
        <p:spPr/>
        <p:txBody>
          <a:bodyPr/>
          <a:lstStyle/>
          <a:p>
            <a:fld id="{4A23F366-91A7-4C2E-9E4E-63121A3637A0}" type="slidenum">
              <a:rPr lang="en-IN" smtClean="0"/>
              <a:t>26</a:t>
            </a:fld>
            <a:endParaRPr lang="en-IN"/>
          </a:p>
        </p:txBody>
      </p:sp>
      <p:sp>
        <p:nvSpPr>
          <p:cNvPr id="9" name="Title 1">
            <a:extLst>
              <a:ext uri="{FF2B5EF4-FFF2-40B4-BE49-F238E27FC236}">
                <a16:creationId xmlns:a16="http://schemas.microsoft.com/office/drawing/2014/main" id="{F166D6DB-3B52-D589-FD5A-898F1CBC8611}"/>
              </a:ext>
            </a:extLst>
          </p:cNvPr>
          <p:cNvSpPr txBox="1">
            <a:spLocks/>
          </p:cNvSpPr>
          <p:nvPr/>
        </p:nvSpPr>
        <p:spPr>
          <a:xfrm>
            <a:off x="28979" y="312793"/>
            <a:ext cx="7333058" cy="723128"/>
          </a:xfrm>
          <a:prstGeom prst="rect">
            <a:avLst/>
          </a:prstGeom>
        </p:spPr>
        <p:txBody>
          <a:bodyPr>
            <a:normAutofit fontScale="9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700" dirty="0">
                <a:solidFill>
                  <a:srgbClr val="FF3300"/>
                </a:solidFill>
              </a:rPr>
              <a:t>Preparation of </a:t>
            </a:r>
            <a:r>
              <a:rPr lang="en-US" sz="2700" i="1" dirty="0">
                <a:solidFill>
                  <a:srgbClr val="FF3300"/>
                </a:solidFill>
              </a:rPr>
              <a:t>In situ</a:t>
            </a:r>
            <a:r>
              <a:rPr lang="en-US" sz="2700" dirty="0">
                <a:solidFill>
                  <a:srgbClr val="FF3300"/>
                </a:solidFill>
              </a:rPr>
              <a:t> gelling system Contain Nanoparticle</a:t>
            </a:r>
            <a:endParaRPr lang="en-IN" sz="2700" dirty="0">
              <a:solidFill>
                <a:srgbClr val="FF3300"/>
              </a:solidFill>
            </a:endParaRPr>
          </a:p>
        </p:txBody>
      </p:sp>
      <p:sp>
        <p:nvSpPr>
          <p:cNvPr id="11" name="TextBox 10">
            <a:extLst>
              <a:ext uri="{FF2B5EF4-FFF2-40B4-BE49-F238E27FC236}">
                <a16:creationId xmlns:a16="http://schemas.microsoft.com/office/drawing/2014/main" id="{CEFC5442-AACD-9436-DB0B-D341FB13D34F}"/>
              </a:ext>
            </a:extLst>
          </p:cNvPr>
          <p:cNvSpPr txBox="1"/>
          <p:nvPr/>
        </p:nvSpPr>
        <p:spPr>
          <a:xfrm>
            <a:off x="3995936" y="1138083"/>
            <a:ext cx="4572000" cy="323165"/>
          </a:xfrm>
          <a:prstGeom prst="rect">
            <a:avLst/>
          </a:prstGeom>
          <a:noFill/>
        </p:spPr>
        <p:txBody>
          <a:bodyPr wrap="square">
            <a:spAutoFit/>
          </a:bodyPr>
          <a:lstStyle/>
          <a:p>
            <a:r>
              <a:rPr lang="en-IN" sz="1500" b="1" dirty="0">
                <a:ea typeface="Calibri" panose="020F0502020204030204" pitchFamily="34" charset="0"/>
                <a:cs typeface="Times New Roman" panose="02020603050405020304" pitchFamily="18" charset="0"/>
              </a:rPr>
              <a:t>Carbopol 934:Pluronic F127(1:9)</a:t>
            </a:r>
            <a:endParaRPr lang="en-IN" sz="1500" b="1" dirty="0"/>
          </a:p>
        </p:txBody>
      </p:sp>
      <p:graphicFrame>
        <p:nvGraphicFramePr>
          <p:cNvPr id="7" name="Chart 6">
            <a:extLst>
              <a:ext uri="{FF2B5EF4-FFF2-40B4-BE49-F238E27FC236}">
                <a16:creationId xmlns:a16="http://schemas.microsoft.com/office/drawing/2014/main" id="{66C2302C-FCE3-5866-C43E-9AFD0DA2DCF0}"/>
              </a:ext>
            </a:extLst>
          </p:cNvPr>
          <p:cNvGraphicFramePr>
            <a:graphicFrameLocks/>
          </p:cNvGraphicFramePr>
          <p:nvPr>
            <p:extLst>
              <p:ext uri="{D42A27DB-BD31-4B8C-83A1-F6EECF244321}">
                <p14:modId xmlns:p14="http://schemas.microsoft.com/office/powerpoint/2010/main" val="1845771030"/>
              </p:ext>
            </p:extLst>
          </p:nvPr>
        </p:nvGraphicFramePr>
        <p:xfrm>
          <a:off x="3863326" y="3901445"/>
          <a:ext cx="3429000" cy="22259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ED37597-6EFD-CDF3-F60F-FEE222637450}"/>
              </a:ext>
            </a:extLst>
          </p:cNvPr>
          <p:cNvGraphicFramePr>
            <a:graphicFrameLocks/>
          </p:cNvGraphicFramePr>
          <p:nvPr>
            <p:extLst>
              <p:ext uri="{D42A27DB-BD31-4B8C-83A1-F6EECF244321}">
                <p14:modId xmlns:p14="http://schemas.microsoft.com/office/powerpoint/2010/main" val="2812194939"/>
              </p:ext>
            </p:extLst>
          </p:nvPr>
        </p:nvGraphicFramePr>
        <p:xfrm>
          <a:off x="3797850" y="1573318"/>
          <a:ext cx="3429000" cy="22259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11">
            <a:extLst>
              <a:ext uri="{FF2B5EF4-FFF2-40B4-BE49-F238E27FC236}">
                <a16:creationId xmlns:a16="http://schemas.microsoft.com/office/drawing/2014/main" id="{A138E4E5-A1D1-8C01-B069-ABEF583E3350}"/>
              </a:ext>
            </a:extLst>
          </p:cNvPr>
          <p:cNvGraphicFramePr>
            <a:graphicFrameLocks noGrp="1"/>
          </p:cNvGraphicFramePr>
          <p:nvPr>
            <p:extLst>
              <p:ext uri="{D42A27DB-BD31-4B8C-83A1-F6EECF244321}">
                <p14:modId xmlns:p14="http://schemas.microsoft.com/office/powerpoint/2010/main" val="763873803"/>
              </p:ext>
            </p:extLst>
          </p:nvPr>
        </p:nvGraphicFramePr>
        <p:xfrm>
          <a:off x="155995" y="4473564"/>
          <a:ext cx="3491155" cy="1708788"/>
        </p:xfrm>
        <a:graphic>
          <a:graphicData uri="http://schemas.openxmlformats.org/drawingml/2006/table">
            <a:tbl>
              <a:tblPr>
                <a:tableStyleId>{22838BEF-8BB2-4498-84A7-C5851F593DF1}</a:tableStyleId>
              </a:tblPr>
              <a:tblGrid>
                <a:gridCol w="1859831">
                  <a:extLst>
                    <a:ext uri="{9D8B030D-6E8A-4147-A177-3AD203B41FA5}">
                      <a16:colId xmlns:a16="http://schemas.microsoft.com/office/drawing/2014/main" val="3408913686"/>
                    </a:ext>
                  </a:extLst>
                </a:gridCol>
                <a:gridCol w="1631324">
                  <a:extLst>
                    <a:ext uri="{9D8B030D-6E8A-4147-A177-3AD203B41FA5}">
                      <a16:colId xmlns:a16="http://schemas.microsoft.com/office/drawing/2014/main" val="716863073"/>
                    </a:ext>
                  </a:extLst>
                </a:gridCol>
              </a:tblGrid>
              <a:tr h="277178">
                <a:tc>
                  <a:txBody>
                    <a:bodyPr/>
                    <a:lstStyle/>
                    <a:p>
                      <a:pPr algn="just"/>
                      <a:r>
                        <a:rPr lang="en-IN" sz="1400" b="1" dirty="0">
                          <a:effectLst/>
                        </a:rPr>
                        <a:t>Parameters</a:t>
                      </a:r>
                    </a:p>
                  </a:txBody>
                  <a:tcPr marL="35719" marR="35719" marT="35719" marB="35719">
                    <a:solidFill>
                      <a:srgbClr val="0070C0"/>
                    </a:solidFill>
                  </a:tcPr>
                </a:tc>
                <a:tc>
                  <a:txBody>
                    <a:bodyPr/>
                    <a:lstStyle/>
                    <a:p>
                      <a:pPr algn="just"/>
                      <a:r>
                        <a:rPr lang="en-IN" sz="1400" b="1" dirty="0">
                          <a:effectLst/>
                        </a:rPr>
                        <a:t>Result </a:t>
                      </a:r>
                    </a:p>
                  </a:txBody>
                  <a:tcPr marL="35719" marR="35719" marT="35719" marB="35719">
                    <a:solidFill>
                      <a:srgbClr val="0070C0"/>
                    </a:solidFill>
                  </a:tcPr>
                </a:tc>
                <a:extLst>
                  <a:ext uri="{0D108BD9-81ED-4DB2-BD59-A6C34878D82A}">
                    <a16:rowId xmlns:a16="http://schemas.microsoft.com/office/drawing/2014/main" val="3208875295"/>
                  </a:ext>
                </a:extLst>
              </a:tr>
              <a:tr h="277178">
                <a:tc>
                  <a:txBody>
                    <a:bodyPr/>
                    <a:lstStyle/>
                    <a:p>
                      <a:pPr algn="just"/>
                      <a:r>
                        <a:rPr lang="en-IN" sz="1400" dirty="0">
                          <a:effectLst/>
                        </a:rPr>
                        <a:t>Hardness/firmness (g)</a:t>
                      </a:r>
                    </a:p>
                  </a:txBody>
                  <a:tcPr marL="35719" marR="35719" marT="35719" marB="35719"/>
                </a:tc>
                <a:tc>
                  <a:txBody>
                    <a:bodyPr/>
                    <a:lstStyle/>
                    <a:p>
                      <a:pPr algn="just"/>
                      <a:r>
                        <a:rPr lang="en-IN" sz="1400">
                          <a:effectLst/>
                        </a:rPr>
                        <a:t>36.70 ± 2.0</a:t>
                      </a:r>
                    </a:p>
                  </a:txBody>
                  <a:tcPr marL="35719" marR="35719" marT="35719" marB="35719"/>
                </a:tc>
                <a:extLst>
                  <a:ext uri="{0D108BD9-81ED-4DB2-BD59-A6C34878D82A}">
                    <a16:rowId xmlns:a16="http://schemas.microsoft.com/office/drawing/2014/main" val="1278778525"/>
                  </a:ext>
                </a:extLst>
              </a:tr>
              <a:tr h="277178">
                <a:tc>
                  <a:txBody>
                    <a:bodyPr/>
                    <a:lstStyle/>
                    <a:p>
                      <a:pPr algn="just"/>
                      <a:r>
                        <a:rPr lang="en-US" sz="1400" dirty="0">
                          <a:effectLst/>
                        </a:rPr>
                        <a:t>Work of adhesion (</a:t>
                      </a:r>
                      <a:r>
                        <a:rPr lang="en-US" sz="1400" dirty="0" err="1">
                          <a:effectLst/>
                        </a:rPr>
                        <a:t>g.s</a:t>
                      </a:r>
                      <a:r>
                        <a:rPr lang="en-US" sz="1400" dirty="0">
                          <a:effectLst/>
                        </a:rPr>
                        <a:t>)</a:t>
                      </a:r>
                    </a:p>
                  </a:txBody>
                  <a:tcPr marL="35719" marR="35719" marT="35719" marB="35719"/>
                </a:tc>
                <a:tc>
                  <a:txBody>
                    <a:bodyPr/>
                    <a:lstStyle/>
                    <a:p>
                      <a:pPr algn="just"/>
                      <a:r>
                        <a:rPr lang="en-IN" sz="1400">
                          <a:effectLst/>
                        </a:rPr>
                        <a:t>20.84 ± 3.20</a:t>
                      </a:r>
                    </a:p>
                  </a:txBody>
                  <a:tcPr marL="35719" marR="35719" marT="35719" marB="35719"/>
                </a:tc>
                <a:extLst>
                  <a:ext uri="{0D108BD9-81ED-4DB2-BD59-A6C34878D82A}">
                    <a16:rowId xmlns:a16="http://schemas.microsoft.com/office/drawing/2014/main" val="2196276082"/>
                  </a:ext>
                </a:extLst>
              </a:tr>
              <a:tr h="277178">
                <a:tc>
                  <a:txBody>
                    <a:bodyPr/>
                    <a:lstStyle/>
                    <a:p>
                      <a:pPr algn="just"/>
                      <a:r>
                        <a:rPr lang="en-IN" sz="1400" dirty="0">
                          <a:effectLst/>
                        </a:rPr>
                        <a:t>Cohesiveness</a:t>
                      </a:r>
                    </a:p>
                  </a:txBody>
                  <a:tcPr marL="35719" marR="35719" marT="35719" marB="35719"/>
                </a:tc>
                <a:tc>
                  <a:txBody>
                    <a:bodyPr/>
                    <a:lstStyle/>
                    <a:p>
                      <a:pPr algn="just"/>
                      <a:r>
                        <a:rPr lang="en-IN" sz="1400">
                          <a:effectLst/>
                        </a:rPr>
                        <a:t>0.54 ± 0.2</a:t>
                      </a:r>
                    </a:p>
                  </a:txBody>
                  <a:tcPr marL="35719" marR="35719" marT="35719" marB="35719"/>
                </a:tc>
                <a:extLst>
                  <a:ext uri="{0D108BD9-81ED-4DB2-BD59-A6C34878D82A}">
                    <a16:rowId xmlns:a16="http://schemas.microsoft.com/office/drawing/2014/main" val="2845177520"/>
                  </a:ext>
                </a:extLst>
              </a:tr>
              <a:tr h="277178">
                <a:tc>
                  <a:txBody>
                    <a:bodyPr/>
                    <a:lstStyle/>
                    <a:p>
                      <a:pPr algn="just"/>
                      <a:r>
                        <a:rPr lang="en-IN" sz="1400" dirty="0">
                          <a:effectLst/>
                        </a:rPr>
                        <a:t>Springiness (mm)</a:t>
                      </a:r>
                    </a:p>
                  </a:txBody>
                  <a:tcPr marL="35719" marR="35719" marT="35719" marB="35719"/>
                </a:tc>
                <a:tc>
                  <a:txBody>
                    <a:bodyPr/>
                    <a:lstStyle/>
                    <a:p>
                      <a:pPr algn="just"/>
                      <a:r>
                        <a:rPr lang="en-IN" sz="1400">
                          <a:effectLst/>
                        </a:rPr>
                        <a:t>28.36 ± 0.82</a:t>
                      </a:r>
                    </a:p>
                  </a:txBody>
                  <a:tcPr marL="35719" marR="35719" marT="35719" marB="35719"/>
                </a:tc>
                <a:extLst>
                  <a:ext uri="{0D108BD9-81ED-4DB2-BD59-A6C34878D82A}">
                    <a16:rowId xmlns:a16="http://schemas.microsoft.com/office/drawing/2014/main" val="4025994705"/>
                  </a:ext>
                </a:extLst>
              </a:tr>
              <a:tr h="277178">
                <a:tc>
                  <a:txBody>
                    <a:bodyPr/>
                    <a:lstStyle/>
                    <a:p>
                      <a:pPr algn="just"/>
                      <a:r>
                        <a:rPr lang="en-IN" sz="1400" b="0" dirty="0">
                          <a:effectLst/>
                        </a:rPr>
                        <a:t>Penetrometry (N)</a:t>
                      </a:r>
                    </a:p>
                  </a:txBody>
                  <a:tcPr marL="35719" marR="35719" marT="35719" marB="35719"/>
                </a:tc>
                <a:tc>
                  <a:txBody>
                    <a:bodyPr/>
                    <a:lstStyle/>
                    <a:p>
                      <a:pPr algn="just"/>
                      <a:r>
                        <a:rPr lang="en-IN" sz="1400" dirty="0">
                          <a:effectLst/>
                        </a:rPr>
                        <a:t>0.21 ± 0.07</a:t>
                      </a:r>
                    </a:p>
                  </a:txBody>
                  <a:tcPr marL="35719" marR="35719" marT="35719" marB="35719"/>
                </a:tc>
                <a:extLst>
                  <a:ext uri="{0D108BD9-81ED-4DB2-BD59-A6C34878D82A}">
                    <a16:rowId xmlns:a16="http://schemas.microsoft.com/office/drawing/2014/main" val="2316442053"/>
                  </a:ext>
                </a:extLst>
              </a:tr>
            </a:tbl>
          </a:graphicData>
        </a:graphic>
      </p:graphicFrame>
    </p:spTree>
    <p:extLst>
      <p:ext uri="{BB962C8B-B14F-4D97-AF65-F5344CB8AC3E}">
        <p14:creationId xmlns:p14="http://schemas.microsoft.com/office/powerpoint/2010/main" val="419243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70BA6-15C1-A00D-C78A-8EAD2995BAA8}"/>
              </a:ext>
            </a:extLst>
          </p:cNvPr>
          <p:cNvSpPr>
            <a:spLocks noGrp="1"/>
          </p:cNvSpPr>
          <p:nvPr>
            <p:ph type="sldNum" sz="quarter" idx="12"/>
          </p:nvPr>
        </p:nvSpPr>
        <p:spPr/>
        <p:txBody>
          <a:bodyPr/>
          <a:lstStyle/>
          <a:p>
            <a:fld id="{4A23F366-91A7-4C2E-9E4E-63121A3637A0}" type="slidenum">
              <a:rPr lang="en-IN" smtClean="0"/>
              <a:t>27</a:t>
            </a:fld>
            <a:endParaRPr lang="en-IN"/>
          </a:p>
        </p:txBody>
      </p:sp>
      <p:sp>
        <p:nvSpPr>
          <p:cNvPr id="4" name="TextBox 3">
            <a:extLst>
              <a:ext uri="{FF2B5EF4-FFF2-40B4-BE49-F238E27FC236}">
                <a16:creationId xmlns:a16="http://schemas.microsoft.com/office/drawing/2014/main" id="{655DB47B-3A89-9F1D-DF92-707AB0296C39}"/>
              </a:ext>
            </a:extLst>
          </p:cNvPr>
          <p:cNvSpPr txBox="1"/>
          <p:nvPr/>
        </p:nvSpPr>
        <p:spPr>
          <a:xfrm>
            <a:off x="37134" y="2139092"/>
            <a:ext cx="4570434" cy="369332"/>
          </a:xfrm>
          <a:prstGeom prst="rect">
            <a:avLst/>
          </a:prstGeom>
          <a:noFill/>
        </p:spPr>
        <p:txBody>
          <a:bodyPr wrap="square">
            <a:spAutoFit/>
          </a:bodyPr>
          <a:lstStyle/>
          <a:p>
            <a:r>
              <a:rPr lang="en-IN" b="1" dirty="0">
                <a:latin typeface="Source Sans Pro" panose="020B0503030403020204" pitchFamily="34" charset="0"/>
              </a:rPr>
              <a:t>MC3T3-E1 cells</a:t>
            </a:r>
            <a:endParaRPr lang="en-IN" b="1" dirty="0"/>
          </a:p>
        </p:txBody>
      </p:sp>
      <p:sp>
        <p:nvSpPr>
          <p:cNvPr id="5" name="TextBox 4">
            <a:extLst>
              <a:ext uri="{FF2B5EF4-FFF2-40B4-BE49-F238E27FC236}">
                <a16:creationId xmlns:a16="http://schemas.microsoft.com/office/drawing/2014/main" id="{CF209425-8A9F-A4BB-8669-E9F3CC9D1DB3}"/>
              </a:ext>
            </a:extLst>
          </p:cNvPr>
          <p:cNvSpPr txBox="1"/>
          <p:nvPr/>
        </p:nvSpPr>
        <p:spPr>
          <a:xfrm>
            <a:off x="1835696" y="548921"/>
            <a:ext cx="4570434" cy="584775"/>
          </a:xfrm>
          <a:prstGeom prst="rect">
            <a:avLst/>
          </a:prstGeom>
          <a:noFill/>
        </p:spPr>
        <p:txBody>
          <a:bodyPr wrap="square">
            <a:spAutoFit/>
          </a:bodyPr>
          <a:lstStyle/>
          <a:p>
            <a:pPr algn="ctr"/>
            <a:r>
              <a:rPr lang="en-IN" sz="3200" b="1" dirty="0">
                <a:solidFill>
                  <a:srgbClr val="FF0000"/>
                </a:solidFill>
                <a:latin typeface="Source Sans Pro" panose="020B0503030403020204" pitchFamily="34" charset="0"/>
              </a:rPr>
              <a:t>Cytotoxicity Study</a:t>
            </a:r>
            <a:endParaRPr lang="en-IN" sz="3200" b="1" dirty="0">
              <a:solidFill>
                <a:srgbClr val="FF0000"/>
              </a:solidFill>
            </a:endParaRPr>
          </a:p>
        </p:txBody>
      </p:sp>
      <p:sp>
        <p:nvSpPr>
          <p:cNvPr id="10" name="TextBox 9">
            <a:extLst>
              <a:ext uri="{FF2B5EF4-FFF2-40B4-BE49-F238E27FC236}">
                <a16:creationId xmlns:a16="http://schemas.microsoft.com/office/drawing/2014/main" id="{634E69A2-CA67-E2C8-1582-3F52A32EF515}"/>
              </a:ext>
            </a:extLst>
          </p:cNvPr>
          <p:cNvSpPr txBox="1"/>
          <p:nvPr/>
        </p:nvSpPr>
        <p:spPr>
          <a:xfrm>
            <a:off x="272911" y="4318306"/>
            <a:ext cx="8598178" cy="1685077"/>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dirty="0"/>
              <a:t>The results showed that the 50% cellular growth inhibition (IC50) values of NPs and NPs loaded Insitu gel were 10.21 </a:t>
            </a:r>
            <a:r>
              <a:rPr lang="en-US" dirty="0" err="1"/>
              <a:t>μg</a:t>
            </a:r>
            <a:r>
              <a:rPr lang="en-US" dirty="0"/>
              <a:t> mL−1 and 4.524 </a:t>
            </a:r>
            <a:r>
              <a:rPr lang="en-US" dirty="0" err="1"/>
              <a:t>μg</a:t>
            </a:r>
            <a:r>
              <a:rPr lang="en-US" dirty="0"/>
              <a:t> mL−1, respectively, which suggested that NPs loaded </a:t>
            </a:r>
            <a:r>
              <a:rPr lang="en-US" i="1" dirty="0" err="1"/>
              <a:t>Insitu</a:t>
            </a:r>
            <a:r>
              <a:rPr lang="en-US" i="1" dirty="0"/>
              <a:t> </a:t>
            </a:r>
            <a:r>
              <a:rPr lang="en-US" dirty="0"/>
              <a:t>gel have been reported to reduce the cell viability and thereby expected to increase the mineralization efficacy of AS by reducing its efflux from cells mediated by the P-glycoprotein through gel carrier.</a:t>
            </a:r>
          </a:p>
          <a:p>
            <a:pPr algn="just"/>
            <a:endParaRPr lang="en-IN" sz="1350" dirty="0"/>
          </a:p>
        </p:txBody>
      </p:sp>
      <p:pic>
        <p:nvPicPr>
          <p:cNvPr id="9" name="Picture 8">
            <a:extLst>
              <a:ext uri="{FF2B5EF4-FFF2-40B4-BE49-F238E27FC236}">
                <a16:creationId xmlns:a16="http://schemas.microsoft.com/office/drawing/2014/main" id="{80AAC39C-B81A-EA20-4B26-40EA719ED6EA}"/>
              </a:ext>
            </a:extLst>
          </p:cNvPr>
          <p:cNvPicPr>
            <a:picLocks noChangeAspect="1"/>
          </p:cNvPicPr>
          <p:nvPr/>
        </p:nvPicPr>
        <p:blipFill rotWithShape="1">
          <a:blip r:embed="rId2"/>
          <a:srcRect r="6351" b="15602"/>
          <a:stretch/>
        </p:blipFill>
        <p:spPr>
          <a:xfrm>
            <a:off x="2195736" y="1772816"/>
            <a:ext cx="5820317" cy="2396704"/>
          </a:xfrm>
          <a:prstGeom prst="rect">
            <a:avLst/>
          </a:prstGeom>
        </p:spPr>
      </p:pic>
    </p:spTree>
    <p:extLst>
      <p:ext uri="{BB962C8B-B14F-4D97-AF65-F5344CB8AC3E}">
        <p14:creationId xmlns:p14="http://schemas.microsoft.com/office/powerpoint/2010/main" val="414032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30824F-6480-2FED-6FDD-6DA3B793DBE5}"/>
              </a:ext>
            </a:extLst>
          </p:cNvPr>
          <p:cNvSpPr>
            <a:spLocks noGrp="1"/>
          </p:cNvSpPr>
          <p:nvPr>
            <p:ph type="sldNum" sz="quarter" idx="12"/>
          </p:nvPr>
        </p:nvSpPr>
        <p:spPr/>
        <p:txBody>
          <a:bodyPr/>
          <a:lstStyle/>
          <a:p>
            <a:fld id="{4A23F366-91A7-4C2E-9E4E-63121A3637A0}" type="slidenum">
              <a:rPr lang="en-IN" smtClean="0"/>
              <a:t>28</a:t>
            </a:fld>
            <a:endParaRPr lang="en-IN"/>
          </a:p>
        </p:txBody>
      </p:sp>
      <p:sp>
        <p:nvSpPr>
          <p:cNvPr id="4" name="TextBox 3">
            <a:extLst>
              <a:ext uri="{FF2B5EF4-FFF2-40B4-BE49-F238E27FC236}">
                <a16:creationId xmlns:a16="http://schemas.microsoft.com/office/drawing/2014/main" id="{358FEC72-653D-E11C-E457-40B2AAE5391D}"/>
              </a:ext>
            </a:extLst>
          </p:cNvPr>
          <p:cNvSpPr txBox="1"/>
          <p:nvPr/>
        </p:nvSpPr>
        <p:spPr>
          <a:xfrm>
            <a:off x="41102" y="280774"/>
            <a:ext cx="8696978" cy="1261884"/>
          </a:xfrm>
          <a:prstGeom prst="rect">
            <a:avLst/>
          </a:prstGeom>
          <a:noFill/>
        </p:spPr>
        <p:txBody>
          <a:bodyPr wrap="square">
            <a:spAutoFit/>
          </a:bodyPr>
          <a:lstStyle/>
          <a:p>
            <a:pPr algn="ctr"/>
            <a:r>
              <a:rPr lang="en-IN" sz="2800" b="1" dirty="0">
                <a:solidFill>
                  <a:srgbClr val="FF0000"/>
                </a:solidFill>
                <a:latin typeface="FrutigerLTStd-Roman"/>
              </a:rPr>
              <a:t>In vivo study </a:t>
            </a:r>
          </a:p>
          <a:p>
            <a:pPr algn="just"/>
            <a:r>
              <a:rPr lang="en-US" sz="1600" dirty="0">
                <a:solidFill>
                  <a:srgbClr val="000000"/>
                </a:solidFill>
                <a:latin typeface="AGaramond-Regular"/>
              </a:rPr>
              <a:t>The Pharmacokinetic studies were carried out on two different groups each consisting of six rats:</a:t>
            </a:r>
          </a:p>
          <a:p>
            <a:pPr algn="just"/>
            <a:r>
              <a:rPr lang="en-US" sz="1600" dirty="0">
                <a:solidFill>
                  <a:srgbClr val="8D0017"/>
                </a:solidFill>
                <a:latin typeface="SFRM1000"/>
              </a:rPr>
              <a:t>• </a:t>
            </a:r>
            <a:r>
              <a:rPr lang="en-US" sz="1600" dirty="0">
                <a:solidFill>
                  <a:srgbClr val="000000"/>
                </a:solidFill>
                <a:latin typeface="AGaramond-Regular"/>
              </a:rPr>
              <a:t>Group I: Marketed Alendronate sodium tablet; oral route </a:t>
            </a:r>
          </a:p>
          <a:p>
            <a:pPr algn="just"/>
            <a:r>
              <a:rPr lang="en-US" sz="1600" dirty="0">
                <a:solidFill>
                  <a:srgbClr val="8D0017"/>
                </a:solidFill>
                <a:latin typeface="SFRM1000"/>
              </a:rPr>
              <a:t>• </a:t>
            </a:r>
            <a:r>
              <a:rPr lang="en-US" sz="1600" dirty="0">
                <a:solidFill>
                  <a:srgbClr val="000000"/>
                </a:solidFill>
                <a:latin typeface="AGaramond-Regular"/>
              </a:rPr>
              <a:t>Group II: Nano Insitu Gel; Vaginal Route </a:t>
            </a:r>
            <a:endParaRPr lang="en-IN" sz="1500" dirty="0"/>
          </a:p>
        </p:txBody>
      </p:sp>
      <p:graphicFrame>
        <p:nvGraphicFramePr>
          <p:cNvPr id="9" name="Table 9">
            <a:extLst>
              <a:ext uri="{FF2B5EF4-FFF2-40B4-BE49-F238E27FC236}">
                <a16:creationId xmlns:a16="http://schemas.microsoft.com/office/drawing/2014/main" id="{8824E526-A133-F007-5AA9-3D908D1FBB41}"/>
              </a:ext>
            </a:extLst>
          </p:cNvPr>
          <p:cNvGraphicFramePr>
            <a:graphicFrameLocks noGrp="1"/>
          </p:cNvGraphicFramePr>
          <p:nvPr>
            <p:extLst>
              <p:ext uri="{D42A27DB-BD31-4B8C-83A1-F6EECF244321}">
                <p14:modId xmlns:p14="http://schemas.microsoft.com/office/powerpoint/2010/main" val="1612025133"/>
              </p:ext>
            </p:extLst>
          </p:nvPr>
        </p:nvGraphicFramePr>
        <p:xfrm>
          <a:off x="160430" y="2264948"/>
          <a:ext cx="5342350" cy="1773443"/>
        </p:xfrm>
        <a:graphic>
          <a:graphicData uri="http://schemas.openxmlformats.org/drawingml/2006/table">
            <a:tbl>
              <a:tblPr firstRow="1" bandRow="1">
                <a:tableStyleId>{7DF18680-E054-41AD-8BC1-D1AEF772440D}</a:tableStyleId>
              </a:tblPr>
              <a:tblGrid>
                <a:gridCol w="1146131">
                  <a:extLst>
                    <a:ext uri="{9D8B030D-6E8A-4147-A177-3AD203B41FA5}">
                      <a16:colId xmlns:a16="http://schemas.microsoft.com/office/drawing/2014/main" val="2950082927"/>
                    </a:ext>
                  </a:extLst>
                </a:gridCol>
                <a:gridCol w="2141951">
                  <a:extLst>
                    <a:ext uri="{9D8B030D-6E8A-4147-A177-3AD203B41FA5}">
                      <a16:colId xmlns:a16="http://schemas.microsoft.com/office/drawing/2014/main" val="2480316676"/>
                    </a:ext>
                  </a:extLst>
                </a:gridCol>
                <a:gridCol w="2054268">
                  <a:extLst>
                    <a:ext uri="{9D8B030D-6E8A-4147-A177-3AD203B41FA5}">
                      <a16:colId xmlns:a16="http://schemas.microsoft.com/office/drawing/2014/main" val="3455721766"/>
                    </a:ext>
                  </a:extLst>
                </a:gridCol>
              </a:tblGrid>
              <a:tr h="541191">
                <a:tc>
                  <a:txBody>
                    <a:bodyPr/>
                    <a:lstStyle/>
                    <a:p>
                      <a:pPr algn="ctr"/>
                      <a:r>
                        <a:rPr lang="en-US" sz="1400" b="1" dirty="0">
                          <a:solidFill>
                            <a:schemeClr val="tx1"/>
                          </a:solidFill>
                        </a:rPr>
                        <a:t>Parameters </a:t>
                      </a:r>
                      <a:endParaRPr lang="en-IN" sz="14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baseline="0" dirty="0">
                          <a:solidFill>
                            <a:schemeClr val="tx1"/>
                          </a:solidFill>
                        </a:rPr>
                        <a:t>Nano Insitu Gel</a:t>
                      </a:r>
                      <a:endParaRPr lang="en-IN" sz="14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baseline="0" dirty="0">
                          <a:solidFill>
                            <a:schemeClr val="tx1"/>
                          </a:solidFill>
                        </a:rPr>
                        <a:t>Marketed Alendronate sodium tablet</a:t>
                      </a:r>
                      <a:endParaRPr lang="en-IN" sz="14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520723"/>
                  </a:ext>
                </a:extLst>
              </a:tr>
              <a:tr h="308063">
                <a:tc>
                  <a:txBody>
                    <a:bodyPr/>
                    <a:lstStyle/>
                    <a:p>
                      <a:r>
                        <a:rPr lang="en-US" sz="1400" dirty="0" err="1"/>
                        <a:t>Cmax</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801.21±101.92 ng/ml </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121.11±89.21 ng/ml </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702317"/>
                  </a:ext>
                </a:extLst>
              </a:tr>
              <a:tr h="308063">
                <a:tc>
                  <a:txBody>
                    <a:bodyPr/>
                    <a:lstStyle/>
                    <a:p>
                      <a:r>
                        <a:rPr lang="en-US" sz="1400" dirty="0" err="1"/>
                        <a:t>Tmax</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1h</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3h</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9409410"/>
                  </a:ext>
                </a:extLst>
              </a:tr>
              <a:tr h="308063">
                <a:tc>
                  <a:txBody>
                    <a:bodyPr/>
                    <a:lstStyle/>
                    <a:p>
                      <a:r>
                        <a:rPr lang="en-US" sz="1400" dirty="0"/>
                        <a:t>AUC</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strike="noStrike" baseline="0" dirty="0"/>
                        <a:t>7895.45 ± 212.25 ng.h2/ml </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strike="noStrike" baseline="0" dirty="0"/>
                        <a:t>523.54±89.31 ng.h2/ml</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3150902"/>
                  </a:ext>
                </a:extLst>
              </a:tr>
              <a:tr h="308063">
                <a:tc>
                  <a:txBody>
                    <a:bodyPr/>
                    <a:lstStyle/>
                    <a:p>
                      <a:r>
                        <a:rPr lang="en-US" sz="1400" dirty="0"/>
                        <a:t>Bioavailability </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u="none" strike="noStrike" baseline="0" dirty="0"/>
                        <a:t>9.25</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t>
                      </a:r>
                      <a:endParaRPr lang="en-IN"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838417"/>
                  </a:ext>
                </a:extLst>
              </a:tr>
            </a:tbl>
          </a:graphicData>
        </a:graphic>
      </p:graphicFrame>
      <p:pic>
        <p:nvPicPr>
          <p:cNvPr id="20" name="Picture 6" descr="Mouse Ear Experiment High Resolution Stock Photography and Images - Alamy">
            <a:extLst>
              <a:ext uri="{FF2B5EF4-FFF2-40B4-BE49-F238E27FC236}">
                <a16:creationId xmlns:a16="http://schemas.microsoft.com/office/drawing/2014/main" id="{2E9E0141-F8C8-B674-D6FA-0048C236A2E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92"/>
          <a:stretch/>
        </p:blipFill>
        <p:spPr bwMode="auto">
          <a:xfrm>
            <a:off x="6060393" y="1816281"/>
            <a:ext cx="2712150"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Chart 20">
            <a:extLst>
              <a:ext uri="{FF2B5EF4-FFF2-40B4-BE49-F238E27FC236}">
                <a16:creationId xmlns:a16="http://schemas.microsoft.com/office/drawing/2014/main" id="{DC34BD4D-AAF0-4261-2223-519036E09290}"/>
              </a:ext>
            </a:extLst>
          </p:cNvPr>
          <p:cNvGraphicFramePr>
            <a:graphicFrameLocks/>
          </p:cNvGraphicFramePr>
          <p:nvPr>
            <p:extLst>
              <p:ext uri="{D42A27DB-BD31-4B8C-83A1-F6EECF244321}">
                <p14:modId xmlns:p14="http://schemas.microsoft.com/office/powerpoint/2010/main" val="1933671996"/>
              </p:ext>
            </p:extLst>
          </p:nvPr>
        </p:nvGraphicFramePr>
        <p:xfrm>
          <a:off x="142931" y="4221088"/>
          <a:ext cx="4154091" cy="19669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3466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6" y="522954"/>
            <a:ext cx="7322174" cy="500743"/>
          </a:xfrm>
        </p:spPr>
        <p:txBody>
          <a:bodyPr>
            <a:normAutofit fontScale="90000"/>
          </a:bodyPr>
          <a:lstStyle/>
          <a:p>
            <a:pPr algn="ctr"/>
            <a:r>
              <a:rPr lang="en-US" b="1" dirty="0">
                <a:solidFill>
                  <a:srgbClr val="FF3300"/>
                </a:solidFill>
              </a:rPr>
              <a:t>Container related evaluation</a:t>
            </a:r>
            <a:endParaRPr lang="en-IN" b="1" dirty="0">
              <a:solidFill>
                <a:srgbClr val="FF3300"/>
              </a:solidFill>
            </a:endParaRPr>
          </a:p>
        </p:txBody>
      </p:sp>
      <p:sp>
        <p:nvSpPr>
          <p:cNvPr id="5" name="Slide Number Placeholder 4"/>
          <p:cNvSpPr>
            <a:spLocks noGrp="1"/>
          </p:cNvSpPr>
          <p:nvPr>
            <p:ph type="sldNum" sz="quarter" idx="12"/>
          </p:nvPr>
        </p:nvSpPr>
        <p:spPr/>
        <p:txBody>
          <a:bodyPr/>
          <a:lstStyle/>
          <a:p>
            <a:fld id="{4A23F366-91A7-4C2E-9E4E-63121A3637A0}" type="slidenum">
              <a:rPr lang="en-IN" smtClean="0"/>
              <a:t>29</a:t>
            </a:fld>
            <a:endParaRPr lang="en-IN"/>
          </a:p>
        </p:txBody>
      </p:sp>
      <p:graphicFrame>
        <p:nvGraphicFramePr>
          <p:cNvPr id="4" name="Table 3"/>
          <p:cNvGraphicFramePr>
            <a:graphicFrameLocks noGrp="1"/>
          </p:cNvGraphicFramePr>
          <p:nvPr/>
        </p:nvGraphicFramePr>
        <p:xfrm>
          <a:off x="125505" y="1479764"/>
          <a:ext cx="3174547" cy="1787470"/>
        </p:xfrm>
        <a:graphic>
          <a:graphicData uri="http://schemas.openxmlformats.org/drawingml/2006/table">
            <a:tbl>
              <a:tblPr firstRow="1" firstCol="1" bandRow="1">
                <a:tableStyleId>{5A111915-BE36-4E01-A7E5-04B1672EAD32}</a:tableStyleId>
              </a:tblPr>
              <a:tblGrid>
                <a:gridCol w="1113155">
                  <a:extLst>
                    <a:ext uri="{9D8B030D-6E8A-4147-A177-3AD203B41FA5}">
                      <a16:colId xmlns:a16="http://schemas.microsoft.com/office/drawing/2014/main" val="2057905249"/>
                    </a:ext>
                  </a:extLst>
                </a:gridCol>
                <a:gridCol w="2061392">
                  <a:extLst>
                    <a:ext uri="{9D8B030D-6E8A-4147-A177-3AD203B41FA5}">
                      <a16:colId xmlns:a16="http://schemas.microsoft.com/office/drawing/2014/main" val="3616711613"/>
                    </a:ext>
                  </a:extLst>
                </a:gridCol>
              </a:tblGrid>
              <a:tr h="519115">
                <a:tc>
                  <a:txBody>
                    <a:bodyPr/>
                    <a:lstStyle/>
                    <a:p>
                      <a:pPr algn="just">
                        <a:lnSpc>
                          <a:spcPct val="107000"/>
                        </a:lnSpc>
                        <a:spcAft>
                          <a:spcPts val="0"/>
                        </a:spcAft>
                      </a:pPr>
                      <a:r>
                        <a:rPr lang="en-US" sz="1400">
                          <a:effectLst/>
                        </a:rPr>
                        <a:t>Actuation no.</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effectLst/>
                        </a:rPr>
                        <a:t>Drug content per actuation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173357"/>
                  </a:ext>
                </a:extLst>
              </a:tr>
              <a:tr h="253671">
                <a:tc>
                  <a:txBody>
                    <a:bodyPr/>
                    <a:lstStyle/>
                    <a:p>
                      <a:pPr algn="ctr">
                        <a:lnSpc>
                          <a:spcPct val="107000"/>
                        </a:lnSpc>
                        <a:spcAft>
                          <a:spcPts val="0"/>
                        </a:spcAft>
                      </a:pPr>
                      <a:r>
                        <a:rPr lang="en-US" sz="1400" dirty="0">
                          <a:effectLst/>
                        </a:rPr>
                        <a:t>1</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effectLst/>
                        </a:rPr>
                        <a:t>92.78±0.134</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517370"/>
                  </a:ext>
                </a:extLst>
              </a:tr>
              <a:tr h="253671">
                <a:tc>
                  <a:txBody>
                    <a:bodyPr/>
                    <a:lstStyle/>
                    <a:p>
                      <a:pPr algn="ctr">
                        <a:lnSpc>
                          <a:spcPct val="107000"/>
                        </a:lnSpc>
                        <a:spcAft>
                          <a:spcPts val="0"/>
                        </a:spcAft>
                      </a:pPr>
                      <a:r>
                        <a:rPr lang="en-US" sz="1400" dirty="0">
                          <a:effectLst/>
                        </a:rPr>
                        <a:t>100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effectLst/>
                        </a:rPr>
                        <a:t>93.12±0.145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568169"/>
                  </a:ext>
                </a:extLst>
              </a:tr>
              <a:tr h="253671">
                <a:tc>
                  <a:txBody>
                    <a:bodyPr/>
                    <a:lstStyle/>
                    <a:p>
                      <a:pPr algn="ctr">
                        <a:lnSpc>
                          <a:spcPct val="107000"/>
                        </a:lnSpc>
                        <a:spcAft>
                          <a:spcPts val="0"/>
                        </a:spcAft>
                      </a:pPr>
                      <a:r>
                        <a:rPr lang="en-US" sz="1400" dirty="0">
                          <a:effectLst/>
                        </a:rPr>
                        <a:t>200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effectLst/>
                        </a:rPr>
                        <a:t>95.56±0.243</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57895"/>
                  </a:ext>
                </a:extLst>
              </a:tr>
              <a:tr h="253671">
                <a:tc>
                  <a:txBody>
                    <a:bodyPr/>
                    <a:lstStyle/>
                    <a:p>
                      <a:pPr algn="ctr">
                        <a:lnSpc>
                          <a:spcPct val="107000"/>
                        </a:lnSpc>
                        <a:spcAft>
                          <a:spcPts val="0"/>
                        </a:spcAft>
                      </a:pPr>
                      <a:r>
                        <a:rPr lang="en-US" sz="1400" dirty="0">
                          <a:effectLst/>
                        </a:rPr>
                        <a:t>300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effectLst/>
                        </a:rPr>
                        <a:t>88.76±0.189</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428713"/>
                  </a:ext>
                </a:extLst>
              </a:tr>
              <a:tr h="253671">
                <a:tc>
                  <a:txBody>
                    <a:bodyPr/>
                    <a:lstStyle/>
                    <a:p>
                      <a:pPr algn="ctr">
                        <a:lnSpc>
                          <a:spcPct val="107000"/>
                        </a:lnSpc>
                        <a:spcAft>
                          <a:spcPts val="0"/>
                        </a:spcAft>
                      </a:pPr>
                      <a:r>
                        <a:rPr lang="en-US" sz="1400" dirty="0">
                          <a:effectLst/>
                        </a:rPr>
                        <a:t>480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effectLst/>
                        </a:rPr>
                        <a:t>90.83±0.215</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172482"/>
                  </a:ext>
                </a:extLst>
              </a:tr>
            </a:tbl>
          </a:graphicData>
        </a:graphic>
      </p:graphicFrame>
      <p:pic>
        <p:nvPicPr>
          <p:cNvPr id="7" name="Picture 6">
            <a:extLst>
              <a:ext uri="{FF2B5EF4-FFF2-40B4-BE49-F238E27FC236}">
                <a16:creationId xmlns:a16="http://schemas.microsoft.com/office/drawing/2014/main" id="{61F4102D-1642-BCF1-EA37-ACDCFA9C36A9}"/>
              </a:ext>
            </a:extLst>
          </p:cNvPr>
          <p:cNvPicPr>
            <a:picLocks noChangeAspect="1"/>
          </p:cNvPicPr>
          <p:nvPr/>
        </p:nvPicPr>
        <p:blipFill>
          <a:blip r:embed="rId2"/>
          <a:stretch>
            <a:fillRect/>
          </a:stretch>
        </p:blipFill>
        <p:spPr>
          <a:xfrm>
            <a:off x="3731673" y="1569392"/>
            <a:ext cx="1217072" cy="1536164"/>
          </a:xfrm>
          <a:prstGeom prst="rect">
            <a:avLst/>
          </a:prstGeom>
          <a:ln w="19050">
            <a:solidFill>
              <a:schemeClr val="tx1"/>
            </a:solidFill>
          </a:ln>
        </p:spPr>
      </p:pic>
      <p:pic>
        <p:nvPicPr>
          <p:cNvPr id="10" name="Picture 9">
            <a:extLst>
              <a:ext uri="{FF2B5EF4-FFF2-40B4-BE49-F238E27FC236}">
                <a16:creationId xmlns:a16="http://schemas.microsoft.com/office/drawing/2014/main" id="{4249A7AE-CC07-3E25-4E57-5801033F250C}"/>
              </a:ext>
            </a:extLst>
          </p:cNvPr>
          <p:cNvPicPr>
            <a:picLocks noChangeAspect="1"/>
          </p:cNvPicPr>
          <p:nvPr/>
        </p:nvPicPr>
        <p:blipFill rotWithShape="1">
          <a:blip r:embed="rId3"/>
          <a:srcRect l="48017" r="1"/>
          <a:stretch/>
        </p:blipFill>
        <p:spPr>
          <a:xfrm>
            <a:off x="6176950" y="1755296"/>
            <a:ext cx="2967050" cy="3979481"/>
          </a:xfrm>
          <a:prstGeom prst="rect">
            <a:avLst/>
          </a:prstGeom>
        </p:spPr>
      </p:pic>
      <p:graphicFrame>
        <p:nvGraphicFramePr>
          <p:cNvPr id="3" name="Content Placeholder 5">
            <a:extLst>
              <a:ext uri="{FF2B5EF4-FFF2-40B4-BE49-F238E27FC236}">
                <a16:creationId xmlns:a16="http://schemas.microsoft.com/office/drawing/2014/main" id="{68964F30-CE4A-3AA6-4CAB-A8DD33F64EA7}"/>
              </a:ext>
            </a:extLst>
          </p:cNvPr>
          <p:cNvGraphicFramePr>
            <a:graphicFrameLocks noGrp="1"/>
          </p:cNvGraphicFramePr>
          <p:nvPr>
            <p:ph idx="1"/>
          </p:nvPr>
        </p:nvGraphicFramePr>
        <p:xfrm>
          <a:off x="125504" y="3526035"/>
          <a:ext cx="5438169" cy="1803597"/>
        </p:xfrm>
        <a:graphic>
          <a:graphicData uri="http://schemas.openxmlformats.org/drawingml/2006/table">
            <a:tbl>
              <a:tblPr firstRow="1" firstCol="1" bandRow="1">
                <a:tableStyleId>{5C22544A-7EE6-4342-B048-85BDC9FD1C3A}</a:tableStyleId>
              </a:tblPr>
              <a:tblGrid>
                <a:gridCol w="2772242">
                  <a:extLst>
                    <a:ext uri="{9D8B030D-6E8A-4147-A177-3AD203B41FA5}">
                      <a16:colId xmlns:a16="http://schemas.microsoft.com/office/drawing/2014/main" val="20000"/>
                    </a:ext>
                  </a:extLst>
                </a:gridCol>
                <a:gridCol w="2665927">
                  <a:extLst>
                    <a:ext uri="{9D8B030D-6E8A-4147-A177-3AD203B41FA5}">
                      <a16:colId xmlns:a16="http://schemas.microsoft.com/office/drawing/2014/main" val="20001"/>
                    </a:ext>
                  </a:extLst>
                </a:gridCol>
              </a:tblGrid>
              <a:tr h="276701">
                <a:tc>
                  <a:txBody>
                    <a:bodyPr/>
                    <a:lstStyle/>
                    <a:p>
                      <a:pPr marL="0" marR="0" algn="ctr">
                        <a:lnSpc>
                          <a:spcPct val="150000"/>
                        </a:lnSpc>
                        <a:spcBef>
                          <a:spcPts val="0"/>
                        </a:spcBef>
                        <a:spcAft>
                          <a:spcPts val="0"/>
                        </a:spcAft>
                      </a:pPr>
                      <a:r>
                        <a:rPr lang="en-IN" sz="1400" dirty="0">
                          <a:effectLst/>
                        </a:rPr>
                        <a:t>Test</a:t>
                      </a:r>
                      <a:endParaRPr lang="en-US" sz="1200" dirty="0">
                        <a:effectLst/>
                        <a:latin typeface="Calibri"/>
                        <a:ea typeface="Calibri"/>
                        <a:cs typeface="Shruti"/>
                      </a:endParaRPr>
                    </a:p>
                  </a:txBody>
                  <a:tcPr marL="51435" marR="51435" marT="0" marB="0"/>
                </a:tc>
                <a:tc>
                  <a:txBody>
                    <a:bodyPr/>
                    <a:lstStyle/>
                    <a:p>
                      <a:pPr marL="0" marR="0" algn="ctr">
                        <a:lnSpc>
                          <a:spcPct val="150000"/>
                        </a:lnSpc>
                        <a:spcBef>
                          <a:spcPts val="0"/>
                        </a:spcBef>
                        <a:spcAft>
                          <a:spcPts val="0"/>
                        </a:spcAft>
                      </a:pPr>
                      <a:r>
                        <a:rPr lang="en-IN" sz="1400">
                          <a:effectLst/>
                        </a:rPr>
                        <a:t>Prepared Formulations</a:t>
                      </a:r>
                      <a:endParaRPr lang="en-US" sz="1200">
                        <a:effectLst/>
                        <a:latin typeface="Calibri"/>
                        <a:ea typeface="Calibri"/>
                        <a:cs typeface="Shruti"/>
                      </a:endParaRPr>
                    </a:p>
                  </a:txBody>
                  <a:tcPr marL="51435" marR="51435" marT="0" marB="0"/>
                </a:tc>
                <a:extLst>
                  <a:ext uri="{0D108BD9-81ED-4DB2-BD59-A6C34878D82A}">
                    <a16:rowId xmlns:a16="http://schemas.microsoft.com/office/drawing/2014/main" val="10000"/>
                  </a:ext>
                </a:extLst>
              </a:tr>
              <a:tr h="276701">
                <a:tc>
                  <a:txBody>
                    <a:bodyPr/>
                    <a:lstStyle/>
                    <a:p>
                      <a:pPr marL="0" marR="0" algn="ctr">
                        <a:lnSpc>
                          <a:spcPct val="150000"/>
                        </a:lnSpc>
                        <a:spcBef>
                          <a:spcPts val="0"/>
                        </a:spcBef>
                        <a:spcAft>
                          <a:spcPts val="0"/>
                        </a:spcAft>
                      </a:pPr>
                      <a:r>
                        <a:rPr lang="en-IN" sz="1400">
                          <a:effectLst/>
                        </a:rPr>
                        <a:t>Vapour Pressure (psig)</a:t>
                      </a:r>
                      <a:endParaRPr lang="en-US" sz="1200">
                        <a:effectLst/>
                        <a:latin typeface="Calibri"/>
                        <a:ea typeface="Calibri"/>
                        <a:cs typeface="Shruti"/>
                      </a:endParaRPr>
                    </a:p>
                  </a:txBody>
                  <a:tcPr marL="51435" marR="51435" marT="0" marB="0"/>
                </a:tc>
                <a:tc>
                  <a:txBody>
                    <a:bodyPr/>
                    <a:lstStyle/>
                    <a:p>
                      <a:pPr marL="0" marR="0" algn="ctr">
                        <a:lnSpc>
                          <a:spcPct val="150000"/>
                        </a:lnSpc>
                        <a:spcBef>
                          <a:spcPts val="0"/>
                        </a:spcBef>
                        <a:spcAft>
                          <a:spcPts val="0"/>
                        </a:spcAft>
                      </a:pPr>
                      <a:r>
                        <a:rPr lang="en-IN" sz="1400">
                          <a:effectLst/>
                        </a:rPr>
                        <a:t>70-75</a:t>
                      </a:r>
                      <a:endParaRPr lang="en-US" sz="1200">
                        <a:effectLst/>
                        <a:latin typeface="Calibri"/>
                        <a:ea typeface="Calibri"/>
                        <a:cs typeface="Shruti"/>
                      </a:endParaRPr>
                    </a:p>
                  </a:txBody>
                  <a:tcPr marL="51435" marR="51435" marT="0" marB="0"/>
                </a:tc>
                <a:extLst>
                  <a:ext uri="{0D108BD9-81ED-4DB2-BD59-A6C34878D82A}">
                    <a16:rowId xmlns:a16="http://schemas.microsoft.com/office/drawing/2014/main" val="10001"/>
                  </a:ext>
                </a:extLst>
              </a:tr>
              <a:tr h="276701">
                <a:tc>
                  <a:txBody>
                    <a:bodyPr/>
                    <a:lstStyle/>
                    <a:p>
                      <a:pPr marL="0" marR="0" algn="ctr">
                        <a:lnSpc>
                          <a:spcPct val="150000"/>
                        </a:lnSpc>
                        <a:spcBef>
                          <a:spcPts val="0"/>
                        </a:spcBef>
                        <a:spcAft>
                          <a:spcPts val="0"/>
                        </a:spcAft>
                      </a:pPr>
                      <a:r>
                        <a:rPr lang="en-IN" sz="1400">
                          <a:effectLst/>
                        </a:rPr>
                        <a:t>Evaporation Rate</a:t>
                      </a:r>
                      <a:endParaRPr lang="en-US" sz="1200">
                        <a:effectLst/>
                        <a:latin typeface="Calibri"/>
                        <a:ea typeface="Calibri"/>
                        <a:cs typeface="Shruti"/>
                      </a:endParaRPr>
                    </a:p>
                  </a:txBody>
                  <a:tcPr marL="51435" marR="51435" marT="0" marB="0"/>
                </a:tc>
                <a:tc>
                  <a:txBody>
                    <a:bodyPr/>
                    <a:lstStyle/>
                    <a:p>
                      <a:pPr marL="0" marR="0" algn="ctr">
                        <a:lnSpc>
                          <a:spcPct val="150000"/>
                        </a:lnSpc>
                        <a:spcBef>
                          <a:spcPts val="0"/>
                        </a:spcBef>
                        <a:spcAft>
                          <a:spcPts val="0"/>
                        </a:spcAft>
                      </a:pPr>
                      <a:r>
                        <a:rPr lang="en-IN" sz="1400" dirty="0">
                          <a:effectLst/>
                        </a:rPr>
                        <a:t>Excellent</a:t>
                      </a:r>
                      <a:endParaRPr lang="en-US" sz="1200" dirty="0">
                        <a:effectLst/>
                        <a:latin typeface="Calibri"/>
                        <a:ea typeface="Calibri"/>
                        <a:cs typeface="Shruti"/>
                      </a:endParaRPr>
                    </a:p>
                  </a:txBody>
                  <a:tcPr marL="51435" marR="51435" marT="0" marB="0"/>
                </a:tc>
                <a:extLst>
                  <a:ext uri="{0D108BD9-81ED-4DB2-BD59-A6C34878D82A}">
                    <a16:rowId xmlns:a16="http://schemas.microsoft.com/office/drawing/2014/main" val="10002"/>
                  </a:ext>
                </a:extLst>
              </a:tr>
              <a:tr h="304022">
                <a:tc>
                  <a:txBody>
                    <a:bodyPr/>
                    <a:lstStyle/>
                    <a:p>
                      <a:pPr marL="0" marR="0" algn="ctr">
                        <a:lnSpc>
                          <a:spcPct val="150000"/>
                        </a:lnSpc>
                        <a:spcBef>
                          <a:spcPts val="0"/>
                        </a:spcBef>
                        <a:spcAft>
                          <a:spcPts val="0"/>
                        </a:spcAft>
                      </a:pPr>
                      <a:r>
                        <a:rPr lang="en-IN" sz="1400" dirty="0">
                          <a:effectLst/>
                        </a:rPr>
                        <a:t>Number of deliveries per container</a:t>
                      </a:r>
                      <a:endParaRPr lang="en-US" sz="1200" dirty="0">
                        <a:effectLst/>
                        <a:latin typeface="Calibri"/>
                        <a:ea typeface="Calibri"/>
                        <a:cs typeface="Shruti"/>
                      </a:endParaRPr>
                    </a:p>
                  </a:txBody>
                  <a:tcPr marL="51435" marR="51435" marT="0" marB="0"/>
                </a:tc>
                <a:tc>
                  <a:txBody>
                    <a:bodyPr/>
                    <a:lstStyle/>
                    <a:p>
                      <a:pPr marL="0" marR="0" algn="ctr">
                        <a:lnSpc>
                          <a:spcPct val="150000"/>
                        </a:lnSpc>
                        <a:spcBef>
                          <a:spcPts val="0"/>
                        </a:spcBef>
                        <a:spcAft>
                          <a:spcPts val="0"/>
                        </a:spcAft>
                      </a:pPr>
                      <a:r>
                        <a:rPr lang="en-IN" sz="1400" dirty="0">
                          <a:effectLst/>
                        </a:rPr>
                        <a:t>500</a:t>
                      </a:r>
                      <a:endParaRPr lang="en-US" sz="1200" dirty="0">
                        <a:effectLst/>
                        <a:latin typeface="Calibri"/>
                        <a:ea typeface="Calibri"/>
                        <a:cs typeface="Shruti"/>
                      </a:endParaRPr>
                    </a:p>
                  </a:txBody>
                  <a:tcPr marL="51435" marR="51435" marT="0" marB="0"/>
                </a:tc>
                <a:extLst>
                  <a:ext uri="{0D108BD9-81ED-4DB2-BD59-A6C34878D82A}">
                    <a16:rowId xmlns:a16="http://schemas.microsoft.com/office/drawing/2014/main" val="10003"/>
                  </a:ext>
                </a:extLst>
              </a:tr>
              <a:tr h="276701">
                <a:tc>
                  <a:txBody>
                    <a:bodyPr/>
                    <a:lstStyle/>
                    <a:p>
                      <a:pPr marL="0" marR="0" algn="ctr">
                        <a:lnSpc>
                          <a:spcPct val="150000"/>
                        </a:lnSpc>
                        <a:spcBef>
                          <a:spcPts val="0"/>
                        </a:spcBef>
                        <a:spcAft>
                          <a:spcPts val="0"/>
                        </a:spcAft>
                      </a:pPr>
                      <a:r>
                        <a:rPr lang="en-IN" sz="1400">
                          <a:effectLst/>
                        </a:rPr>
                        <a:t>Spray Pattern</a:t>
                      </a:r>
                      <a:endParaRPr lang="en-US" sz="1200">
                        <a:effectLst/>
                        <a:latin typeface="Calibri"/>
                        <a:ea typeface="Calibri"/>
                        <a:cs typeface="Shruti"/>
                      </a:endParaRPr>
                    </a:p>
                  </a:txBody>
                  <a:tcPr marL="51435" marR="51435" marT="0" marB="0"/>
                </a:tc>
                <a:tc>
                  <a:txBody>
                    <a:bodyPr/>
                    <a:lstStyle/>
                    <a:p>
                      <a:pPr marL="0" marR="0" algn="ctr">
                        <a:lnSpc>
                          <a:spcPct val="150000"/>
                        </a:lnSpc>
                        <a:spcBef>
                          <a:spcPts val="0"/>
                        </a:spcBef>
                        <a:spcAft>
                          <a:spcPts val="0"/>
                        </a:spcAft>
                      </a:pPr>
                      <a:r>
                        <a:rPr lang="en-IN" sz="1400" dirty="0">
                          <a:effectLst/>
                        </a:rPr>
                        <a:t>Uniform</a:t>
                      </a:r>
                      <a:endParaRPr lang="en-US" sz="1200" dirty="0">
                        <a:effectLst/>
                        <a:latin typeface="Calibri"/>
                        <a:ea typeface="Calibri"/>
                        <a:cs typeface="Shruti"/>
                      </a:endParaRPr>
                    </a:p>
                  </a:txBody>
                  <a:tcPr marL="51435" marR="51435" marT="0" marB="0"/>
                </a:tc>
                <a:extLst>
                  <a:ext uri="{0D108BD9-81ED-4DB2-BD59-A6C34878D82A}">
                    <a16:rowId xmlns:a16="http://schemas.microsoft.com/office/drawing/2014/main" val="10004"/>
                  </a:ext>
                </a:extLst>
              </a:tr>
              <a:tr h="351747">
                <a:tc>
                  <a:txBody>
                    <a:bodyPr/>
                    <a:lstStyle/>
                    <a:p>
                      <a:pPr marL="0" marR="0" algn="ctr">
                        <a:lnSpc>
                          <a:spcPct val="150000"/>
                        </a:lnSpc>
                        <a:spcBef>
                          <a:spcPts val="0"/>
                        </a:spcBef>
                        <a:spcAft>
                          <a:spcPts val="0"/>
                        </a:spcAft>
                      </a:pPr>
                      <a:r>
                        <a:rPr lang="en-IN" sz="1400" dirty="0">
                          <a:effectLst/>
                        </a:rPr>
                        <a:t>Average Diameter of Spray Pattern</a:t>
                      </a:r>
                      <a:endParaRPr lang="en-US" sz="1200" dirty="0">
                        <a:effectLst/>
                        <a:latin typeface="Calibri"/>
                        <a:ea typeface="Calibri"/>
                        <a:cs typeface="Shruti"/>
                      </a:endParaRPr>
                    </a:p>
                  </a:txBody>
                  <a:tcPr marL="51435" marR="51435" marT="0" marB="0"/>
                </a:tc>
                <a:tc>
                  <a:txBody>
                    <a:bodyPr/>
                    <a:lstStyle/>
                    <a:p>
                      <a:pPr marL="0" marR="0" algn="ctr">
                        <a:lnSpc>
                          <a:spcPct val="150000"/>
                        </a:lnSpc>
                        <a:spcBef>
                          <a:spcPts val="0"/>
                        </a:spcBef>
                        <a:spcAft>
                          <a:spcPts val="0"/>
                        </a:spcAft>
                      </a:pPr>
                      <a:r>
                        <a:rPr lang="en-IN" sz="1400" dirty="0">
                          <a:effectLst/>
                        </a:rPr>
                        <a:t>0.9 ± 1.21 cm</a:t>
                      </a:r>
                      <a:endParaRPr lang="en-US" sz="1200" dirty="0">
                        <a:effectLst/>
                        <a:latin typeface="Calibri"/>
                        <a:ea typeface="Calibri"/>
                        <a:cs typeface="Shruti"/>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38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3781697" cy="1558119"/>
          </a:xfrm>
          <a:prstGeom prst="rect">
            <a:avLst/>
          </a:prstGeom>
          <a:noFill/>
        </p:spPr>
        <p:txBody>
          <a:bodyPr wrap="square" rtlCol="0">
            <a:spAutoFit/>
          </a:bodyPr>
          <a:lstStyle/>
          <a:p>
            <a:pPr algn="just"/>
            <a:r>
              <a:rPr lang="en-US" sz="1650" b="1" dirty="0">
                <a:latin typeface="Calibri" panose="020F0502020204030204" pitchFamily="34" charset="0"/>
                <a:cs typeface="Calibri" panose="020F0502020204030204" pitchFamily="34" charset="0"/>
              </a:rPr>
              <a:t>Characterized by:</a:t>
            </a:r>
          </a:p>
          <a:p>
            <a:pPr algn="just"/>
            <a:r>
              <a:rPr lang="en-US" sz="1575" dirty="0">
                <a:latin typeface="Calibri" panose="020F0502020204030204" pitchFamily="34" charset="0"/>
                <a:cs typeface="Calibri" panose="020F0502020204030204" pitchFamily="34" charset="0"/>
              </a:rPr>
              <a:t>Bone mineral density (BMD) or bone mineral content (BMC) is 2.5 standard deviations or more below the mean of the young adult reference range. </a:t>
            </a:r>
            <a:endParaRPr lang="en-US" sz="1575" b="1" dirty="0">
              <a:latin typeface="Calibri" panose="020F0502020204030204" pitchFamily="34" charset="0"/>
              <a:cs typeface="Calibri" panose="020F0502020204030204" pitchFamily="34" charset="0"/>
            </a:endParaRPr>
          </a:p>
          <a:p>
            <a:pPr algn="just"/>
            <a:endParaRPr lang="en-US" sz="1575"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319" y="51853"/>
            <a:ext cx="4193177" cy="2344601"/>
          </a:xfrm>
          <a:prstGeom prst="rect">
            <a:avLst/>
          </a:prstGeom>
        </p:spPr>
      </p:pic>
      <p:graphicFrame>
        <p:nvGraphicFramePr>
          <p:cNvPr id="8" name="Diagram 7"/>
          <p:cNvGraphicFramePr/>
          <p:nvPr>
            <p:extLst>
              <p:ext uri="{D42A27DB-BD31-4B8C-83A1-F6EECF244321}">
                <p14:modId xmlns:p14="http://schemas.microsoft.com/office/powerpoint/2010/main" val="989032635"/>
              </p:ext>
            </p:extLst>
          </p:nvPr>
        </p:nvGraphicFramePr>
        <p:xfrm>
          <a:off x="107504" y="1916832"/>
          <a:ext cx="4538797" cy="3744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7251" y="3684907"/>
            <a:ext cx="3807082" cy="2214967"/>
          </a:xfrm>
          <a:prstGeom prst="rect">
            <a:avLst/>
          </a:prstGeom>
          <a:solidFill>
            <a:schemeClr val="bg1"/>
          </a:solidFill>
        </p:spPr>
      </p:pic>
      <p:sp>
        <p:nvSpPr>
          <p:cNvPr id="3" name="Slide Number Placeholder 2"/>
          <p:cNvSpPr>
            <a:spLocks noGrp="1"/>
          </p:cNvSpPr>
          <p:nvPr>
            <p:ph type="sldNum" sz="quarter" idx="12"/>
          </p:nvPr>
        </p:nvSpPr>
        <p:spPr/>
        <p:txBody>
          <a:bodyPr/>
          <a:lstStyle/>
          <a:p>
            <a:fld id="{4A23F366-91A7-4C2E-9E4E-63121A3637A0}" type="slidenum">
              <a:rPr lang="en-IN" smtClean="0"/>
              <a:t>3</a:t>
            </a:fld>
            <a:endParaRPr lang="en-IN"/>
          </a:p>
        </p:txBody>
      </p:sp>
    </p:spTree>
    <p:extLst>
      <p:ext uri="{BB962C8B-B14F-4D97-AF65-F5344CB8AC3E}">
        <p14:creationId xmlns:p14="http://schemas.microsoft.com/office/powerpoint/2010/main" val="160402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7" y="577848"/>
            <a:ext cx="7224202" cy="618904"/>
          </a:xfrm>
        </p:spPr>
        <p:txBody>
          <a:bodyPr>
            <a:normAutofit fontScale="90000"/>
          </a:bodyPr>
          <a:lstStyle/>
          <a:p>
            <a:pPr algn="ctr"/>
            <a:r>
              <a:rPr lang="en-IN" dirty="0">
                <a:solidFill>
                  <a:srgbClr val="FF0000"/>
                </a:solidFill>
              </a:rPr>
              <a:t>Short-term stability study Per ICH Guidelines</a:t>
            </a:r>
            <a:br>
              <a:rPr lang="en-IN" dirty="0">
                <a:solidFill>
                  <a:srgbClr val="FF0000"/>
                </a:solidFill>
              </a:rPr>
            </a:br>
            <a:endParaRPr lang="en-I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6734334"/>
              </p:ext>
            </p:extLst>
          </p:nvPr>
        </p:nvGraphicFramePr>
        <p:xfrm>
          <a:off x="1040846" y="3872321"/>
          <a:ext cx="6051432" cy="2000473"/>
        </p:xfrm>
        <a:graphic>
          <a:graphicData uri="http://schemas.openxmlformats.org/drawingml/2006/table">
            <a:tbl>
              <a:tblPr firstRow="1" firstCol="1" bandRow="1">
                <a:tableStyleId>{8799B23B-EC83-4686-B30A-512413B5E67A}</a:tableStyleId>
              </a:tblPr>
              <a:tblGrid>
                <a:gridCol w="794850">
                  <a:extLst>
                    <a:ext uri="{9D8B030D-6E8A-4147-A177-3AD203B41FA5}">
                      <a16:colId xmlns:a16="http://schemas.microsoft.com/office/drawing/2014/main" val="3859086333"/>
                    </a:ext>
                  </a:extLst>
                </a:gridCol>
                <a:gridCol w="1728192">
                  <a:extLst>
                    <a:ext uri="{9D8B030D-6E8A-4147-A177-3AD203B41FA5}">
                      <a16:colId xmlns:a16="http://schemas.microsoft.com/office/drawing/2014/main" val="3177917190"/>
                    </a:ext>
                  </a:extLst>
                </a:gridCol>
                <a:gridCol w="1656184">
                  <a:extLst>
                    <a:ext uri="{9D8B030D-6E8A-4147-A177-3AD203B41FA5}">
                      <a16:colId xmlns:a16="http://schemas.microsoft.com/office/drawing/2014/main" val="413426056"/>
                    </a:ext>
                  </a:extLst>
                </a:gridCol>
                <a:gridCol w="1872206">
                  <a:extLst>
                    <a:ext uri="{9D8B030D-6E8A-4147-A177-3AD203B41FA5}">
                      <a16:colId xmlns:a16="http://schemas.microsoft.com/office/drawing/2014/main" val="1171992123"/>
                    </a:ext>
                  </a:extLst>
                </a:gridCol>
              </a:tblGrid>
              <a:tr h="562028">
                <a:tc>
                  <a:txBody>
                    <a:bodyPr/>
                    <a:lstStyle/>
                    <a:p>
                      <a:pPr algn="just">
                        <a:lnSpc>
                          <a:spcPct val="107000"/>
                        </a:lnSpc>
                        <a:spcAft>
                          <a:spcPts val="0"/>
                        </a:spcAft>
                      </a:pPr>
                      <a:r>
                        <a:rPr lang="en-US" sz="1800" dirty="0">
                          <a:effectLst/>
                        </a:rPr>
                        <a:t>Sr.no</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dirty="0">
                          <a:effectLst/>
                        </a:rPr>
                        <a:t>Test Parameters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dirty="0">
                          <a:effectLst/>
                        </a:rPr>
                        <a:t>Before stability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dirty="0">
                          <a:effectLst/>
                        </a:rPr>
                        <a:t>After stability</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507183066"/>
                  </a:ext>
                </a:extLst>
              </a:tr>
              <a:tr h="425510">
                <a:tc>
                  <a:txBody>
                    <a:bodyPr/>
                    <a:lstStyle/>
                    <a:p>
                      <a:pPr algn="just">
                        <a:lnSpc>
                          <a:spcPct val="107000"/>
                        </a:lnSpc>
                        <a:spcAft>
                          <a:spcPts val="0"/>
                        </a:spcAft>
                      </a:pPr>
                      <a:r>
                        <a:rPr lang="en-US" sz="1800">
                          <a:effectLst/>
                        </a:rPr>
                        <a:t>1</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a:effectLst/>
                        </a:rPr>
                        <a:t>Particle size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a:effectLst/>
                        </a:rPr>
                        <a:t>243±0.67</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a:effectLst/>
                        </a:rPr>
                        <a:t>254 ± 0.13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38655216"/>
                  </a:ext>
                </a:extLst>
              </a:tr>
              <a:tr h="450907">
                <a:tc>
                  <a:txBody>
                    <a:bodyPr/>
                    <a:lstStyle/>
                    <a:p>
                      <a:pPr algn="just">
                        <a:lnSpc>
                          <a:spcPct val="107000"/>
                        </a:lnSpc>
                        <a:spcAft>
                          <a:spcPts val="0"/>
                        </a:spcAft>
                      </a:pPr>
                      <a:r>
                        <a:rPr lang="en-US" sz="1800">
                          <a:effectLst/>
                        </a:rPr>
                        <a:t>2</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a:effectLst/>
                        </a:rPr>
                        <a:t>%EE</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a:effectLst/>
                        </a:rPr>
                        <a:t>82.33 ±0.03</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a:effectLst/>
                        </a:rPr>
                        <a:t>81.09 ± 0.76</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28877756"/>
                  </a:ext>
                </a:extLst>
              </a:tr>
              <a:tr h="562028">
                <a:tc>
                  <a:txBody>
                    <a:bodyPr/>
                    <a:lstStyle/>
                    <a:p>
                      <a:pPr algn="just">
                        <a:lnSpc>
                          <a:spcPct val="107000"/>
                        </a:lnSpc>
                        <a:spcAft>
                          <a:spcPts val="0"/>
                        </a:spcAft>
                      </a:pPr>
                      <a:r>
                        <a:rPr lang="en-US" sz="1800" dirty="0">
                          <a:effectLst/>
                        </a:rPr>
                        <a:t>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dirty="0">
                          <a:effectLst/>
                        </a:rPr>
                        <a:t>%Drug release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dirty="0">
                          <a:effectLst/>
                        </a:rPr>
                        <a:t>89.65 ± 0.13</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r>
                        <a:rPr lang="en-US" sz="1800" dirty="0">
                          <a:effectLst/>
                        </a:rPr>
                        <a:t>86 ± 0.09</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97819910"/>
                  </a:ext>
                </a:extLst>
              </a:tr>
            </a:tbl>
          </a:graphicData>
        </a:graphic>
      </p:graphicFrame>
      <p:sp>
        <p:nvSpPr>
          <p:cNvPr id="5" name="Rectangle 4"/>
          <p:cNvSpPr/>
          <p:nvPr/>
        </p:nvSpPr>
        <p:spPr>
          <a:xfrm>
            <a:off x="179512" y="1701794"/>
            <a:ext cx="8712968" cy="1711366"/>
          </a:xfrm>
          <a:prstGeom prst="rect">
            <a:avLst/>
          </a:prstGeom>
        </p:spPr>
        <p:txBody>
          <a:bodyPr wrap="square">
            <a:spAutoFit/>
          </a:bodyPr>
          <a:lstStyle/>
          <a:p>
            <a:pPr>
              <a:lnSpc>
                <a:spcPct val="150000"/>
              </a:lnSpc>
            </a:pPr>
            <a:r>
              <a:rPr lang="en-IN" dirty="0">
                <a:solidFill>
                  <a:srgbClr val="222222"/>
                </a:solidFill>
                <a:ea typeface="Calibri" panose="020F0502020204030204" pitchFamily="34" charset="0"/>
              </a:rPr>
              <a:t>The formulation was kept at 30</a:t>
            </a:r>
            <a:r>
              <a:rPr lang="en-IN" dirty="0">
                <a:ea typeface="Calibri" panose="020F0502020204030204" pitchFamily="34" charset="0"/>
                <a:cs typeface="Times New Roman" panose="02020603050405020304" pitchFamily="18" charset="0"/>
              </a:rPr>
              <a:t> </a:t>
            </a:r>
            <a:r>
              <a:rPr lang="en-IN" dirty="0">
                <a:solidFill>
                  <a:srgbClr val="222222"/>
                </a:solidFill>
                <a:ea typeface="Calibri" panose="020F0502020204030204" pitchFamily="34" charset="0"/>
              </a:rPr>
              <a:t>±2°C for one month. The formulation was put through a series of tests after one month, including particle size, %EE and %Drug release including nanoparticle before and after a one-month stability research, which revealed that no parameter changed during the stability study</a:t>
            </a:r>
            <a:r>
              <a:rPr lang="en-IN" sz="1600" dirty="0">
                <a:solidFill>
                  <a:srgbClr val="222222"/>
                </a:solidFill>
                <a:ea typeface="Calibri" panose="020F0502020204030204" pitchFamily="34" charset="0"/>
              </a:rPr>
              <a:t>. </a:t>
            </a:r>
            <a:endParaRPr lang="en-IN" sz="1600" dirty="0"/>
          </a:p>
        </p:txBody>
      </p:sp>
      <p:sp>
        <p:nvSpPr>
          <p:cNvPr id="3" name="Slide Number Placeholder 2"/>
          <p:cNvSpPr>
            <a:spLocks noGrp="1"/>
          </p:cNvSpPr>
          <p:nvPr>
            <p:ph type="sldNum" sz="quarter" idx="12"/>
          </p:nvPr>
        </p:nvSpPr>
        <p:spPr/>
        <p:txBody>
          <a:bodyPr/>
          <a:lstStyle/>
          <a:p>
            <a:fld id="{4A23F366-91A7-4C2E-9E4E-63121A3637A0}" type="slidenum">
              <a:rPr lang="en-IN" smtClean="0"/>
              <a:t>30</a:t>
            </a:fld>
            <a:endParaRPr lang="en-IN"/>
          </a:p>
        </p:txBody>
      </p:sp>
    </p:spTree>
    <p:extLst>
      <p:ext uri="{BB962C8B-B14F-4D97-AF65-F5344CB8AC3E}">
        <p14:creationId xmlns:p14="http://schemas.microsoft.com/office/powerpoint/2010/main" val="2738450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99339"/>
            <a:ext cx="6683765" cy="537758"/>
          </a:xfrm>
        </p:spPr>
        <p:txBody>
          <a:bodyPr>
            <a:normAutofit fontScale="90000"/>
          </a:bodyPr>
          <a:lstStyle/>
          <a:p>
            <a:pPr algn="ctr"/>
            <a:r>
              <a:rPr lang="en-US" b="1" dirty="0">
                <a:solidFill>
                  <a:srgbClr val="FF3300"/>
                </a:solidFill>
              </a:rPr>
              <a:t>Conclusion</a:t>
            </a:r>
            <a:endParaRPr lang="en-IN" b="1" dirty="0">
              <a:solidFill>
                <a:srgbClr val="FF3300"/>
              </a:solidFill>
            </a:endParaRPr>
          </a:p>
        </p:txBody>
      </p:sp>
      <p:sp>
        <p:nvSpPr>
          <p:cNvPr id="3" name="Content Placeholder 2"/>
          <p:cNvSpPr>
            <a:spLocks noGrp="1"/>
          </p:cNvSpPr>
          <p:nvPr>
            <p:ph idx="1"/>
          </p:nvPr>
        </p:nvSpPr>
        <p:spPr>
          <a:xfrm>
            <a:off x="487480" y="1932537"/>
            <a:ext cx="7453551" cy="1893382"/>
          </a:xfrm>
          <a:ln w="57150"/>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indent="0" algn="just" fontAlgn="t">
              <a:lnSpc>
                <a:spcPct val="150000"/>
              </a:lnSpc>
              <a:buNone/>
            </a:pPr>
            <a:r>
              <a:rPr lang="en-US" sz="1800" b="1" dirty="0">
                <a:latin typeface="Calibri" panose="020F0502020204030204" pitchFamily="34" charset="0"/>
                <a:cs typeface="Calibri" panose="020F0502020204030204" pitchFamily="34" charset="0"/>
              </a:rPr>
              <a:t>Vaginal delivery of bisphosphonates in the form of nanoparticle contain in situ gel has advantages over oral and IV route. By this route it gives sustained release effect and reduced dosing frequency with better adhesion. Also this formulation reduced postmenopausal side effect like dryness by using in situ gel approach. Using lectoferrin as a polymer  also has bone regeneration property.</a:t>
            </a:r>
          </a:p>
          <a:p>
            <a:pPr algn="just"/>
            <a:endParaRPr lang="en-IN" sz="1500" dirty="0"/>
          </a:p>
        </p:txBody>
      </p:sp>
      <p:sp>
        <p:nvSpPr>
          <p:cNvPr id="4" name="Slide Number Placeholder 3"/>
          <p:cNvSpPr>
            <a:spLocks noGrp="1"/>
          </p:cNvSpPr>
          <p:nvPr>
            <p:ph type="sldNum" sz="quarter" idx="12"/>
          </p:nvPr>
        </p:nvSpPr>
        <p:spPr/>
        <p:txBody>
          <a:bodyPr/>
          <a:lstStyle/>
          <a:p>
            <a:fld id="{4A23F366-91A7-4C2E-9E4E-63121A3637A0}" type="slidenum">
              <a:rPr lang="en-IN" smtClean="0"/>
              <a:t>31</a:t>
            </a:fld>
            <a:endParaRPr lang="en-IN"/>
          </a:p>
        </p:txBody>
      </p:sp>
      <p:sp>
        <p:nvSpPr>
          <p:cNvPr id="8" name="Content Placeholder 2">
            <a:extLst>
              <a:ext uri="{FF2B5EF4-FFF2-40B4-BE49-F238E27FC236}">
                <a16:creationId xmlns:a16="http://schemas.microsoft.com/office/drawing/2014/main" id="{FC9D122B-2864-7ED1-E194-319748B7EA82}"/>
              </a:ext>
            </a:extLst>
          </p:cNvPr>
          <p:cNvSpPr txBox="1">
            <a:spLocks/>
          </p:cNvSpPr>
          <p:nvPr/>
        </p:nvSpPr>
        <p:spPr>
          <a:xfrm>
            <a:off x="487481" y="4013809"/>
            <a:ext cx="7453551" cy="1334022"/>
          </a:xfrm>
          <a:prstGeom prst="rect">
            <a:avLst/>
          </a:prstGeom>
          <a:ln w="57150" cap="flat" cmpd="sng" algn="ctr">
            <a:solidFill>
              <a:schemeClr val="accent6"/>
            </a:solid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fontAlgn="t">
              <a:lnSpc>
                <a:spcPct val="150000"/>
              </a:lnSpc>
              <a:buNone/>
            </a:pPr>
            <a:r>
              <a:rPr lang="en-US" sz="1800" b="1" dirty="0">
                <a:latin typeface="Calibri" panose="020F0502020204030204" pitchFamily="34" charset="0"/>
                <a:cs typeface="Calibri" panose="020F0502020204030204" pitchFamily="34" charset="0"/>
              </a:rPr>
              <a:t>So, by combine action of bisphosphonates, lactoferrin with Insitu gelling approach gives better bone regeneration in Post menopausal osteoporosis with improved patient compliance. </a:t>
            </a:r>
          </a:p>
        </p:txBody>
      </p:sp>
      <p:pic>
        <p:nvPicPr>
          <p:cNvPr id="5" name="Picture 4" descr="Image result for conclusion">
            <a:extLst>
              <a:ext uri="{FF2B5EF4-FFF2-40B4-BE49-F238E27FC236}">
                <a16:creationId xmlns:a16="http://schemas.microsoft.com/office/drawing/2014/main" id="{E8872316-5EE5-E781-B426-660135F23CB3}"/>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279" y="2373330"/>
            <a:ext cx="1022721" cy="161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115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6683765" cy="599806"/>
          </a:xfrm>
        </p:spPr>
        <p:txBody>
          <a:bodyPr>
            <a:normAutofit fontScale="90000"/>
          </a:bodyPr>
          <a:lstStyle/>
          <a:p>
            <a:pPr algn="ctr"/>
            <a:r>
              <a:rPr lang="en-US" b="1" dirty="0">
                <a:solidFill>
                  <a:srgbClr val="FF3300"/>
                </a:solidFill>
                <a:latin typeface="Calibri" panose="020F0502020204030204" pitchFamily="34" charset="0"/>
                <a:cs typeface="Calibri" panose="020F0502020204030204" pitchFamily="34" charset="0"/>
              </a:rPr>
              <a:t>References</a:t>
            </a:r>
            <a:endParaRPr lang="en-IN" b="1" dirty="0">
              <a:solidFill>
                <a:srgbClr val="FF33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468330"/>
            <a:ext cx="8736228" cy="3115492"/>
          </a:xfrm>
        </p:spPr>
        <p:txBody>
          <a:bodyPr>
            <a:noAutofit/>
          </a:bodyPr>
          <a:lstStyle/>
          <a:p>
            <a:pPr algn="just"/>
            <a:r>
              <a:rPr lang="en-US" sz="1400" dirty="0">
                <a:latin typeface="Calibri" panose="020F0502020204030204" pitchFamily="34" charset="0"/>
                <a:cs typeface="Calibri" panose="020F0502020204030204" pitchFamily="34" charset="0"/>
              </a:rPr>
              <a:t>Kanis JA. Assessment of fracture risk and its application to screening for postmenopausal osteoporosis: synopsis of a WHO report. Osteoporosis international. 1994;4(6):368-81.</a:t>
            </a:r>
          </a:p>
          <a:p>
            <a:pPr algn="just"/>
            <a:r>
              <a:rPr lang="en-IN" sz="1400" dirty="0">
                <a:latin typeface="Calibri" panose="020F0502020204030204" pitchFamily="34" charset="0"/>
                <a:cs typeface="Calibri" panose="020F0502020204030204" pitchFamily="34" charset="0"/>
              </a:rPr>
              <a:t>Eastell R, O'Neill TW, Hofbauer LC, Langdahl B, Reid IR, Gold DT, Cummings SR. Postmenopausal osteoporosis. Nat Rev Dis Primers. 2016;2:16069.</a:t>
            </a:r>
          </a:p>
          <a:p>
            <a:pPr algn="just"/>
            <a:r>
              <a:rPr lang="en-IN" sz="1400" dirty="0">
                <a:latin typeface="Calibri" panose="020F0502020204030204" pitchFamily="34" charset="0"/>
                <a:cs typeface="Calibri" panose="020F0502020204030204" pitchFamily="34" charset="0"/>
              </a:rPr>
              <a:t>Eastell R, Walsh JS, Watts NB, Siris E. Bisphosphonates for postmenopausal osteoporosis. Bone. 2011 Jul 1;49(1):82-8.</a:t>
            </a:r>
          </a:p>
          <a:p>
            <a:pPr algn="just"/>
            <a:r>
              <a:rPr lang="en-IN" sz="1400" dirty="0">
                <a:latin typeface="Calibri" panose="020F0502020204030204" pitchFamily="34" charset="0"/>
                <a:cs typeface="Calibri" panose="020F0502020204030204" pitchFamily="34" charset="0"/>
              </a:rPr>
              <a:t>Aderibigbe B, Aderibigbe I, Popoola P. Design and Biological Evaluation of Delivery Systems Containing Bisphosphonates. Pharmaceutics. 2016;9(1):2. </a:t>
            </a:r>
          </a:p>
          <a:p>
            <a:pPr algn="just"/>
            <a:r>
              <a:rPr lang="en-IN" sz="1400" dirty="0">
                <a:latin typeface="Calibri" panose="020F0502020204030204" pitchFamily="34" charset="0"/>
                <a:cs typeface="Calibri" panose="020F0502020204030204" pitchFamily="34" charset="0"/>
              </a:rPr>
              <a:t>Elzoghby AO, Abdelmoneem MA, </a:t>
            </a:r>
            <a:r>
              <a:rPr lang="en-IN" sz="1400" dirty="0" err="1">
                <a:latin typeface="Calibri" panose="020F0502020204030204" pitchFamily="34" charset="0"/>
                <a:cs typeface="Calibri" panose="020F0502020204030204" pitchFamily="34" charset="0"/>
              </a:rPr>
              <a:t>Hassanin</a:t>
            </a:r>
            <a:r>
              <a:rPr lang="en-IN" sz="1400" dirty="0">
                <a:latin typeface="Calibri" panose="020F0502020204030204" pitchFamily="34" charset="0"/>
                <a:cs typeface="Calibri" panose="020F0502020204030204" pitchFamily="34" charset="0"/>
              </a:rPr>
              <a:t> IA, </a:t>
            </a:r>
            <a:r>
              <a:rPr lang="en-IN" sz="1400" dirty="0" err="1">
                <a:latin typeface="Calibri" panose="020F0502020204030204" pitchFamily="34" charset="0"/>
                <a:cs typeface="Calibri" panose="020F0502020204030204" pitchFamily="34" charset="0"/>
              </a:rPr>
              <a:t>Abd</a:t>
            </a:r>
            <a:r>
              <a:rPr lang="en-IN" sz="1400" dirty="0">
                <a:latin typeface="Calibri" panose="020F0502020204030204" pitchFamily="34" charset="0"/>
                <a:cs typeface="Calibri" panose="020F0502020204030204" pitchFamily="34" charset="0"/>
              </a:rPr>
              <a:t> </a:t>
            </a:r>
            <a:r>
              <a:rPr lang="en-IN" sz="1400" dirty="0" err="1">
                <a:latin typeface="Calibri" panose="020F0502020204030204" pitchFamily="34" charset="0"/>
                <a:cs typeface="Calibri" panose="020F0502020204030204" pitchFamily="34" charset="0"/>
              </a:rPr>
              <a:t>Elwakil</a:t>
            </a:r>
            <a:r>
              <a:rPr lang="en-IN" sz="1400" dirty="0">
                <a:latin typeface="Calibri" panose="020F0502020204030204" pitchFamily="34" charset="0"/>
                <a:cs typeface="Calibri" panose="020F0502020204030204" pitchFamily="34" charset="0"/>
              </a:rPr>
              <a:t> MM, </a:t>
            </a:r>
            <a:r>
              <a:rPr lang="en-IN" sz="1400" dirty="0" err="1">
                <a:latin typeface="Calibri" panose="020F0502020204030204" pitchFamily="34" charset="0"/>
                <a:cs typeface="Calibri" panose="020F0502020204030204" pitchFamily="34" charset="0"/>
              </a:rPr>
              <a:t>Elnaggar</a:t>
            </a:r>
            <a:r>
              <a:rPr lang="en-IN" sz="1400" dirty="0">
                <a:latin typeface="Calibri" panose="020F0502020204030204" pitchFamily="34" charset="0"/>
                <a:cs typeface="Calibri" panose="020F0502020204030204" pitchFamily="34" charset="0"/>
              </a:rPr>
              <a:t> MA, Mokhtar S, Fang JY, Elkhodairy KA. Lactoferrin, a multi-functional glycoprotein: Active therapeutic, drug nanocarrier &amp; targeting ligand. Biomaterials. 2020;263:120355.</a:t>
            </a:r>
          </a:p>
          <a:p>
            <a:pPr algn="just"/>
            <a:r>
              <a:rPr lang="en-IN" sz="1400" dirty="0">
                <a:latin typeface="Calibri" panose="020F0502020204030204" pitchFamily="34" charset="0"/>
                <a:cs typeface="Calibri" panose="020F0502020204030204" pitchFamily="34" charset="0"/>
              </a:rPr>
              <a:t>Das T, Venkatesh MP, Kumar TP, </a:t>
            </a:r>
            <a:r>
              <a:rPr lang="en-IN" sz="1400" dirty="0" err="1">
                <a:latin typeface="Calibri" panose="020F0502020204030204" pitchFamily="34" charset="0"/>
                <a:cs typeface="Calibri" panose="020F0502020204030204" pitchFamily="34" charset="0"/>
              </a:rPr>
              <a:t>Koland</a:t>
            </a:r>
            <a:r>
              <a:rPr lang="en-IN" sz="1400" dirty="0">
                <a:latin typeface="Calibri" panose="020F0502020204030204" pitchFamily="34" charset="0"/>
                <a:cs typeface="Calibri" panose="020F0502020204030204" pitchFamily="34" charset="0"/>
              </a:rPr>
              <a:t> M. SLN based alendronate in situ gel as an implantable drug delivery system–A full factorial design approach. Journal of Drug Delivery Science and Technology. 2020;55:101415.</a:t>
            </a:r>
          </a:p>
          <a:p>
            <a:pPr algn="just"/>
            <a:r>
              <a:rPr lang="en-IN" sz="1400" dirty="0">
                <a:latin typeface="Calibri" panose="020F0502020204030204" pitchFamily="34" charset="0"/>
                <a:cs typeface="Calibri" panose="020F0502020204030204" pitchFamily="34" charset="0"/>
              </a:rPr>
              <a:t>Dong J, Tao L, </a:t>
            </a:r>
            <a:r>
              <a:rPr lang="en-IN" sz="1400" dirty="0" err="1">
                <a:latin typeface="Calibri" panose="020F0502020204030204" pitchFamily="34" charset="0"/>
                <a:cs typeface="Calibri" panose="020F0502020204030204" pitchFamily="34" charset="0"/>
              </a:rPr>
              <a:t>Abourehab</a:t>
            </a:r>
            <a:r>
              <a:rPr lang="en-IN" sz="1400" dirty="0">
                <a:latin typeface="Calibri" panose="020F0502020204030204" pitchFamily="34" charset="0"/>
                <a:cs typeface="Calibri" panose="020F0502020204030204" pitchFamily="34" charset="0"/>
              </a:rPr>
              <a:t> MA, Hussain Z. Design and development of novel hyaluronate-modified nanoparticles for combo-delivery of curcumin and alendronate: fabrication, characterization, and cellular and molecular evidences of enhanced bone regeneration. International journal of biological macromolecules. 2018;116:1268-81.</a:t>
            </a:r>
          </a:p>
          <a:p>
            <a:pPr algn="just"/>
            <a:r>
              <a:rPr lang="en-IN" sz="1400" dirty="0">
                <a:latin typeface="Calibri" panose="020F0502020204030204" pitchFamily="34" charset="0"/>
                <a:cs typeface="Calibri" panose="020F0502020204030204" pitchFamily="34" charset="0"/>
              </a:rPr>
              <a:t>Pandey AP, More MP, </a:t>
            </a:r>
            <a:r>
              <a:rPr lang="en-IN" sz="1400" dirty="0" err="1">
                <a:latin typeface="Calibri" panose="020F0502020204030204" pitchFamily="34" charset="0"/>
                <a:cs typeface="Calibri" panose="020F0502020204030204" pitchFamily="34" charset="0"/>
              </a:rPr>
              <a:t>Karande</a:t>
            </a:r>
            <a:r>
              <a:rPr lang="en-IN" sz="1400" dirty="0">
                <a:latin typeface="Calibri" panose="020F0502020204030204" pitchFamily="34" charset="0"/>
                <a:cs typeface="Calibri" panose="020F0502020204030204" pitchFamily="34" charset="0"/>
              </a:rPr>
              <a:t> KP, </a:t>
            </a:r>
            <a:r>
              <a:rPr lang="en-IN" sz="1400" dirty="0" err="1">
                <a:latin typeface="Calibri" panose="020F0502020204030204" pitchFamily="34" charset="0"/>
                <a:cs typeface="Calibri" panose="020F0502020204030204" pitchFamily="34" charset="0"/>
              </a:rPr>
              <a:t>Chitalkar</a:t>
            </a:r>
            <a:r>
              <a:rPr lang="en-IN" sz="1400" dirty="0">
                <a:latin typeface="Calibri" panose="020F0502020204030204" pitchFamily="34" charset="0"/>
                <a:cs typeface="Calibri" panose="020F0502020204030204" pitchFamily="34" charset="0"/>
              </a:rPr>
              <a:t> RV, Patil PO, Deshmukh PK. Optimization of </a:t>
            </a:r>
            <a:r>
              <a:rPr lang="en-IN" sz="1400" dirty="0" err="1">
                <a:latin typeface="Calibri" panose="020F0502020204030204" pitchFamily="34" charset="0"/>
                <a:cs typeface="Calibri" panose="020F0502020204030204" pitchFamily="34" charset="0"/>
              </a:rPr>
              <a:t>desolvation</a:t>
            </a:r>
            <a:r>
              <a:rPr lang="en-IN" sz="1400" dirty="0">
                <a:latin typeface="Calibri" panose="020F0502020204030204" pitchFamily="34" charset="0"/>
                <a:cs typeface="Calibri" panose="020F0502020204030204" pitchFamily="34" charset="0"/>
              </a:rPr>
              <a:t> process for fabrication of Lactoferrin nanoparticles using quality by design approach. Artificial cells, nanomedicine, and biotechnology. 2017;45(6):1101-14.</a:t>
            </a:r>
          </a:p>
          <a:p>
            <a:pPr algn="just"/>
            <a:endParaRPr lang="en-IN" sz="1400" dirty="0">
              <a:latin typeface="Calibri" panose="020F0502020204030204" pitchFamily="34" charset="0"/>
              <a:cs typeface="Calibri" panose="020F0502020204030204" pitchFamily="34" charset="0"/>
            </a:endParaRPr>
          </a:p>
          <a:p>
            <a:pPr marL="0" indent="0" algn="just">
              <a:buNone/>
            </a:pPr>
            <a:endParaRPr lang="en-US" sz="1350" dirty="0">
              <a:latin typeface="Calibri" panose="020F0502020204030204" pitchFamily="34" charset="0"/>
              <a:cs typeface="Calibri" panose="020F0502020204030204" pitchFamily="34" charset="0"/>
            </a:endParaRPr>
          </a:p>
          <a:p>
            <a:pPr algn="just"/>
            <a:endParaRPr lang="en-IN" sz="135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A23F366-91A7-4C2E-9E4E-63121A3637A0}" type="slidenum">
              <a:rPr lang="en-IN" smtClean="0"/>
              <a:t>32</a:t>
            </a:fld>
            <a:endParaRPr lang="en-IN"/>
          </a:p>
        </p:txBody>
      </p:sp>
    </p:spTree>
    <p:extLst>
      <p:ext uri="{BB962C8B-B14F-4D97-AF65-F5344CB8AC3E}">
        <p14:creationId xmlns:p14="http://schemas.microsoft.com/office/powerpoint/2010/main" val="3405309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DEPT. PRESENTATION &amp; PHOTOS\Department photos &amp; video\DEPT PHOTO AND VIDEO\BUILDING IMA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6574"/>
          <a:stretch/>
        </p:blipFill>
        <p:spPr bwMode="auto">
          <a:xfrm>
            <a:off x="251520" y="188640"/>
            <a:ext cx="864096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C98F44EA-B393-E491-BAC9-0CF33FB66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92" t="9498" r="10239" b="27978"/>
          <a:stretch/>
        </p:blipFill>
        <p:spPr bwMode="auto">
          <a:xfrm>
            <a:off x="1187624" y="4565021"/>
            <a:ext cx="6912768" cy="167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51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69609"/>
            <a:ext cx="7543800" cy="625132"/>
          </a:xfrm>
        </p:spPr>
        <p:txBody>
          <a:bodyPr>
            <a:normAutofit fontScale="90000"/>
          </a:bodyPr>
          <a:lstStyle/>
          <a:p>
            <a:pPr algn="ctr"/>
            <a:r>
              <a:rPr lang="en-US" dirty="0">
                <a:solidFill>
                  <a:srgbClr val="FF0000"/>
                </a:solidFill>
                <a:latin typeface="Calibri" panose="020F0502020204030204" pitchFamily="34" charset="0"/>
                <a:cs typeface="Calibri" panose="020F0502020204030204" pitchFamily="34" charset="0"/>
              </a:rPr>
              <a:t>Pathophysiology</a:t>
            </a:r>
            <a:endParaRPr lang="en-IN" dirty="0">
              <a:solidFill>
                <a:srgbClr val="FF0000"/>
              </a:solidFill>
              <a:latin typeface="Calibri" panose="020F0502020204030204" pitchFamily="34" charset="0"/>
              <a:cs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84784"/>
            <a:ext cx="8568951" cy="4239791"/>
          </a:xfrm>
        </p:spPr>
      </p:pic>
      <p:sp>
        <p:nvSpPr>
          <p:cNvPr id="3" name="Slide Number Placeholder 2"/>
          <p:cNvSpPr>
            <a:spLocks noGrp="1"/>
          </p:cNvSpPr>
          <p:nvPr>
            <p:ph type="sldNum" sz="quarter" idx="12"/>
          </p:nvPr>
        </p:nvSpPr>
        <p:spPr/>
        <p:txBody>
          <a:bodyPr/>
          <a:lstStyle/>
          <a:p>
            <a:fld id="{4A23F366-91A7-4C2E-9E4E-63121A3637A0}" type="slidenum">
              <a:rPr lang="en-IN" smtClean="0"/>
              <a:t>4</a:t>
            </a:fld>
            <a:endParaRPr lang="en-IN"/>
          </a:p>
        </p:txBody>
      </p:sp>
    </p:spTree>
    <p:extLst>
      <p:ext uri="{BB962C8B-B14F-4D97-AF65-F5344CB8AC3E}">
        <p14:creationId xmlns:p14="http://schemas.microsoft.com/office/powerpoint/2010/main" val="755699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2610098894"/>
              </p:ext>
            </p:extLst>
          </p:nvPr>
        </p:nvGraphicFramePr>
        <p:xfrm>
          <a:off x="251520" y="548680"/>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A23F366-91A7-4C2E-9E4E-63121A3637A0}" type="slidenum">
              <a:rPr lang="en-IN" smtClean="0"/>
              <a:t>5</a:t>
            </a:fld>
            <a:endParaRPr lang="en-IN"/>
          </a:p>
        </p:txBody>
      </p:sp>
      <p:pic>
        <p:nvPicPr>
          <p:cNvPr id="4" name="Picture 2">
            <a:extLst>
              <a:ext uri="{FF2B5EF4-FFF2-40B4-BE49-F238E27FC236}">
                <a16:creationId xmlns:a16="http://schemas.microsoft.com/office/drawing/2014/main" id="{AD6513EC-3572-6602-59B3-74B85505172F}"/>
              </a:ext>
            </a:extLst>
          </p:cNvPr>
          <p:cNvPicPr>
            <a:picLocks noChangeAspect="1" noChangeArrowheads="1"/>
          </p:cNvPicPr>
          <p:nvPr/>
        </p:nvPicPr>
        <p:blipFill rotWithShape="1">
          <a:blip r:embed="rId7"/>
          <a:srcRect t="3837" b="9282"/>
          <a:stretch/>
        </p:blipFill>
        <p:spPr bwMode="auto">
          <a:xfrm>
            <a:off x="2411760" y="4966146"/>
            <a:ext cx="4954215" cy="1271166"/>
          </a:xfrm>
          <a:prstGeom prst="rect">
            <a:avLst/>
          </a:prstGeom>
          <a:noFill/>
          <a:ln w="9525">
            <a:noFill/>
            <a:miter lim="800000"/>
            <a:headEnd/>
            <a:tailEnd/>
          </a:ln>
          <a:effectLst/>
        </p:spPr>
      </p:pic>
    </p:spTree>
    <p:extLst>
      <p:ext uri="{BB962C8B-B14F-4D97-AF65-F5344CB8AC3E}">
        <p14:creationId xmlns:p14="http://schemas.microsoft.com/office/powerpoint/2010/main" val="370957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56" y="688000"/>
            <a:ext cx="8686800" cy="3613746"/>
          </a:xfrm>
          <a:prstGeom prst="rect">
            <a:avLst/>
          </a:prstGeom>
          <a:noFill/>
        </p:spPr>
        <p:txBody>
          <a:bodyPr wrap="square" rtlCol="0">
            <a:spAutoFit/>
          </a:bodyPr>
          <a:lstStyle/>
          <a:p>
            <a:pPr algn="ctr">
              <a:lnSpc>
                <a:spcPct val="150000"/>
              </a:lnSpc>
            </a:pPr>
            <a:r>
              <a:rPr lang="en-US" sz="2000" b="1" dirty="0">
                <a:solidFill>
                  <a:srgbClr val="00B050"/>
                </a:solidFill>
                <a:latin typeface="Calibri" panose="020F0502020204030204" pitchFamily="34" charset="0"/>
                <a:cs typeface="Calibri" panose="020F0502020204030204" pitchFamily="34" charset="0"/>
              </a:rPr>
              <a:t>Preparing Lactoferrin nanoparticle loaded </a:t>
            </a:r>
            <a:r>
              <a:rPr lang="en-US" sz="2000" b="1" i="1" dirty="0">
                <a:solidFill>
                  <a:srgbClr val="00B050"/>
                </a:solidFill>
                <a:latin typeface="Calibri" panose="020F0502020204030204" pitchFamily="34" charset="0"/>
                <a:cs typeface="Calibri" panose="020F0502020204030204" pitchFamily="34" charset="0"/>
              </a:rPr>
              <a:t>in situ</a:t>
            </a:r>
            <a:r>
              <a:rPr lang="en-US" sz="2000" b="1" dirty="0">
                <a:solidFill>
                  <a:srgbClr val="00B050"/>
                </a:solidFill>
                <a:latin typeface="Calibri" panose="020F0502020204030204" pitchFamily="34" charset="0"/>
                <a:cs typeface="Calibri" panose="020F0502020204030204" pitchFamily="34" charset="0"/>
              </a:rPr>
              <a:t> gel for vaginal delivery of bisphosphonates in postmenopausal women. </a:t>
            </a:r>
          </a:p>
          <a:p>
            <a:pPr marL="214313" indent="-214313"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Lactoferrin is a multifunctional glycoprotein of the transferrin family. </a:t>
            </a:r>
          </a:p>
          <a:p>
            <a:pPr marL="214313" indent="-214313" algn="just">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Lactoferrin has activity like antimicrobial, antiviral, immunomodulatory, bone regeneration etc.so, Lactoferrin nanoparticle by vaginal route has positive effect on bone regeneration and in vagina it prevent bacterial or viral infection. Also used as a carrier for Nano drug delivery system.</a:t>
            </a:r>
          </a:p>
          <a:p>
            <a:pPr>
              <a:lnSpc>
                <a:spcPct val="150000"/>
              </a:lnSpc>
            </a:pPr>
            <a:endParaRPr lang="en-IN"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977840"/>
            <a:ext cx="7543800" cy="2192160"/>
          </a:xfrm>
          <a:prstGeom prst="rect">
            <a:avLst/>
          </a:prstGeom>
        </p:spPr>
      </p:pic>
      <p:sp>
        <p:nvSpPr>
          <p:cNvPr id="4" name="Slide Number Placeholder 3"/>
          <p:cNvSpPr>
            <a:spLocks noGrp="1"/>
          </p:cNvSpPr>
          <p:nvPr>
            <p:ph type="sldNum" sz="quarter" idx="12"/>
          </p:nvPr>
        </p:nvSpPr>
        <p:spPr/>
        <p:txBody>
          <a:bodyPr/>
          <a:lstStyle/>
          <a:p>
            <a:fld id="{4A23F366-91A7-4C2E-9E4E-63121A3637A0}" type="slidenum">
              <a:rPr lang="en-IN" smtClean="0"/>
              <a:t>6</a:t>
            </a:fld>
            <a:endParaRPr lang="en-IN"/>
          </a:p>
        </p:txBody>
      </p:sp>
    </p:spTree>
    <p:extLst>
      <p:ext uri="{BB962C8B-B14F-4D97-AF65-F5344CB8AC3E}">
        <p14:creationId xmlns:p14="http://schemas.microsoft.com/office/powerpoint/2010/main" val="49580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1156"/>
            <a:ext cx="7847511" cy="1873590"/>
          </a:xfrm>
          <a:prstGeom prst="rect">
            <a:avLst/>
          </a:prstGeom>
          <a:noFill/>
        </p:spPr>
        <p:txBody>
          <a:bodyPr wrap="square" rtlCol="0">
            <a:spAutoFit/>
          </a:bodyPr>
          <a:lstStyle/>
          <a:p>
            <a:pPr algn="just"/>
            <a:r>
              <a:rPr lang="en-US" sz="2000" b="1" dirty="0">
                <a:latin typeface="Calibri" panose="020F0502020204030204" pitchFamily="34" charset="0"/>
                <a:cs typeface="Calibri" panose="020F0502020204030204" pitchFamily="34" charset="0"/>
              </a:rPr>
              <a:t>Bisphosphonates</a:t>
            </a:r>
            <a:r>
              <a:rPr lang="en-US" sz="2000" dirty="0">
                <a:latin typeface="Calibri" panose="020F0502020204030204" pitchFamily="34" charset="0"/>
                <a:cs typeface="Calibri" panose="020F0502020204030204" pitchFamily="34" charset="0"/>
              </a:rPr>
              <a:t>: It slow down bone resorption by reducing osteoclast function, improve bone density and reduced risk of fracture. Bisphosphonates given by vaginal route reduced side effect related to oral and IV route and also directly goes into systemic circulation. We can deliver 10-30 times more bisphosphonates by vaginal route.</a:t>
            </a:r>
          </a:p>
          <a:p>
            <a:endParaRPr lang="en-IN" sz="1575" dirty="0"/>
          </a:p>
        </p:txBody>
      </p:sp>
      <p:sp>
        <p:nvSpPr>
          <p:cNvPr id="4" name="Slide Number Placeholder 3"/>
          <p:cNvSpPr>
            <a:spLocks noGrp="1"/>
          </p:cNvSpPr>
          <p:nvPr>
            <p:ph type="sldNum" sz="quarter" idx="12"/>
          </p:nvPr>
        </p:nvSpPr>
        <p:spPr/>
        <p:txBody>
          <a:bodyPr/>
          <a:lstStyle/>
          <a:p>
            <a:fld id="{4A23F366-91A7-4C2E-9E4E-63121A3637A0}" type="slidenum">
              <a:rPr lang="en-IN" smtClean="0"/>
              <a:t>7</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772816"/>
            <a:ext cx="8141528" cy="4248472"/>
          </a:xfrm>
          <a:prstGeom prst="rect">
            <a:avLst/>
          </a:prstGeom>
        </p:spPr>
      </p:pic>
    </p:spTree>
    <p:extLst>
      <p:ext uri="{BB962C8B-B14F-4D97-AF65-F5344CB8AC3E}">
        <p14:creationId xmlns:p14="http://schemas.microsoft.com/office/powerpoint/2010/main" val="124778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23F366-91A7-4C2E-9E4E-63121A3637A0}" type="slidenum">
              <a:rPr lang="en-IN" smtClean="0"/>
              <a:t>8</a:t>
            </a:fld>
            <a:endParaRPr lang="en-IN"/>
          </a:p>
        </p:txBody>
      </p:sp>
      <p:sp>
        <p:nvSpPr>
          <p:cNvPr id="6" name="Rectangle: Rounded Corners 5">
            <a:extLst>
              <a:ext uri="{FF2B5EF4-FFF2-40B4-BE49-F238E27FC236}">
                <a16:creationId xmlns:a16="http://schemas.microsoft.com/office/drawing/2014/main" id="{08E54CE4-3BD6-087A-80FF-6263803363C6}"/>
              </a:ext>
            </a:extLst>
          </p:cNvPr>
          <p:cNvSpPr/>
          <p:nvPr/>
        </p:nvSpPr>
        <p:spPr>
          <a:xfrm>
            <a:off x="40698" y="1412776"/>
            <a:ext cx="2226503" cy="81083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Major Post menopausal Problem</a:t>
            </a:r>
            <a:endParaRPr lang="en-IN" b="1" dirty="0"/>
          </a:p>
        </p:txBody>
      </p:sp>
      <p:sp>
        <p:nvSpPr>
          <p:cNvPr id="8" name="Rectangle 7">
            <a:extLst>
              <a:ext uri="{FF2B5EF4-FFF2-40B4-BE49-F238E27FC236}">
                <a16:creationId xmlns:a16="http://schemas.microsoft.com/office/drawing/2014/main" id="{DC32ADA0-226B-2333-F20F-56411BBB0EE9}"/>
              </a:ext>
            </a:extLst>
          </p:cNvPr>
          <p:cNvSpPr/>
          <p:nvPr/>
        </p:nvSpPr>
        <p:spPr>
          <a:xfrm>
            <a:off x="124101" y="2252200"/>
            <a:ext cx="2038611" cy="685800"/>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FF3300"/>
                </a:solidFill>
              </a:rPr>
              <a:t>Vaginal dryness</a:t>
            </a:r>
            <a:endParaRPr lang="en-IN" b="1" dirty="0">
              <a:solidFill>
                <a:srgbClr val="FF3300"/>
              </a:solidFill>
            </a:endParaRPr>
          </a:p>
        </p:txBody>
      </p:sp>
      <p:sp>
        <p:nvSpPr>
          <p:cNvPr id="9" name="Rectangle 8">
            <a:extLst>
              <a:ext uri="{FF2B5EF4-FFF2-40B4-BE49-F238E27FC236}">
                <a16:creationId xmlns:a16="http://schemas.microsoft.com/office/drawing/2014/main" id="{828C0714-03A9-4393-431B-926DD926BA63}"/>
              </a:ext>
            </a:extLst>
          </p:cNvPr>
          <p:cNvSpPr/>
          <p:nvPr/>
        </p:nvSpPr>
        <p:spPr>
          <a:xfrm>
            <a:off x="124102" y="2950333"/>
            <a:ext cx="2038611" cy="685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rgbClr val="FF3300"/>
                </a:solidFill>
              </a:rPr>
              <a:t>Bone Loss</a:t>
            </a:r>
            <a:endParaRPr lang="en-IN" b="1" dirty="0">
              <a:solidFill>
                <a:srgbClr val="FF3300"/>
              </a:solidFill>
            </a:endParaRPr>
          </a:p>
        </p:txBody>
      </p:sp>
      <p:sp>
        <p:nvSpPr>
          <p:cNvPr id="10" name="Rectangle 9">
            <a:extLst>
              <a:ext uri="{FF2B5EF4-FFF2-40B4-BE49-F238E27FC236}">
                <a16:creationId xmlns:a16="http://schemas.microsoft.com/office/drawing/2014/main" id="{62F03A4D-6200-8ED7-D32A-C46DDBBE88FF}"/>
              </a:ext>
            </a:extLst>
          </p:cNvPr>
          <p:cNvSpPr/>
          <p:nvPr/>
        </p:nvSpPr>
        <p:spPr>
          <a:xfrm>
            <a:off x="134645" y="3660800"/>
            <a:ext cx="2038611" cy="685800"/>
          </a:xfrm>
          <a:prstGeom prst="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FF3300"/>
                </a:solidFill>
              </a:rPr>
              <a:t>Bacterial and Viral Infections</a:t>
            </a:r>
            <a:endParaRPr lang="en-IN" b="1" dirty="0">
              <a:solidFill>
                <a:srgbClr val="FF3300"/>
              </a:solidFill>
            </a:endParaRPr>
          </a:p>
        </p:txBody>
      </p:sp>
      <p:pic>
        <p:nvPicPr>
          <p:cNvPr id="3" name="Picture 2">
            <a:extLst>
              <a:ext uri="{FF2B5EF4-FFF2-40B4-BE49-F238E27FC236}">
                <a16:creationId xmlns:a16="http://schemas.microsoft.com/office/drawing/2014/main" id="{81446BC7-9415-B8F3-04F3-157D806BA90B}"/>
              </a:ext>
            </a:extLst>
          </p:cNvPr>
          <p:cNvPicPr>
            <a:picLocks noChangeAspect="1"/>
          </p:cNvPicPr>
          <p:nvPr/>
        </p:nvPicPr>
        <p:blipFill>
          <a:blip r:embed="rId2"/>
          <a:stretch>
            <a:fillRect/>
          </a:stretch>
        </p:blipFill>
        <p:spPr>
          <a:xfrm>
            <a:off x="507544" y="4653136"/>
            <a:ext cx="1449449" cy="1492340"/>
          </a:xfrm>
          <a:prstGeom prst="rect">
            <a:avLst/>
          </a:prstGeom>
        </p:spPr>
      </p:pic>
      <p:graphicFrame>
        <p:nvGraphicFramePr>
          <p:cNvPr id="11" name="Diagram 10">
            <a:extLst>
              <a:ext uri="{FF2B5EF4-FFF2-40B4-BE49-F238E27FC236}">
                <a16:creationId xmlns:a16="http://schemas.microsoft.com/office/drawing/2014/main" id="{20C33A2B-1CF7-29A1-758D-56F07B0A30F3}"/>
              </a:ext>
            </a:extLst>
          </p:cNvPr>
          <p:cNvGraphicFramePr/>
          <p:nvPr>
            <p:extLst>
              <p:ext uri="{D42A27DB-BD31-4B8C-83A1-F6EECF244321}">
                <p14:modId xmlns:p14="http://schemas.microsoft.com/office/powerpoint/2010/main" val="3182096624"/>
              </p:ext>
            </p:extLst>
          </p:nvPr>
        </p:nvGraphicFramePr>
        <p:xfrm>
          <a:off x="2525648"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66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95" y="167359"/>
            <a:ext cx="6764151" cy="571596"/>
          </a:xfrm>
        </p:spPr>
        <p:txBody>
          <a:bodyPr>
            <a:normAutofit fontScale="90000"/>
          </a:bodyPr>
          <a:lstStyle/>
          <a:p>
            <a:pPr algn="ctr"/>
            <a:r>
              <a:rPr lang="en-US" dirty="0">
                <a:solidFill>
                  <a:srgbClr val="FF0000"/>
                </a:solidFill>
                <a:latin typeface="Calibri" panose="020F0502020204030204" pitchFamily="34" charset="0"/>
                <a:cs typeface="Calibri" panose="020F0502020204030204" pitchFamily="34" charset="0"/>
              </a:rPr>
              <a:t>Rational</a:t>
            </a:r>
            <a:endParaRPr lang="en-IN"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8814" y="908720"/>
            <a:ext cx="8725613" cy="4536504"/>
          </a:xfrm>
        </p:spPr>
        <p:txBody>
          <a:bodyPr>
            <a:noAutofit/>
          </a:bodyPr>
          <a:lstStyle/>
          <a:p>
            <a:pPr algn="just">
              <a:lnSpc>
                <a:spcPct val="150000"/>
              </a:lnSpc>
            </a:pPr>
            <a:r>
              <a:rPr lang="en-US" sz="2000" dirty="0">
                <a:latin typeface="Calibri" panose="020F0502020204030204" pitchFamily="34" charset="0"/>
                <a:cs typeface="Calibri" panose="020F0502020204030204" pitchFamily="34" charset="0"/>
              </a:rPr>
              <a:t>Oral bisphosphonates have some side effects like gastrointestinal tolerability, esophagitis, esophageal reflux and IV flu-like symptoms, fever, headache and pain in muscles or joints. So, avoid oral and IV route related side effects by vaginal route of application.</a:t>
            </a:r>
          </a:p>
          <a:p>
            <a:pPr algn="just">
              <a:lnSpc>
                <a:spcPct val="150000"/>
              </a:lnSpc>
            </a:pPr>
            <a:r>
              <a:rPr lang="en-US" sz="2000" dirty="0">
                <a:latin typeface="Calibri" panose="020F0502020204030204" pitchFamily="34" charset="0"/>
                <a:cs typeface="Calibri" panose="020F0502020204030204" pitchFamily="34" charset="0"/>
              </a:rPr>
              <a:t>Directly goes in to systemic circulation so avoid first pass metabolism </a:t>
            </a:r>
          </a:p>
          <a:p>
            <a:pPr algn="just">
              <a:lnSpc>
                <a:spcPct val="150000"/>
              </a:lnSpc>
            </a:pPr>
            <a:r>
              <a:rPr lang="en-US" sz="2000" dirty="0">
                <a:latin typeface="Calibri" panose="020F0502020204030204" pitchFamily="34" charset="0"/>
                <a:cs typeface="Calibri" panose="020F0502020204030204" pitchFamily="34" charset="0"/>
              </a:rPr>
              <a:t>Sustain release drug delivery</a:t>
            </a:r>
          </a:p>
          <a:p>
            <a:pPr algn="just">
              <a:lnSpc>
                <a:spcPct val="150000"/>
              </a:lnSpc>
            </a:pPr>
            <a:r>
              <a:rPr lang="en-US" sz="2000" dirty="0">
                <a:latin typeface="Calibri" panose="020F0502020204030204" pitchFamily="34" charset="0"/>
                <a:cs typeface="Calibri" panose="020F0502020204030204" pitchFamily="34" charset="0"/>
              </a:rPr>
              <a:t>Lactoferrin as a polymer has bone regeneration property and also has antimicrobial, antiviral and immunomodulatory effect.</a:t>
            </a:r>
          </a:p>
          <a:p>
            <a:pPr algn="just">
              <a:lnSpc>
                <a:spcPct val="150000"/>
              </a:lnSpc>
            </a:pPr>
            <a:r>
              <a:rPr lang="en-US" sz="2000" dirty="0">
                <a:latin typeface="Calibri" panose="020F0502020204030204" pitchFamily="34" charset="0"/>
                <a:cs typeface="Calibri" panose="020F0502020204030204" pitchFamily="34" charset="0"/>
              </a:rPr>
              <a:t>Reduced postmenopausal dryness in vagina</a:t>
            </a:r>
          </a:p>
          <a:p>
            <a:pPr algn="just">
              <a:lnSpc>
                <a:spcPct val="150000"/>
              </a:lnSpc>
            </a:pPr>
            <a:r>
              <a:rPr lang="en-US" sz="2000" dirty="0">
                <a:latin typeface="Calibri" panose="020F0502020204030204" pitchFamily="34" charset="0"/>
                <a:cs typeface="Calibri" panose="020F0502020204030204" pitchFamily="34" charset="0"/>
              </a:rPr>
              <a:t>Patient compliance</a:t>
            </a:r>
            <a:endParaRPr lang="en-IN" sz="2000" dirty="0">
              <a:latin typeface="Calibri" panose="020F0502020204030204" pitchFamily="34" charset="0"/>
              <a:cs typeface="Calibri" panose="020F0502020204030204" pitchFamily="34" charset="0"/>
            </a:endParaRPr>
          </a:p>
          <a:p>
            <a:pPr algn="just">
              <a:lnSpc>
                <a:spcPct val="150000"/>
              </a:lnSpc>
            </a:pPr>
            <a:r>
              <a:rPr lang="en-US" sz="2000" dirty="0">
                <a:latin typeface="Calibri" panose="020F0502020204030204" pitchFamily="34" charset="0"/>
                <a:cs typeface="Calibri" panose="020F0502020204030204" pitchFamily="34" charset="0"/>
              </a:rPr>
              <a:t>Easy application </a:t>
            </a:r>
          </a:p>
          <a:p>
            <a:pPr algn="just"/>
            <a:endParaRPr lang="en-US" sz="1575" dirty="0">
              <a:latin typeface="Calibri" panose="020F0502020204030204" pitchFamily="34" charset="0"/>
              <a:cs typeface="Calibri" panose="020F0502020204030204" pitchFamily="34" charset="0"/>
            </a:endParaRPr>
          </a:p>
          <a:p>
            <a:pPr algn="just"/>
            <a:endParaRPr lang="en-US" sz="1575"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A23F366-91A7-4C2E-9E4E-63121A3637A0}" type="slidenum">
              <a:rPr lang="en-IN" smtClean="0"/>
              <a:t>9</a:t>
            </a:fld>
            <a:endParaRPr lang="en-IN"/>
          </a:p>
        </p:txBody>
      </p:sp>
    </p:spTree>
    <p:extLst>
      <p:ext uri="{BB962C8B-B14F-4D97-AF65-F5344CB8AC3E}">
        <p14:creationId xmlns:p14="http://schemas.microsoft.com/office/powerpoint/2010/main" val="3706083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2129</Words>
  <Application>Microsoft Office PowerPoint</Application>
  <PresentationFormat>On-screen Show (4:3)</PresentationFormat>
  <Paragraphs>518</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AGaramond-Regular</vt:lpstr>
      <vt:lpstr>Arial</vt:lpstr>
      <vt:lpstr>Calibri</vt:lpstr>
      <vt:lpstr>Cambria</vt:lpstr>
      <vt:lpstr>FrutigerLTStd-Roman</vt:lpstr>
      <vt:lpstr>SFRM1000</vt:lpstr>
      <vt:lpstr>Source Sans Pro</vt:lpstr>
      <vt:lpstr>Times New Roman</vt:lpstr>
      <vt:lpstr>Office Theme</vt:lpstr>
      <vt:lpstr>PowerPoint Presentation</vt:lpstr>
      <vt:lpstr>Introduction</vt:lpstr>
      <vt:lpstr>PowerPoint Presentation</vt:lpstr>
      <vt:lpstr>Pathophysiology</vt:lpstr>
      <vt:lpstr>PowerPoint Presentation</vt:lpstr>
      <vt:lpstr>PowerPoint Presentation</vt:lpstr>
      <vt:lpstr>PowerPoint Presentation</vt:lpstr>
      <vt:lpstr>PowerPoint Presentation</vt:lpstr>
      <vt:lpstr>Rational</vt:lpstr>
      <vt:lpstr>Preliminary study</vt:lpstr>
      <vt:lpstr>Preliminary screening</vt:lpstr>
      <vt:lpstr>QbD Approach</vt:lpstr>
      <vt:lpstr>QTPP Elements</vt:lpstr>
      <vt:lpstr>CQA For Nanoparticles</vt:lpstr>
      <vt:lpstr>PowerPoint Presentation</vt:lpstr>
      <vt:lpstr>PARETO CHART</vt:lpstr>
      <vt:lpstr>Optimization of nanoparticles by Box-Behnken Design</vt:lpstr>
      <vt:lpstr>Box-Behnken Design</vt:lpstr>
      <vt:lpstr>Contour plots and Surface plots of BBD</vt:lpstr>
      <vt:lpstr>In Vitro drug Release study of Various batches of Box-Behnken design</vt:lpstr>
      <vt:lpstr>ANOVA</vt:lpstr>
      <vt:lpstr>Checkpoint Batch</vt:lpstr>
      <vt:lpstr>FT-IR &amp; DSC</vt:lpstr>
      <vt:lpstr>SEM and TEM </vt:lpstr>
      <vt:lpstr>Preparation of Temperature sensitive Insitu gel</vt:lpstr>
      <vt:lpstr>PowerPoint Presentation</vt:lpstr>
      <vt:lpstr>PowerPoint Presentation</vt:lpstr>
      <vt:lpstr>PowerPoint Presentation</vt:lpstr>
      <vt:lpstr>Container related evaluation</vt:lpstr>
      <vt:lpstr>Short-term stability study Per ICH Guidelines </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Acer</cp:lastModifiedBy>
  <cp:revision>33</cp:revision>
  <dcterms:created xsi:type="dcterms:W3CDTF">2006-08-16T00:00:00Z</dcterms:created>
  <dcterms:modified xsi:type="dcterms:W3CDTF">2025-02-19T09:16:21Z</dcterms:modified>
</cp:coreProperties>
</file>