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8" r:id="rId3"/>
    <p:sldId id="258" r:id="rId4"/>
    <p:sldId id="279" r:id="rId5"/>
    <p:sldId id="281" r:id="rId6"/>
    <p:sldId id="272" r:id="rId7"/>
    <p:sldId id="262" r:id="rId8"/>
    <p:sldId id="280" r:id="rId9"/>
    <p:sldId id="3709" r:id="rId10"/>
    <p:sldId id="263" r:id="rId11"/>
    <p:sldId id="264" r:id="rId12"/>
    <p:sldId id="286" r:id="rId13"/>
    <p:sldId id="273" r:id="rId14"/>
    <p:sldId id="269" r:id="rId15"/>
    <p:sldId id="265" r:id="rId16"/>
    <p:sldId id="266" r:id="rId17"/>
    <p:sldId id="267" r:id="rId18"/>
    <p:sldId id="260" r:id="rId19"/>
    <p:sldId id="3713" r:id="rId20"/>
    <p:sldId id="3714" r:id="rId21"/>
    <p:sldId id="3710" r:id="rId22"/>
    <p:sldId id="3711" r:id="rId23"/>
    <p:sldId id="3712" r:id="rId24"/>
    <p:sldId id="285" r:id="rId25"/>
    <p:sldId id="282" r:id="rId26"/>
    <p:sldId id="283" r:id="rId27"/>
    <p:sldId id="284" r:id="rId28"/>
    <p:sldId id="271" r:id="rId29"/>
    <p:sldId id="276" r:id="rId30"/>
    <p:sldId id="27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30"/>
  </p:normalViewPr>
  <p:slideViewPr>
    <p:cSldViewPr>
      <p:cViewPr varScale="1">
        <p:scale>
          <a:sx n="118" d="100"/>
          <a:sy n="118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rachidmrabet\Downloads\FAOSTAT_data_en_2-19-2025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Sheet1!$H$11</c:f>
              <c:strCache>
                <c:ptCount val="1"/>
                <c:pt idx="0">
                  <c:v>Agricultural land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Sheet1!$G$12:$G$16</c:f>
              <c:strCache>
                <c:ptCount val="5"/>
                <c:pt idx="0">
                  <c:v>Algeria</c:v>
                </c:pt>
                <c:pt idx="1">
                  <c:v>Egypt</c:v>
                </c:pt>
                <c:pt idx="2">
                  <c:v>Libya</c:v>
                </c:pt>
                <c:pt idx="3">
                  <c:v>Morocco</c:v>
                </c:pt>
                <c:pt idx="4">
                  <c:v>Tunisia</c:v>
                </c:pt>
              </c:strCache>
            </c:strRef>
          </c:cat>
          <c:val>
            <c:numRef>
              <c:f>Sheet1!$H$12:$H$16</c:f>
              <c:numCache>
                <c:formatCode>General</c:formatCode>
                <c:ptCount val="5"/>
                <c:pt idx="0">
                  <c:v>17.3</c:v>
                </c:pt>
                <c:pt idx="1">
                  <c:v>4.0999999999999996</c:v>
                </c:pt>
                <c:pt idx="2">
                  <c:v>8.6999999999999993</c:v>
                </c:pt>
                <c:pt idx="3">
                  <c:v>42.6</c:v>
                </c:pt>
                <c:pt idx="4">
                  <c:v>62.5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58-584C-9FC1-81C89138F8BA}"/>
            </c:ext>
          </c:extLst>
        </c:ser>
        <c:ser>
          <c:idx val="1"/>
          <c:order val="1"/>
          <c:tx>
            <c:strRef>
              <c:f>Sheet1!$I$11</c:f>
              <c:strCache>
                <c:ptCount val="1"/>
                <c:pt idx="0">
                  <c:v>Forest land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Sheet1!$G$12:$G$16</c:f>
              <c:strCache>
                <c:ptCount val="5"/>
                <c:pt idx="0">
                  <c:v>Algeria</c:v>
                </c:pt>
                <c:pt idx="1">
                  <c:v>Egypt</c:v>
                </c:pt>
                <c:pt idx="2">
                  <c:v>Libya</c:v>
                </c:pt>
                <c:pt idx="3">
                  <c:v>Morocco</c:v>
                </c:pt>
                <c:pt idx="4">
                  <c:v>Tunisia</c:v>
                </c:pt>
              </c:strCache>
            </c:strRef>
          </c:cat>
          <c:val>
            <c:numRef>
              <c:f>Sheet1!$I$12:$I$16</c:f>
              <c:numCache>
                <c:formatCode>General</c:formatCode>
                <c:ptCount val="5"/>
                <c:pt idx="0">
                  <c:v>0.8</c:v>
                </c:pt>
                <c:pt idx="1">
                  <c:v>0</c:v>
                </c:pt>
                <c:pt idx="2">
                  <c:v>0.1</c:v>
                </c:pt>
                <c:pt idx="3">
                  <c:v>8.1</c:v>
                </c:pt>
                <c:pt idx="4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58-584C-9FC1-81C89138F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9542656"/>
        <c:axId val="1812556399"/>
      </c:barChart>
      <c:catAx>
        <c:axId val="74954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1812556399"/>
        <c:crosses val="autoZero"/>
        <c:auto val="1"/>
        <c:lblAlgn val="ctr"/>
        <c:lblOffset val="100"/>
        <c:noMultiLvlLbl val="0"/>
      </c:catAx>
      <c:valAx>
        <c:axId val="181255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74954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633971530313599"/>
          <c:y val="0.15965968475765221"/>
          <c:w val="0.51558275871442427"/>
          <c:h val="0.128354626512473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Cereal import dependency ratio (percent) (3-year average)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A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Algeria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Sheet1!$D$2:$D$22</c:f>
              <c:strCache>
                <c:ptCount val="21"/>
                <c:pt idx="0">
                  <c:v>2000-2002</c:v>
                </c:pt>
                <c:pt idx="1">
                  <c:v>2001-2003</c:v>
                </c:pt>
                <c:pt idx="2">
                  <c:v>2002-2004</c:v>
                </c:pt>
                <c:pt idx="3">
                  <c:v>2003-2005</c:v>
                </c:pt>
                <c:pt idx="4">
                  <c:v>2004-2006</c:v>
                </c:pt>
                <c:pt idx="5">
                  <c:v>2005-2007</c:v>
                </c:pt>
                <c:pt idx="6">
                  <c:v>2006-2008</c:v>
                </c:pt>
                <c:pt idx="7">
                  <c:v>2007-2009</c:v>
                </c:pt>
                <c:pt idx="8">
                  <c:v>2008-2010</c:v>
                </c:pt>
                <c:pt idx="9">
                  <c:v>2009-2011</c:v>
                </c:pt>
                <c:pt idx="10">
                  <c:v>2010-2012</c:v>
                </c:pt>
                <c:pt idx="11">
                  <c:v>2011-2013</c:v>
                </c:pt>
                <c:pt idx="12">
                  <c:v>2012-2014</c:v>
                </c:pt>
                <c:pt idx="13">
                  <c:v>2013-2015</c:v>
                </c:pt>
                <c:pt idx="14">
                  <c:v>2014-2016</c:v>
                </c:pt>
                <c:pt idx="15">
                  <c:v>2015-2017</c:v>
                </c:pt>
                <c:pt idx="16">
                  <c:v>2016-2018</c:v>
                </c:pt>
                <c:pt idx="17">
                  <c:v>2017-2019</c:v>
                </c:pt>
                <c:pt idx="18">
                  <c:v>2018-2020</c:v>
                </c:pt>
                <c:pt idx="19">
                  <c:v>2019-2021</c:v>
                </c:pt>
                <c:pt idx="20">
                  <c:v>2020-2022</c:v>
                </c:pt>
              </c:strCache>
            </c:strRef>
          </c:cat>
          <c:val>
            <c:numRef>
              <c:f>Sheet1!$E$2:$E$22</c:f>
              <c:numCache>
                <c:formatCode>########0.0</c:formatCode>
                <c:ptCount val="21"/>
                <c:pt idx="0">
                  <c:v>79.7</c:v>
                </c:pt>
                <c:pt idx="1">
                  <c:v>74</c:v>
                </c:pt>
                <c:pt idx="2">
                  <c:v>72.8</c:v>
                </c:pt>
                <c:pt idx="3">
                  <c:v>70.099999999999994</c:v>
                </c:pt>
                <c:pt idx="4">
                  <c:v>70.5</c:v>
                </c:pt>
                <c:pt idx="5">
                  <c:v>70.599999999999994</c:v>
                </c:pt>
                <c:pt idx="6">
                  <c:v>73.099999999999994</c:v>
                </c:pt>
                <c:pt idx="7">
                  <c:v>72.8</c:v>
                </c:pt>
                <c:pt idx="8">
                  <c:v>74.8</c:v>
                </c:pt>
                <c:pt idx="9">
                  <c:v>70</c:v>
                </c:pt>
                <c:pt idx="10">
                  <c:v>69.8</c:v>
                </c:pt>
                <c:pt idx="11">
                  <c:v>68</c:v>
                </c:pt>
                <c:pt idx="12">
                  <c:v>70.2</c:v>
                </c:pt>
                <c:pt idx="13">
                  <c:v>72.900000000000006</c:v>
                </c:pt>
                <c:pt idx="14">
                  <c:v>76.599999999999994</c:v>
                </c:pt>
                <c:pt idx="15">
                  <c:v>77.400000000000006</c:v>
                </c:pt>
                <c:pt idx="16">
                  <c:v>74.3</c:v>
                </c:pt>
                <c:pt idx="17">
                  <c:v>72.5</c:v>
                </c:pt>
                <c:pt idx="18">
                  <c:v>71.900000000000006</c:v>
                </c:pt>
                <c:pt idx="19">
                  <c:v>80.599999999999994</c:v>
                </c:pt>
                <c:pt idx="20">
                  <c:v>80.599999999999994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89-9842-B177-B7412E948EA0}"/>
            </c:ext>
          </c:extLst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Egypt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Sheet1!$D$2:$D$22</c:f>
              <c:strCache>
                <c:ptCount val="21"/>
                <c:pt idx="0">
                  <c:v>2000-2002</c:v>
                </c:pt>
                <c:pt idx="1">
                  <c:v>2001-2003</c:v>
                </c:pt>
                <c:pt idx="2">
                  <c:v>2002-2004</c:v>
                </c:pt>
                <c:pt idx="3">
                  <c:v>2003-2005</c:v>
                </c:pt>
                <c:pt idx="4">
                  <c:v>2004-2006</c:v>
                </c:pt>
                <c:pt idx="5">
                  <c:v>2005-2007</c:v>
                </c:pt>
                <c:pt idx="6">
                  <c:v>2006-2008</c:v>
                </c:pt>
                <c:pt idx="7">
                  <c:v>2007-2009</c:v>
                </c:pt>
                <c:pt idx="8">
                  <c:v>2008-2010</c:v>
                </c:pt>
                <c:pt idx="9">
                  <c:v>2009-2011</c:v>
                </c:pt>
                <c:pt idx="10">
                  <c:v>2010-2012</c:v>
                </c:pt>
                <c:pt idx="11">
                  <c:v>2011-2013</c:v>
                </c:pt>
                <c:pt idx="12">
                  <c:v>2012-2014</c:v>
                </c:pt>
                <c:pt idx="13">
                  <c:v>2013-2015</c:v>
                </c:pt>
                <c:pt idx="14">
                  <c:v>2014-2016</c:v>
                </c:pt>
                <c:pt idx="15">
                  <c:v>2015-2017</c:v>
                </c:pt>
                <c:pt idx="16">
                  <c:v>2016-2018</c:v>
                </c:pt>
                <c:pt idx="17">
                  <c:v>2017-2019</c:v>
                </c:pt>
                <c:pt idx="18">
                  <c:v>2018-2020</c:v>
                </c:pt>
                <c:pt idx="19">
                  <c:v>2019-2021</c:v>
                </c:pt>
                <c:pt idx="20">
                  <c:v>2020-2022</c:v>
                </c:pt>
              </c:strCache>
            </c:strRef>
          </c:cat>
          <c:val>
            <c:numRef>
              <c:f>Sheet1!$F$2:$F$22</c:f>
              <c:numCache>
                <c:formatCode>########0.0</c:formatCode>
                <c:ptCount val="21"/>
                <c:pt idx="0">
                  <c:v>34.799999999999997</c:v>
                </c:pt>
                <c:pt idx="1">
                  <c:v>32.200000000000003</c:v>
                </c:pt>
                <c:pt idx="2">
                  <c:v>28.7</c:v>
                </c:pt>
                <c:pt idx="3">
                  <c:v>27.8</c:v>
                </c:pt>
                <c:pt idx="4">
                  <c:v>30.3</c:v>
                </c:pt>
                <c:pt idx="5">
                  <c:v>35.6</c:v>
                </c:pt>
                <c:pt idx="6">
                  <c:v>36.6</c:v>
                </c:pt>
                <c:pt idx="7">
                  <c:v>38</c:v>
                </c:pt>
                <c:pt idx="8">
                  <c:v>41.3</c:v>
                </c:pt>
                <c:pt idx="9">
                  <c:v>44.6</c:v>
                </c:pt>
                <c:pt idx="10">
                  <c:v>45.1</c:v>
                </c:pt>
                <c:pt idx="11">
                  <c:v>45.2</c:v>
                </c:pt>
                <c:pt idx="12">
                  <c:v>44.7</c:v>
                </c:pt>
                <c:pt idx="13">
                  <c:v>46.3</c:v>
                </c:pt>
                <c:pt idx="14">
                  <c:v>45.9</c:v>
                </c:pt>
                <c:pt idx="15">
                  <c:v>47</c:v>
                </c:pt>
                <c:pt idx="16">
                  <c:v>51.1</c:v>
                </c:pt>
                <c:pt idx="17">
                  <c:v>50.8</c:v>
                </c:pt>
                <c:pt idx="18">
                  <c:v>49.6</c:v>
                </c:pt>
                <c:pt idx="19">
                  <c:v>44</c:v>
                </c:pt>
                <c:pt idx="20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89-9842-B177-B7412E948EA0}"/>
            </c:ext>
          </c:extLst>
        </c:ser>
        <c:ser>
          <c:idx val="2"/>
          <c:order val="2"/>
          <c:tx>
            <c:strRef>
              <c:f>Sheet1!$G$1</c:f>
              <c:strCache>
                <c:ptCount val="1"/>
                <c:pt idx="0">
                  <c:v>Libya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Sheet1!$D$2:$D$22</c:f>
              <c:strCache>
                <c:ptCount val="21"/>
                <c:pt idx="0">
                  <c:v>2000-2002</c:v>
                </c:pt>
                <c:pt idx="1">
                  <c:v>2001-2003</c:v>
                </c:pt>
                <c:pt idx="2">
                  <c:v>2002-2004</c:v>
                </c:pt>
                <c:pt idx="3">
                  <c:v>2003-2005</c:v>
                </c:pt>
                <c:pt idx="4">
                  <c:v>2004-2006</c:v>
                </c:pt>
                <c:pt idx="5">
                  <c:v>2005-2007</c:v>
                </c:pt>
                <c:pt idx="6">
                  <c:v>2006-2008</c:v>
                </c:pt>
                <c:pt idx="7">
                  <c:v>2007-2009</c:v>
                </c:pt>
                <c:pt idx="8">
                  <c:v>2008-2010</c:v>
                </c:pt>
                <c:pt idx="9">
                  <c:v>2009-2011</c:v>
                </c:pt>
                <c:pt idx="10">
                  <c:v>2010-2012</c:v>
                </c:pt>
                <c:pt idx="11">
                  <c:v>2011-2013</c:v>
                </c:pt>
                <c:pt idx="12">
                  <c:v>2012-2014</c:v>
                </c:pt>
                <c:pt idx="13">
                  <c:v>2013-2015</c:v>
                </c:pt>
                <c:pt idx="14">
                  <c:v>2014-2016</c:v>
                </c:pt>
                <c:pt idx="15">
                  <c:v>2015-2017</c:v>
                </c:pt>
                <c:pt idx="16">
                  <c:v>2016-2018</c:v>
                </c:pt>
                <c:pt idx="17">
                  <c:v>2017-2019</c:v>
                </c:pt>
                <c:pt idx="18">
                  <c:v>2018-2020</c:v>
                </c:pt>
                <c:pt idx="19">
                  <c:v>2019-2021</c:v>
                </c:pt>
                <c:pt idx="20">
                  <c:v>2020-2022</c:v>
                </c:pt>
              </c:strCache>
            </c:strRef>
          </c:cat>
          <c:val>
            <c:numRef>
              <c:f>Sheet1!$G$2:$G$22</c:f>
              <c:numCache>
                <c:formatCode>########0.0</c:formatCode>
                <c:ptCount val="21"/>
                <c:pt idx="0">
                  <c:v>89.9</c:v>
                </c:pt>
                <c:pt idx="1">
                  <c:v>87.3</c:v>
                </c:pt>
                <c:pt idx="2">
                  <c:v>88.4</c:v>
                </c:pt>
                <c:pt idx="3">
                  <c:v>89.9</c:v>
                </c:pt>
                <c:pt idx="4">
                  <c:v>89.2</c:v>
                </c:pt>
                <c:pt idx="5">
                  <c:v>88.8</c:v>
                </c:pt>
                <c:pt idx="6">
                  <c:v>86.1</c:v>
                </c:pt>
                <c:pt idx="7">
                  <c:v>90.2</c:v>
                </c:pt>
                <c:pt idx="8">
                  <c:v>93</c:v>
                </c:pt>
                <c:pt idx="9">
                  <c:v>92.5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89-9842-B177-B7412E948EA0}"/>
            </c:ext>
          </c:extLst>
        </c:ser>
        <c:ser>
          <c:idx val="3"/>
          <c:order val="3"/>
          <c:tx>
            <c:strRef>
              <c:f>Sheet1!$H$1</c:f>
              <c:strCache>
                <c:ptCount val="1"/>
                <c:pt idx="0">
                  <c:v>Morocco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Sheet1!$D$2:$D$22</c:f>
              <c:strCache>
                <c:ptCount val="21"/>
                <c:pt idx="0">
                  <c:v>2000-2002</c:v>
                </c:pt>
                <c:pt idx="1">
                  <c:v>2001-2003</c:v>
                </c:pt>
                <c:pt idx="2">
                  <c:v>2002-2004</c:v>
                </c:pt>
                <c:pt idx="3">
                  <c:v>2003-2005</c:v>
                </c:pt>
                <c:pt idx="4">
                  <c:v>2004-2006</c:v>
                </c:pt>
                <c:pt idx="5">
                  <c:v>2005-2007</c:v>
                </c:pt>
                <c:pt idx="6">
                  <c:v>2006-2008</c:v>
                </c:pt>
                <c:pt idx="7">
                  <c:v>2007-2009</c:v>
                </c:pt>
                <c:pt idx="8">
                  <c:v>2008-2010</c:v>
                </c:pt>
                <c:pt idx="9">
                  <c:v>2009-2011</c:v>
                </c:pt>
                <c:pt idx="10">
                  <c:v>2010-2012</c:v>
                </c:pt>
                <c:pt idx="11">
                  <c:v>2011-2013</c:v>
                </c:pt>
                <c:pt idx="12">
                  <c:v>2012-2014</c:v>
                </c:pt>
                <c:pt idx="13">
                  <c:v>2013-2015</c:v>
                </c:pt>
                <c:pt idx="14">
                  <c:v>2014-2016</c:v>
                </c:pt>
                <c:pt idx="15">
                  <c:v>2015-2017</c:v>
                </c:pt>
                <c:pt idx="16">
                  <c:v>2016-2018</c:v>
                </c:pt>
                <c:pt idx="17">
                  <c:v>2017-2019</c:v>
                </c:pt>
                <c:pt idx="18">
                  <c:v>2018-2020</c:v>
                </c:pt>
                <c:pt idx="19">
                  <c:v>2019-2021</c:v>
                </c:pt>
                <c:pt idx="20">
                  <c:v>2020-2022</c:v>
                </c:pt>
              </c:strCache>
            </c:strRef>
          </c:cat>
          <c:val>
            <c:numRef>
              <c:f>Sheet1!$H$2:$H$22</c:f>
              <c:numCache>
                <c:formatCode>########0.0</c:formatCode>
                <c:ptCount val="21"/>
                <c:pt idx="0">
                  <c:v>52.1</c:v>
                </c:pt>
                <c:pt idx="1">
                  <c:v>44.3</c:v>
                </c:pt>
                <c:pt idx="2">
                  <c:v>39.1</c:v>
                </c:pt>
                <c:pt idx="3">
                  <c:v>39</c:v>
                </c:pt>
                <c:pt idx="4">
                  <c:v>39.1</c:v>
                </c:pt>
                <c:pt idx="5">
                  <c:v>45.9</c:v>
                </c:pt>
                <c:pt idx="6">
                  <c:v>47.7</c:v>
                </c:pt>
                <c:pt idx="7">
                  <c:v>48.1</c:v>
                </c:pt>
                <c:pt idx="8">
                  <c:v>44.3</c:v>
                </c:pt>
                <c:pt idx="9">
                  <c:v>39.799999999999997</c:v>
                </c:pt>
                <c:pt idx="10">
                  <c:v>50.9</c:v>
                </c:pt>
                <c:pt idx="11">
                  <c:v>46.7</c:v>
                </c:pt>
                <c:pt idx="12">
                  <c:v>53.1</c:v>
                </c:pt>
                <c:pt idx="13">
                  <c:v>41.4</c:v>
                </c:pt>
                <c:pt idx="14">
                  <c:v>62.9</c:v>
                </c:pt>
                <c:pt idx="15">
                  <c:v>57.5</c:v>
                </c:pt>
                <c:pt idx="16">
                  <c:v>60.5</c:v>
                </c:pt>
                <c:pt idx="17">
                  <c:v>53.1</c:v>
                </c:pt>
                <c:pt idx="18">
                  <c:v>69.599999999999994</c:v>
                </c:pt>
                <c:pt idx="19">
                  <c:v>70.099999999999994</c:v>
                </c:pt>
                <c:pt idx="20">
                  <c:v>73.8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89-9842-B177-B7412E948EA0}"/>
            </c:ext>
          </c:extLst>
        </c:ser>
        <c:ser>
          <c:idx val="4"/>
          <c:order val="4"/>
          <c:tx>
            <c:strRef>
              <c:f>Sheet1!$I$1</c:f>
              <c:strCache>
                <c:ptCount val="1"/>
                <c:pt idx="0">
                  <c:v>Tunisia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Sheet1!$D$2:$D$22</c:f>
              <c:strCache>
                <c:ptCount val="21"/>
                <c:pt idx="0">
                  <c:v>2000-2002</c:v>
                </c:pt>
                <c:pt idx="1">
                  <c:v>2001-2003</c:v>
                </c:pt>
                <c:pt idx="2">
                  <c:v>2002-2004</c:v>
                </c:pt>
                <c:pt idx="3">
                  <c:v>2003-2005</c:v>
                </c:pt>
                <c:pt idx="4">
                  <c:v>2004-2006</c:v>
                </c:pt>
                <c:pt idx="5">
                  <c:v>2005-2007</c:v>
                </c:pt>
                <c:pt idx="6">
                  <c:v>2006-2008</c:v>
                </c:pt>
                <c:pt idx="7">
                  <c:v>2007-2009</c:v>
                </c:pt>
                <c:pt idx="8">
                  <c:v>2008-2010</c:v>
                </c:pt>
                <c:pt idx="9">
                  <c:v>2009-2011</c:v>
                </c:pt>
                <c:pt idx="10">
                  <c:v>2010-2012</c:v>
                </c:pt>
                <c:pt idx="11">
                  <c:v>2011-2013</c:v>
                </c:pt>
                <c:pt idx="12">
                  <c:v>2012-2014</c:v>
                </c:pt>
                <c:pt idx="13">
                  <c:v>2013-2015</c:v>
                </c:pt>
                <c:pt idx="14">
                  <c:v>2014-2016</c:v>
                </c:pt>
                <c:pt idx="15">
                  <c:v>2015-2017</c:v>
                </c:pt>
                <c:pt idx="16">
                  <c:v>2016-2018</c:v>
                </c:pt>
                <c:pt idx="17">
                  <c:v>2017-2019</c:v>
                </c:pt>
                <c:pt idx="18">
                  <c:v>2018-2020</c:v>
                </c:pt>
                <c:pt idx="19">
                  <c:v>2019-2021</c:v>
                </c:pt>
                <c:pt idx="20">
                  <c:v>2020-2022</c:v>
                </c:pt>
              </c:strCache>
            </c:strRef>
          </c:cat>
          <c:val>
            <c:numRef>
              <c:f>Sheet1!$I$2:$I$22</c:f>
              <c:numCache>
                <c:formatCode>########0.0</c:formatCode>
                <c:ptCount val="21"/>
                <c:pt idx="0">
                  <c:v>70.099999999999994</c:v>
                </c:pt>
                <c:pt idx="1">
                  <c:v>69.3</c:v>
                </c:pt>
                <c:pt idx="2">
                  <c:v>63.2</c:v>
                </c:pt>
                <c:pt idx="3">
                  <c:v>54.5</c:v>
                </c:pt>
                <c:pt idx="4">
                  <c:v>55.8</c:v>
                </c:pt>
                <c:pt idx="5">
                  <c:v>61.3</c:v>
                </c:pt>
                <c:pt idx="6">
                  <c:v>68.099999999999994</c:v>
                </c:pt>
                <c:pt idx="7">
                  <c:v>61.4</c:v>
                </c:pt>
                <c:pt idx="8">
                  <c:v>65</c:v>
                </c:pt>
                <c:pt idx="9">
                  <c:v>57.7</c:v>
                </c:pt>
                <c:pt idx="10">
                  <c:v>60.4</c:v>
                </c:pt>
                <c:pt idx="11">
                  <c:v>60.7</c:v>
                </c:pt>
                <c:pt idx="12">
                  <c:v>62.2</c:v>
                </c:pt>
                <c:pt idx="13">
                  <c:v>70.3</c:v>
                </c:pt>
                <c:pt idx="14">
                  <c:v>69.900000000000006</c:v>
                </c:pt>
                <c:pt idx="15">
                  <c:v>74.400000000000006</c:v>
                </c:pt>
                <c:pt idx="16">
                  <c:v>72.900000000000006</c:v>
                </c:pt>
                <c:pt idx="17">
                  <c:v>66.400000000000006</c:v>
                </c:pt>
                <c:pt idx="18">
                  <c:v>67.8</c:v>
                </c:pt>
                <c:pt idx="19">
                  <c:v>67.900000000000006</c:v>
                </c:pt>
                <c:pt idx="20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A89-9842-B177-B7412E948E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4956832"/>
        <c:axId val="1424892880"/>
      </c:lineChart>
      <c:catAx>
        <c:axId val="142495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1424892880"/>
        <c:crosses val="autoZero"/>
        <c:auto val="1"/>
        <c:lblAlgn val="ctr"/>
        <c:lblOffset val="100"/>
        <c:noMultiLvlLbl val="0"/>
      </c:catAx>
      <c:valAx>
        <c:axId val="142489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142495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M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Sheet1!$K$11</c:f>
              <c:strCache>
                <c:ptCount val="1"/>
                <c:pt idx="0">
                  <c:v>% Rural population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Sheet1!$G$12:$G$16</c:f>
              <c:strCache>
                <c:ptCount val="5"/>
                <c:pt idx="0">
                  <c:v>Algeria</c:v>
                </c:pt>
                <c:pt idx="1">
                  <c:v>Egypt</c:v>
                </c:pt>
                <c:pt idx="2">
                  <c:v>Libya</c:v>
                </c:pt>
                <c:pt idx="3">
                  <c:v>Morocco</c:v>
                </c:pt>
                <c:pt idx="4">
                  <c:v>Tunisia</c:v>
                </c:pt>
              </c:strCache>
            </c:strRef>
          </c:cat>
          <c:val>
            <c:numRef>
              <c:f>Sheet1!$K$12:$K$16</c:f>
              <c:numCache>
                <c:formatCode>General</c:formatCode>
                <c:ptCount val="5"/>
                <c:pt idx="0">
                  <c:v>27.4</c:v>
                </c:pt>
                <c:pt idx="1">
                  <c:v>57.3</c:v>
                </c:pt>
                <c:pt idx="2">
                  <c:v>19.899999999999999</c:v>
                </c:pt>
                <c:pt idx="3">
                  <c:v>37.5</c:v>
                </c:pt>
                <c:pt idx="4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2-314F-9D0A-76FE644A1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9542656"/>
        <c:axId val="1812556399"/>
      </c:barChart>
      <c:catAx>
        <c:axId val="74954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1812556399"/>
        <c:crosses val="autoZero"/>
        <c:auto val="1"/>
        <c:lblAlgn val="ctr"/>
        <c:lblOffset val="100"/>
        <c:noMultiLvlLbl val="0"/>
      </c:catAx>
      <c:valAx>
        <c:axId val="181255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74954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237821837173983"/>
          <c:y val="0.11654118788426487"/>
          <c:w val="0.43124664366606158"/>
          <c:h val="0.10811788471346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M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Sheet1!$J$11</c:f>
              <c:strCache>
                <c:ptCount val="1"/>
                <c:pt idx="0">
                  <c:v>% irrigated lands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1110030566393869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17-1646-8D35-1AF82DB1BAC7}"/>
                </c:ext>
              </c:extLst>
            </c:dLbl>
            <c:dLbl>
              <c:idx val="1"/>
              <c:layout>
                <c:manualLayout>
                  <c:x val="9.6662830840046024E-2"/>
                  <c:y val="-0.333615145155156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17-1646-8D35-1AF82DB1BAC7}"/>
                </c:ext>
              </c:extLst>
            </c:dLbl>
            <c:dLbl>
              <c:idx val="2"/>
              <c:layout>
                <c:manualLayout>
                  <c:x val="-1.6110471806674423E-2"/>
                  <c:y val="-0.1328818334201963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17-1646-8D35-1AF82DB1BAC7}"/>
                </c:ext>
              </c:extLst>
            </c:dLbl>
            <c:dLbl>
              <c:idx val="3"/>
              <c:layout>
                <c:manualLayout>
                  <c:x val="-6.9044879171461446E-3"/>
                  <c:y val="-0.1460034087867818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17-1646-8D35-1AF82DB1BAC7}"/>
                </c:ext>
              </c:extLst>
            </c:dLbl>
            <c:dLbl>
              <c:idx val="4"/>
              <c:layout>
                <c:manualLayout>
                  <c:x val="0"/>
                  <c:y val="-7.16242446438381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17-1646-8D35-1AF82DB1BA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Sheet1!$G$12:$G$16</c:f>
              <c:strCache>
                <c:ptCount val="5"/>
                <c:pt idx="0">
                  <c:v>Algeria</c:v>
                </c:pt>
                <c:pt idx="1">
                  <c:v>Egypt</c:v>
                </c:pt>
                <c:pt idx="2">
                  <c:v>Libya</c:v>
                </c:pt>
                <c:pt idx="3">
                  <c:v>Morocco</c:v>
                </c:pt>
                <c:pt idx="4">
                  <c:v>Tunisia</c:v>
                </c:pt>
              </c:strCache>
            </c:strRef>
          </c:cat>
          <c:val>
            <c:numRef>
              <c:f>Sheet1!$J$12:$J$16</c:f>
              <c:numCache>
                <c:formatCode>General</c:formatCode>
                <c:ptCount val="5"/>
                <c:pt idx="0">
                  <c:v>12.6</c:v>
                </c:pt>
                <c:pt idx="1">
                  <c:v>89.2</c:v>
                </c:pt>
                <c:pt idx="2">
                  <c:v>15.4</c:v>
                </c:pt>
                <c:pt idx="3">
                  <c:v>16</c:v>
                </c:pt>
                <c:pt idx="4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317-1646-8D35-1AF82DB1B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9542656"/>
        <c:axId val="1812556399"/>
      </c:barChart>
      <c:catAx>
        <c:axId val="74954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1812556399"/>
        <c:crosses val="autoZero"/>
        <c:auto val="1"/>
        <c:lblAlgn val="ctr"/>
        <c:lblOffset val="100"/>
        <c:noMultiLvlLbl val="0"/>
      </c:catAx>
      <c:valAx>
        <c:axId val="181255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A"/>
          </a:p>
        </c:txPr>
        <c:crossAx val="74954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M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M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B96C3-64F6-4F24-871B-0B53CC014242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21C16CA-E4AE-4DE8-8654-90EAA40484B3}">
      <dgm:prSet/>
      <dgm:spPr/>
      <dgm:t>
        <a:bodyPr/>
        <a:lstStyle/>
        <a:p>
          <a:r>
            <a:rPr lang="en-US" dirty="0"/>
            <a:t>North Africa is in its sixth consecutive year of drought, most directly impacting Morocco, Algeria and Tunisia.</a:t>
          </a:r>
        </a:p>
      </dgm:t>
    </dgm:pt>
    <dgm:pt modelId="{C5F9947A-71D0-417A-B7BF-EA5E47DD12BC}" type="parTrans" cxnId="{DAB5AAA7-4266-41BD-B3BA-2C486510D5E0}">
      <dgm:prSet/>
      <dgm:spPr/>
      <dgm:t>
        <a:bodyPr/>
        <a:lstStyle/>
        <a:p>
          <a:endParaRPr lang="en-US"/>
        </a:p>
      </dgm:t>
    </dgm:pt>
    <dgm:pt modelId="{68E84E2B-CAC1-4E73-9D15-B0D419124685}" type="sibTrans" cxnId="{DAB5AAA7-4266-41BD-B3BA-2C486510D5E0}">
      <dgm:prSet/>
      <dgm:spPr/>
      <dgm:t>
        <a:bodyPr/>
        <a:lstStyle/>
        <a:p>
          <a:endParaRPr lang="en-US"/>
        </a:p>
      </dgm:t>
    </dgm:pt>
    <dgm:pt modelId="{493790CB-67F9-4BC5-8BFF-F33A2602A550}">
      <dgm:prSet/>
      <dgm:spPr/>
      <dgm:t>
        <a:bodyPr/>
        <a:lstStyle/>
        <a:p>
          <a:r>
            <a:rPr lang="en-US"/>
            <a:t>Drought is increasing in frequency, intensity, and geographical reach over recent decades.</a:t>
          </a:r>
        </a:p>
      </dgm:t>
    </dgm:pt>
    <dgm:pt modelId="{A4966968-AB8B-4BEE-8272-2286BB77BE62}" type="parTrans" cxnId="{5B47B55C-979B-44CD-B415-60AADA3109AD}">
      <dgm:prSet/>
      <dgm:spPr/>
      <dgm:t>
        <a:bodyPr/>
        <a:lstStyle/>
        <a:p>
          <a:endParaRPr lang="en-US"/>
        </a:p>
      </dgm:t>
    </dgm:pt>
    <dgm:pt modelId="{C3D0CD3F-C537-40A6-9EAE-5AA4E8CCCFA5}" type="sibTrans" cxnId="{5B47B55C-979B-44CD-B415-60AADA3109AD}">
      <dgm:prSet/>
      <dgm:spPr/>
      <dgm:t>
        <a:bodyPr/>
        <a:lstStyle/>
        <a:p>
          <a:endParaRPr lang="en-US"/>
        </a:p>
      </dgm:t>
    </dgm:pt>
    <dgm:pt modelId="{48ABC35F-E6BB-3B44-AED0-6A01D146CD3F}">
      <dgm:prSet/>
      <dgm:spPr/>
      <dgm:t>
        <a:bodyPr/>
        <a:lstStyle/>
        <a:p>
          <a:r>
            <a:rPr lang="en-US" dirty="0"/>
            <a:t>Regional rainfall has decreased more broadly over the past several decades due to the effects of climate change, which are anticipated to worsen in the coming years. </a:t>
          </a:r>
        </a:p>
      </dgm:t>
    </dgm:pt>
    <dgm:pt modelId="{3CA1E030-E379-2240-A549-1A42D67A90F7}" type="parTrans" cxnId="{CFAED5DF-4EB8-1746-B7E9-913DB419AB7A}">
      <dgm:prSet/>
      <dgm:spPr/>
      <dgm:t>
        <a:bodyPr/>
        <a:lstStyle/>
        <a:p>
          <a:endParaRPr lang="en-US"/>
        </a:p>
      </dgm:t>
    </dgm:pt>
    <dgm:pt modelId="{61ED8772-3B25-D449-882B-A81F27A0A07A}" type="sibTrans" cxnId="{CFAED5DF-4EB8-1746-B7E9-913DB419AB7A}">
      <dgm:prSet/>
      <dgm:spPr/>
      <dgm:t>
        <a:bodyPr/>
        <a:lstStyle/>
        <a:p>
          <a:endParaRPr lang="en-US"/>
        </a:p>
      </dgm:t>
    </dgm:pt>
    <dgm:pt modelId="{2303B48D-65E3-9148-9BF2-F18052803DC5}" type="pres">
      <dgm:prSet presAssocID="{58EB96C3-64F6-4F24-871B-0B53CC014242}" presName="vert0" presStyleCnt="0">
        <dgm:presLayoutVars>
          <dgm:dir/>
          <dgm:animOne val="branch"/>
          <dgm:animLvl val="lvl"/>
        </dgm:presLayoutVars>
      </dgm:prSet>
      <dgm:spPr/>
    </dgm:pt>
    <dgm:pt modelId="{9C99488A-3F45-034D-B605-2FB28879D0F3}" type="pres">
      <dgm:prSet presAssocID="{F21C16CA-E4AE-4DE8-8654-90EAA40484B3}" presName="thickLine" presStyleLbl="alignNode1" presStyleIdx="0" presStyleCnt="3"/>
      <dgm:spPr/>
    </dgm:pt>
    <dgm:pt modelId="{CE12CC5F-C255-C54F-A3CF-B62C5435F651}" type="pres">
      <dgm:prSet presAssocID="{F21C16CA-E4AE-4DE8-8654-90EAA40484B3}" presName="horz1" presStyleCnt="0"/>
      <dgm:spPr/>
    </dgm:pt>
    <dgm:pt modelId="{2E021CA2-F889-AE46-AA04-F1DBB0E54207}" type="pres">
      <dgm:prSet presAssocID="{F21C16CA-E4AE-4DE8-8654-90EAA40484B3}" presName="tx1" presStyleLbl="revTx" presStyleIdx="0" presStyleCnt="3"/>
      <dgm:spPr/>
    </dgm:pt>
    <dgm:pt modelId="{1BA4E368-6D80-8D40-BFD1-1B940B6BA7E9}" type="pres">
      <dgm:prSet presAssocID="{F21C16CA-E4AE-4DE8-8654-90EAA40484B3}" presName="vert1" presStyleCnt="0"/>
      <dgm:spPr/>
    </dgm:pt>
    <dgm:pt modelId="{F0A4ABA6-563A-9343-9E83-A10C1E21671B}" type="pres">
      <dgm:prSet presAssocID="{48ABC35F-E6BB-3B44-AED0-6A01D146CD3F}" presName="thickLine" presStyleLbl="alignNode1" presStyleIdx="1" presStyleCnt="3"/>
      <dgm:spPr/>
    </dgm:pt>
    <dgm:pt modelId="{C1913E31-852B-B14D-9B2A-10FC23E9AED7}" type="pres">
      <dgm:prSet presAssocID="{48ABC35F-E6BB-3B44-AED0-6A01D146CD3F}" presName="horz1" presStyleCnt="0"/>
      <dgm:spPr/>
    </dgm:pt>
    <dgm:pt modelId="{36BA9AC9-35B7-C741-A3D6-F3797EDE1948}" type="pres">
      <dgm:prSet presAssocID="{48ABC35F-E6BB-3B44-AED0-6A01D146CD3F}" presName="tx1" presStyleLbl="revTx" presStyleIdx="1" presStyleCnt="3"/>
      <dgm:spPr/>
    </dgm:pt>
    <dgm:pt modelId="{F840837D-089C-D245-A347-B5BAFC6FCCAB}" type="pres">
      <dgm:prSet presAssocID="{48ABC35F-E6BB-3B44-AED0-6A01D146CD3F}" presName="vert1" presStyleCnt="0"/>
      <dgm:spPr/>
    </dgm:pt>
    <dgm:pt modelId="{BF8900C6-9885-A842-8F2D-6CD73D4AB6C8}" type="pres">
      <dgm:prSet presAssocID="{493790CB-67F9-4BC5-8BFF-F33A2602A550}" presName="thickLine" presStyleLbl="alignNode1" presStyleIdx="2" presStyleCnt="3"/>
      <dgm:spPr/>
    </dgm:pt>
    <dgm:pt modelId="{C73220DF-889F-FD4F-8888-DB0542487499}" type="pres">
      <dgm:prSet presAssocID="{493790CB-67F9-4BC5-8BFF-F33A2602A550}" presName="horz1" presStyleCnt="0"/>
      <dgm:spPr/>
    </dgm:pt>
    <dgm:pt modelId="{740C8E5B-2AA9-304E-AC8E-51CB18D9F9A7}" type="pres">
      <dgm:prSet presAssocID="{493790CB-67F9-4BC5-8BFF-F33A2602A550}" presName="tx1" presStyleLbl="revTx" presStyleIdx="2" presStyleCnt="3"/>
      <dgm:spPr/>
    </dgm:pt>
    <dgm:pt modelId="{E6B164AE-3977-AB46-A891-8B4938E30559}" type="pres">
      <dgm:prSet presAssocID="{493790CB-67F9-4BC5-8BFF-F33A2602A550}" presName="vert1" presStyleCnt="0"/>
      <dgm:spPr/>
    </dgm:pt>
  </dgm:ptLst>
  <dgm:cxnLst>
    <dgm:cxn modelId="{35BD3F32-FB08-CF4E-8C40-32E3F3667943}" type="presOf" srcId="{493790CB-67F9-4BC5-8BFF-F33A2602A550}" destId="{740C8E5B-2AA9-304E-AC8E-51CB18D9F9A7}" srcOrd="0" destOrd="0" presId="urn:microsoft.com/office/officeart/2008/layout/LinedList"/>
    <dgm:cxn modelId="{4F611C38-DA5E-4F47-A864-F56045222695}" type="presOf" srcId="{58EB96C3-64F6-4F24-871B-0B53CC014242}" destId="{2303B48D-65E3-9148-9BF2-F18052803DC5}" srcOrd="0" destOrd="0" presId="urn:microsoft.com/office/officeart/2008/layout/LinedList"/>
    <dgm:cxn modelId="{0E71A75C-338D-6E47-B146-29D1B38F1EED}" type="presOf" srcId="{F21C16CA-E4AE-4DE8-8654-90EAA40484B3}" destId="{2E021CA2-F889-AE46-AA04-F1DBB0E54207}" srcOrd="0" destOrd="0" presId="urn:microsoft.com/office/officeart/2008/layout/LinedList"/>
    <dgm:cxn modelId="{5B47B55C-979B-44CD-B415-60AADA3109AD}" srcId="{58EB96C3-64F6-4F24-871B-0B53CC014242}" destId="{493790CB-67F9-4BC5-8BFF-F33A2602A550}" srcOrd="2" destOrd="0" parTransId="{A4966968-AB8B-4BEE-8272-2286BB77BE62}" sibTransId="{C3D0CD3F-C537-40A6-9EAE-5AA4E8CCCFA5}"/>
    <dgm:cxn modelId="{86B4C462-3D19-E745-ACC5-C4B1110EAB32}" type="presOf" srcId="{48ABC35F-E6BB-3B44-AED0-6A01D146CD3F}" destId="{36BA9AC9-35B7-C741-A3D6-F3797EDE1948}" srcOrd="0" destOrd="0" presId="urn:microsoft.com/office/officeart/2008/layout/LinedList"/>
    <dgm:cxn modelId="{DAB5AAA7-4266-41BD-B3BA-2C486510D5E0}" srcId="{58EB96C3-64F6-4F24-871B-0B53CC014242}" destId="{F21C16CA-E4AE-4DE8-8654-90EAA40484B3}" srcOrd="0" destOrd="0" parTransId="{C5F9947A-71D0-417A-B7BF-EA5E47DD12BC}" sibTransId="{68E84E2B-CAC1-4E73-9D15-B0D419124685}"/>
    <dgm:cxn modelId="{CFAED5DF-4EB8-1746-B7E9-913DB419AB7A}" srcId="{58EB96C3-64F6-4F24-871B-0B53CC014242}" destId="{48ABC35F-E6BB-3B44-AED0-6A01D146CD3F}" srcOrd="1" destOrd="0" parTransId="{3CA1E030-E379-2240-A549-1A42D67A90F7}" sibTransId="{61ED8772-3B25-D449-882B-A81F27A0A07A}"/>
    <dgm:cxn modelId="{A896D4EE-1F20-0E45-BD16-6F8672D4AF41}" type="presParOf" srcId="{2303B48D-65E3-9148-9BF2-F18052803DC5}" destId="{9C99488A-3F45-034D-B605-2FB28879D0F3}" srcOrd="0" destOrd="0" presId="urn:microsoft.com/office/officeart/2008/layout/LinedList"/>
    <dgm:cxn modelId="{A84A8E70-B814-B447-8840-BC2C23C2785F}" type="presParOf" srcId="{2303B48D-65E3-9148-9BF2-F18052803DC5}" destId="{CE12CC5F-C255-C54F-A3CF-B62C5435F651}" srcOrd="1" destOrd="0" presId="urn:microsoft.com/office/officeart/2008/layout/LinedList"/>
    <dgm:cxn modelId="{0679299E-B92E-B84A-B6FC-F4F30638C203}" type="presParOf" srcId="{CE12CC5F-C255-C54F-A3CF-B62C5435F651}" destId="{2E021CA2-F889-AE46-AA04-F1DBB0E54207}" srcOrd="0" destOrd="0" presId="urn:microsoft.com/office/officeart/2008/layout/LinedList"/>
    <dgm:cxn modelId="{D1DEBEED-4781-3C46-9622-4D632026F0F2}" type="presParOf" srcId="{CE12CC5F-C255-C54F-A3CF-B62C5435F651}" destId="{1BA4E368-6D80-8D40-BFD1-1B940B6BA7E9}" srcOrd="1" destOrd="0" presId="urn:microsoft.com/office/officeart/2008/layout/LinedList"/>
    <dgm:cxn modelId="{7D303A6A-41DF-8844-8C01-8B6C0FB7D056}" type="presParOf" srcId="{2303B48D-65E3-9148-9BF2-F18052803DC5}" destId="{F0A4ABA6-563A-9343-9E83-A10C1E21671B}" srcOrd="2" destOrd="0" presId="urn:microsoft.com/office/officeart/2008/layout/LinedList"/>
    <dgm:cxn modelId="{BBA05165-24F6-FB47-A819-19954EB45EB0}" type="presParOf" srcId="{2303B48D-65E3-9148-9BF2-F18052803DC5}" destId="{C1913E31-852B-B14D-9B2A-10FC23E9AED7}" srcOrd="3" destOrd="0" presId="urn:microsoft.com/office/officeart/2008/layout/LinedList"/>
    <dgm:cxn modelId="{8C56DBFE-41D6-F643-BB40-1259001E28DC}" type="presParOf" srcId="{C1913E31-852B-B14D-9B2A-10FC23E9AED7}" destId="{36BA9AC9-35B7-C741-A3D6-F3797EDE1948}" srcOrd="0" destOrd="0" presId="urn:microsoft.com/office/officeart/2008/layout/LinedList"/>
    <dgm:cxn modelId="{D29A0F4E-7DBA-4E42-A47F-0A8751957756}" type="presParOf" srcId="{C1913E31-852B-B14D-9B2A-10FC23E9AED7}" destId="{F840837D-089C-D245-A347-B5BAFC6FCCAB}" srcOrd="1" destOrd="0" presId="urn:microsoft.com/office/officeart/2008/layout/LinedList"/>
    <dgm:cxn modelId="{935B2D75-EA0F-2F44-983E-150296EF4B7E}" type="presParOf" srcId="{2303B48D-65E3-9148-9BF2-F18052803DC5}" destId="{BF8900C6-9885-A842-8F2D-6CD73D4AB6C8}" srcOrd="4" destOrd="0" presId="urn:microsoft.com/office/officeart/2008/layout/LinedList"/>
    <dgm:cxn modelId="{45A600C8-9F25-4B4D-BCF9-E7ED4C4A835C}" type="presParOf" srcId="{2303B48D-65E3-9148-9BF2-F18052803DC5}" destId="{C73220DF-889F-FD4F-8888-DB0542487499}" srcOrd="5" destOrd="0" presId="urn:microsoft.com/office/officeart/2008/layout/LinedList"/>
    <dgm:cxn modelId="{18F70CE1-7DF4-3346-B6D7-4DE398406040}" type="presParOf" srcId="{C73220DF-889F-FD4F-8888-DB0542487499}" destId="{740C8E5B-2AA9-304E-AC8E-51CB18D9F9A7}" srcOrd="0" destOrd="0" presId="urn:microsoft.com/office/officeart/2008/layout/LinedList"/>
    <dgm:cxn modelId="{E2794966-CDAC-C54D-B647-7D3416D48577}" type="presParOf" srcId="{C73220DF-889F-FD4F-8888-DB0542487499}" destId="{E6B164AE-3977-AB46-A891-8B4938E3055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2021A3-67D5-C941-9B23-184239862822}" type="doc">
      <dgm:prSet loTypeId="urn:microsoft.com/office/officeart/2005/8/layout/matrix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A7E314-7244-C144-AD2B-F89A610C3729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MA" sz="1600" dirty="0"/>
            <a:t>CSA approach should be</a:t>
          </a:r>
          <a:endParaRPr lang="en-US" sz="1600" dirty="0"/>
        </a:p>
      </dgm:t>
    </dgm:pt>
    <dgm:pt modelId="{17101D35-B874-6741-85E4-F935F9CCE0B5}" type="parTrans" cxnId="{5EBF8746-FC22-F74F-A22F-368F59208444}">
      <dgm:prSet/>
      <dgm:spPr/>
      <dgm:t>
        <a:bodyPr/>
        <a:lstStyle/>
        <a:p>
          <a:endParaRPr lang="en-US" sz="2400"/>
        </a:p>
      </dgm:t>
    </dgm:pt>
    <dgm:pt modelId="{191EE7AD-2D61-5E45-81ED-FD934562B24D}" type="sibTrans" cxnId="{5EBF8746-FC22-F74F-A22F-368F59208444}">
      <dgm:prSet/>
      <dgm:spPr/>
      <dgm:t>
        <a:bodyPr/>
        <a:lstStyle/>
        <a:p>
          <a:endParaRPr lang="en-US" sz="2400"/>
        </a:p>
      </dgm:t>
    </dgm:pt>
    <dgm:pt modelId="{B10FD88D-AE9F-B248-922D-2856CC4F83E1}">
      <dgm:prSet phldrT="[Text]" custT="1"/>
      <dgm:spPr>
        <a:solidFill>
          <a:schemeClr val="accent3"/>
        </a:solidFill>
      </dgm:spPr>
      <dgm:t>
        <a:bodyPr/>
        <a:lstStyle/>
        <a:p>
          <a:endParaRPr lang="en-US" sz="1500" b="1" dirty="0"/>
        </a:p>
        <a:p>
          <a:endParaRPr lang="en-US" sz="1500" b="1" dirty="0"/>
        </a:p>
        <a:p>
          <a:r>
            <a:rPr lang="en-US" sz="1500" b="1" i="0" u="none" dirty="0"/>
            <a:t>Long-term vision:</a:t>
          </a:r>
          <a:r>
            <a:rPr lang="en-US" sz="1500" b="0" i="0" u="none" dirty="0"/>
            <a:t> </a:t>
          </a:r>
        </a:p>
        <a:p>
          <a:r>
            <a:rPr lang="en-US" sz="1500" b="0" i="0" u="none" dirty="0"/>
            <a:t>Guided by a long-term vision of a sustainable future, considering the needs of present and future generations.</a:t>
          </a:r>
          <a:r>
            <a:rPr lang="en-US" sz="1500" dirty="0"/>
            <a:t>.</a:t>
          </a:r>
        </a:p>
      </dgm:t>
    </dgm:pt>
    <dgm:pt modelId="{0790EBD2-9247-EC43-8982-2A69974523DC}" type="parTrans" cxnId="{E2AA8517-0C9D-5C47-AEDD-176802162120}">
      <dgm:prSet/>
      <dgm:spPr/>
      <dgm:t>
        <a:bodyPr/>
        <a:lstStyle/>
        <a:p>
          <a:endParaRPr lang="en-US" sz="2400"/>
        </a:p>
      </dgm:t>
    </dgm:pt>
    <dgm:pt modelId="{4807EE34-4956-4C4B-B515-40B2770D4534}" type="sibTrans" cxnId="{E2AA8517-0C9D-5C47-AEDD-176802162120}">
      <dgm:prSet/>
      <dgm:spPr/>
      <dgm:t>
        <a:bodyPr/>
        <a:lstStyle/>
        <a:p>
          <a:endParaRPr lang="en-US" sz="2400"/>
        </a:p>
      </dgm:t>
    </dgm:pt>
    <dgm:pt modelId="{7F33388E-2D2A-1040-ABBB-36A30079D73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u="none" dirty="0"/>
            <a:t>Systemic change:</a:t>
          </a:r>
          <a:r>
            <a:rPr lang="en-US" sz="1600" b="0" i="0" u="none" dirty="0"/>
            <a:t> </a:t>
          </a:r>
        </a:p>
        <a:p>
          <a:r>
            <a:rPr lang="en-US" sz="1600" b="0" i="0" u="none" dirty="0"/>
            <a:t>Require bold changes in policies, institutions, and individual behaviors.</a:t>
          </a:r>
          <a:endParaRPr lang="en-US" sz="1600" dirty="0"/>
        </a:p>
      </dgm:t>
    </dgm:pt>
    <dgm:pt modelId="{F82466A6-3182-FE47-8A40-06783EC3A0DC}" type="parTrans" cxnId="{B99BDD89-E953-BD4D-88F6-F4D21F3BD5CB}">
      <dgm:prSet/>
      <dgm:spPr/>
      <dgm:t>
        <a:bodyPr/>
        <a:lstStyle/>
        <a:p>
          <a:endParaRPr lang="en-US" sz="2400"/>
        </a:p>
      </dgm:t>
    </dgm:pt>
    <dgm:pt modelId="{667C4B6A-6D24-894A-B69D-868B330CD356}" type="sibTrans" cxnId="{B99BDD89-E953-BD4D-88F6-F4D21F3BD5CB}">
      <dgm:prSet/>
      <dgm:spPr/>
      <dgm:t>
        <a:bodyPr/>
        <a:lstStyle/>
        <a:p>
          <a:endParaRPr lang="en-US" sz="2400"/>
        </a:p>
      </dgm:t>
    </dgm:pt>
    <dgm:pt modelId="{3B6B8AC9-D0B3-8947-AD40-CA78F92B2C5B}">
      <dgm:prSet phldrT="[Text]" custT="1"/>
      <dgm:spPr/>
      <dgm:t>
        <a:bodyPr/>
        <a:lstStyle/>
        <a:p>
          <a:r>
            <a:rPr lang="en-US" sz="1600" b="1" i="0" u="none" dirty="0"/>
            <a:t>Holistic approach:</a:t>
          </a:r>
          <a:r>
            <a:rPr lang="en-US" sz="1600" b="0" i="0" u="none" dirty="0"/>
            <a:t> </a:t>
          </a:r>
        </a:p>
        <a:p>
          <a:r>
            <a:rPr lang="en-US" sz="1600" b="0" i="0" u="none" dirty="0"/>
            <a:t>Consider the interconnectedness of environmental, social, and economic systems.</a:t>
          </a:r>
          <a:endParaRPr lang="en-US" sz="1600" dirty="0"/>
        </a:p>
      </dgm:t>
    </dgm:pt>
    <dgm:pt modelId="{FB7E2EDC-DC69-0446-B09E-C3BA17C61CA4}" type="parTrans" cxnId="{93C3F574-CFF5-B044-8113-82BCBC3A1FC1}">
      <dgm:prSet/>
      <dgm:spPr/>
      <dgm:t>
        <a:bodyPr/>
        <a:lstStyle/>
        <a:p>
          <a:endParaRPr lang="en-US" sz="2400"/>
        </a:p>
      </dgm:t>
    </dgm:pt>
    <dgm:pt modelId="{C54DB31C-13A0-8640-9155-AE3A29268A57}" type="sibTrans" cxnId="{93C3F574-CFF5-B044-8113-82BCBC3A1FC1}">
      <dgm:prSet/>
      <dgm:spPr/>
      <dgm:t>
        <a:bodyPr/>
        <a:lstStyle/>
        <a:p>
          <a:endParaRPr lang="en-US" sz="2400"/>
        </a:p>
      </dgm:t>
    </dgm:pt>
    <dgm:pt modelId="{C220CEA1-DEC3-8F4F-A025-8BA034CB4E3D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600" b="1" i="0" u="none" dirty="0">
              <a:solidFill>
                <a:schemeClr val="tx1"/>
              </a:solidFill>
            </a:rPr>
            <a:t>Adaptive and flexible:</a:t>
          </a:r>
          <a:r>
            <a:rPr lang="en-US" sz="1600" b="0" i="0" u="none" dirty="0">
              <a:solidFill>
                <a:schemeClr val="tx1"/>
              </a:solidFill>
            </a:rPr>
            <a:t> </a:t>
          </a:r>
        </a:p>
        <a:p>
          <a:r>
            <a:rPr lang="en-US" sz="1600" b="0" i="0" u="none" dirty="0">
              <a:solidFill>
                <a:schemeClr val="tx1"/>
              </a:solidFill>
            </a:rPr>
            <a:t>Are adaptive and flexible, recognizing that the path to sustainability need adjustments along the way.</a:t>
          </a:r>
          <a:endParaRPr lang="en-US" sz="1600" dirty="0">
            <a:solidFill>
              <a:schemeClr val="tx1"/>
            </a:solidFill>
          </a:endParaRPr>
        </a:p>
      </dgm:t>
    </dgm:pt>
    <dgm:pt modelId="{A4EA68C6-DAB5-CB4C-AA5C-1FB69203D121}" type="parTrans" cxnId="{F7FA2E66-EA65-D145-A2F4-C8220A6FB178}">
      <dgm:prSet/>
      <dgm:spPr/>
      <dgm:t>
        <a:bodyPr/>
        <a:lstStyle/>
        <a:p>
          <a:endParaRPr lang="en-US" sz="2400"/>
        </a:p>
      </dgm:t>
    </dgm:pt>
    <dgm:pt modelId="{87378D68-2498-2E4D-88D1-942E63B0AB54}" type="sibTrans" cxnId="{F7FA2E66-EA65-D145-A2F4-C8220A6FB178}">
      <dgm:prSet/>
      <dgm:spPr/>
      <dgm:t>
        <a:bodyPr/>
        <a:lstStyle/>
        <a:p>
          <a:endParaRPr lang="en-US" sz="2400"/>
        </a:p>
      </dgm:t>
    </dgm:pt>
    <dgm:pt modelId="{A9FEFA7C-26C5-4A49-BAFD-E1EAC1AE0462}" type="pres">
      <dgm:prSet presAssocID="{882021A3-67D5-C941-9B23-18423986282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AC172FA-5AC8-354D-803F-997A925929A4}" type="pres">
      <dgm:prSet presAssocID="{882021A3-67D5-C941-9B23-184239862822}" presName="matrix" presStyleCnt="0"/>
      <dgm:spPr/>
    </dgm:pt>
    <dgm:pt modelId="{9E3567D4-E4C4-B54E-99B1-B4D7CB65F6C1}" type="pres">
      <dgm:prSet presAssocID="{882021A3-67D5-C941-9B23-184239862822}" presName="tile1" presStyleLbl="node1" presStyleIdx="0" presStyleCnt="4"/>
      <dgm:spPr/>
    </dgm:pt>
    <dgm:pt modelId="{E965916C-D994-5442-ABA4-84FC01C4522E}" type="pres">
      <dgm:prSet presAssocID="{882021A3-67D5-C941-9B23-18423986282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CE3EE38-41A4-224A-B37C-3ED85F01AB71}" type="pres">
      <dgm:prSet presAssocID="{882021A3-67D5-C941-9B23-184239862822}" presName="tile2" presStyleLbl="node1" presStyleIdx="1" presStyleCnt="4"/>
      <dgm:spPr/>
    </dgm:pt>
    <dgm:pt modelId="{5F701CFD-C20D-7B4B-8D4E-C9074CA8101A}" type="pres">
      <dgm:prSet presAssocID="{882021A3-67D5-C941-9B23-18423986282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336881D-E953-7143-8AD2-48EC74EB2B77}" type="pres">
      <dgm:prSet presAssocID="{882021A3-67D5-C941-9B23-184239862822}" presName="tile3" presStyleLbl="node1" presStyleIdx="2" presStyleCnt="4"/>
      <dgm:spPr/>
    </dgm:pt>
    <dgm:pt modelId="{042715B4-E000-294D-9AA3-83BD746B2CB3}" type="pres">
      <dgm:prSet presAssocID="{882021A3-67D5-C941-9B23-18423986282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B7AD538-5569-744D-AF1C-B10825A6769F}" type="pres">
      <dgm:prSet presAssocID="{882021A3-67D5-C941-9B23-184239862822}" presName="tile4" presStyleLbl="node1" presStyleIdx="3" presStyleCnt="4"/>
      <dgm:spPr/>
    </dgm:pt>
    <dgm:pt modelId="{D1B9FC0F-85C2-E74E-9E6E-4F2A4D74EBFA}" type="pres">
      <dgm:prSet presAssocID="{882021A3-67D5-C941-9B23-18423986282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2E265613-454A-5A47-B3B0-CC31041CB9A8}" type="pres">
      <dgm:prSet presAssocID="{882021A3-67D5-C941-9B23-184239862822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2AA8517-0C9D-5C47-AEDD-176802162120}" srcId="{C1A7E314-7244-C144-AD2B-F89A610C3729}" destId="{B10FD88D-AE9F-B248-922D-2856CC4F83E1}" srcOrd="0" destOrd="0" parTransId="{0790EBD2-9247-EC43-8982-2A69974523DC}" sibTransId="{4807EE34-4956-4C4B-B515-40B2770D4534}"/>
    <dgm:cxn modelId="{9BE6C01C-B496-1F45-B102-4DD63AA60746}" type="presOf" srcId="{C220CEA1-DEC3-8F4F-A025-8BA034CB4E3D}" destId="{D1B9FC0F-85C2-E74E-9E6E-4F2A4D74EBFA}" srcOrd="1" destOrd="0" presId="urn:microsoft.com/office/officeart/2005/8/layout/matrix1"/>
    <dgm:cxn modelId="{B464FC21-4192-294A-8F5A-F8EB50AA763A}" type="presOf" srcId="{3B6B8AC9-D0B3-8947-AD40-CA78F92B2C5B}" destId="{042715B4-E000-294D-9AA3-83BD746B2CB3}" srcOrd="1" destOrd="0" presId="urn:microsoft.com/office/officeart/2005/8/layout/matrix1"/>
    <dgm:cxn modelId="{5EBF8746-FC22-F74F-A22F-368F59208444}" srcId="{882021A3-67D5-C941-9B23-184239862822}" destId="{C1A7E314-7244-C144-AD2B-F89A610C3729}" srcOrd="0" destOrd="0" parTransId="{17101D35-B874-6741-85E4-F935F9CCE0B5}" sibTransId="{191EE7AD-2D61-5E45-81ED-FD934562B24D}"/>
    <dgm:cxn modelId="{87899051-DE32-4849-9A49-B1C8818D8B96}" type="presOf" srcId="{C1A7E314-7244-C144-AD2B-F89A610C3729}" destId="{2E265613-454A-5A47-B3B0-CC31041CB9A8}" srcOrd="0" destOrd="0" presId="urn:microsoft.com/office/officeart/2005/8/layout/matrix1"/>
    <dgm:cxn modelId="{2984CE5B-EA1E-1840-A091-0779331A73F8}" type="presOf" srcId="{882021A3-67D5-C941-9B23-184239862822}" destId="{A9FEFA7C-26C5-4A49-BAFD-E1EAC1AE0462}" srcOrd="0" destOrd="0" presId="urn:microsoft.com/office/officeart/2005/8/layout/matrix1"/>
    <dgm:cxn modelId="{1B3A8C5F-961E-9B4D-AAE6-95896FA85D81}" type="presOf" srcId="{3B6B8AC9-D0B3-8947-AD40-CA78F92B2C5B}" destId="{8336881D-E953-7143-8AD2-48EC74EB2B77}" srcOrd="0" destOrd="0" presId="urn:microsoft.com/office/officeart/2005/8/layout/matrix1"/>
    <dgm:cxn modelId="{F7FA2E66-EA65-D145-A2F4-C8220A6FB178}" srcId="{C1A7E314-7244-C144-AD2B-F89A610C3729}" destId="{C220CEA1-DEC3-8F4F-A025-8BA034CB4E3D}" srcOrd="3" destOrd="0" parTransId="{A4EA68C6-DAB5-CB4C-AA5C-1FB69203D121}" sibTransId="{87378D68-2498-2E4D-88D1-942E63B0AB54}"/>
    <dgm:cxn modelId="{93C3F574-CFF5-B044-8113-82BCBC3A1FC1}" srcId="{C1A7E314-7244-C144-AD2B-F89A610C3729}" destId="{3B6B8AC9-D0B3-8947-AD40-CA78F92B2C5B}" srcOrd="2" destOrd="0" parTransId="{FB7E2EDC-DC69-0446-B09E-C3BA17C61CA4}" sibTransId="{C54DB31C-13A0-8640-9155-AE3A29268A57}"/>
    <dgm:cxn modelId="{18E26987-A2A0-9C4E-A83A-5A9B1B31097F}" type="presOf" srcId="{B10FD88D-AE9F-B248-922D-2856CC4F83E1}" destId="{E965916C-D994-5442-ABA4-84FC01C4522E}" srcOrd="1" destOrd="0" presId="urn:microsoft.com/office/officeart/2005/8/layout/matrix1"/>
    <dgm:cxn modelId="{B99BDD89-E953-BD4D-88F6-F4D21F3BD5CB}" srcId="{C1A7E314-7244-C144-AD2B-F89A610C3729}" destId="{7F33388E-2D2A-1040-ABBB-36A30079D737}" srcOrd="1" destOrd="0" parTransId="{F82466A6-3182-FE47-8A40-06783EC3A0DC}" sibTransId="{667C4B6A-6D24-894A-B69D-868B330CD356}"/>
    <dgm:cxn modelId="{2AD4EFAB-138B-354A-8B93-9C7059A60EAD}" type="presOf" srcId="{7F33388E-2D2A-1040-ABBB-36A30079D737}" destId="{5F701CFD-C20D-7B4B-8D4E-C9074CA8101A}" srcOrd="1" destOrd="0" presId="urn:microsoft.com/office/officeart/2005/8/layout/matrix1"/>
    <dgm:cxn modelId="{2A217CAF-CC44-C146-8F1F-D6F221A31AFD}" type="presOf" srcId="{C220CEA1-DEC3-8F4F-A025-8BA034CB4E3D}" destId="{7B7AD538-5569-744D-AF1C-B10825A6769F}" srcOrd="0" destOrd="0" presId="urn:microsoft.com/office/officeart/2005/8/layout/matrix1"/>
    <dgm:cxn modelId="{B6231ACF-7C84-524C-BEA2-9D0C6F4A7EA6}" type="presOf" srcId="{7F33388E-2D2A-1040-ABBB-36A30079D737}" destId="{0CE3EE38-41A4-224A-B37C-3ED85F01AB71}" srcOrd="0" destOrd="0" presId="urn:microsoft.com/office/officeart/2005/8/layout/matrix1"/>
    <dgm:cxn modelId="{F63D94F8-6106-DD4F-9C26-3CA1CCBE83CF}" type="presOf" srcId="{B10FD88D-AE9F-B248-922D-2856CC4F83E1}" destId="{9E3567D4-E4C4-B54E-99B1-B4D7CB65F6C1}" srcOrd="0" destOrd="0" presId="urn:microsoft.com/office/officeart/2005/8/layout/matrix1"/>
    <dgm:cxn modelId="{7D932E87-2D76-6449-817E-4C415762E3EC}" type="presParOf" srcId="{A9FEFA7C-26C5-4A49-BAFD-E1EAC1AE0462}" destId="{0AC172FA-5AC8-354D-803F-997A925929A4}" srcOrd="0" destOrd="0" presId="urn:microsoft.com/office/officeart/2005/8/layout/matrix1"/>
    <dgm:cxn modelId="{976B0782-2B5F-4143-9393-906F87836BFE}" type="presParOf" srcId="{0AC172FA-5AC8-354D-803F-997A925929A4}" destId="{9E3567D4-E4C4-B54E-99B1-B4D7CB65F6C1}" srcOrd="0" destOrd="0" presId="urn:microsoft.com/office/officeart/2005/8/layout/matrix1"/>
    <dgm:cxn modelId="{09628CF8-06D1-154F-9B3F-AC817298755F}" type="presParOf" srcId="{0AC172FA-5AC8-354D-803F-997A925929A4}" destId="{E965916C-D994-5442-ABA4-84FC01C4522E}" srcOrd="1" destOrd="0" presId="urn:microsoft.com/office/officeart/2005/8/layout/matrix1"/>
    <dgm:cxn modelId="{E49A9831-59A6-5F40-82A6-6A726DD87027}" type="presParOf" srcId="{0AC172FA-5AC8-354D-803F-997A925929A4}" destId="{0CE3EE38-41A4-224A-B37C-3ED85F01AB71}" srcOrd="2" destOrd="0" presId="urn:microsoft.com/office/officeart/2005/8/layout/matrix1"/>
    <dgm:cxn modelId="{B2B91EAB-5855-B846-B4A1-A9D273296036}" type="presParOf" srcId="{0AC172FA-5AC8-354D-803F-997A925929A4}" destId="{5F701CFD-C20D-7B4B-8D4E-C9074CA8101A}" srcOrd="3" destOrd="0" presId="urn:microsoft.com/office/officeart/2005/8/layout/matrix1"/>
    <dgm:cxn modelId="{7BB6C036-A745-AB42-98D0-165FC7E3A003}" type="presParOf" srcId="{0AC172FA-5AC8-354D-803F-997A925929A4}" destId="{8336881D-E953-7143-8AD2-48EC74EB2B77}" srcOrd="4" destOrd="0" presId="urn:microsoft.com/office/officeart/2005/8/layout/matrix1"/>
    <dgm:cxn modelId="{1D8D25A3-08E6-BF4B-8CC3-A05B93153620}" type="presParOf" srcId="{0AC172FA-5AC8-354D-803F-997A925929A4}" destId="{042715B4-E000-294D-9AA3-83BD746B2CB3}" srcOrd="5" destOrd="0" presId="urn:microsoft.com/office/officeart/2005/8/layout/matrix1"/>
    <dgm:cxn modelId="{89E0147F-A66E-8247-884C-D88F2ACC4D7B}" type="presParOf" srcId="{0AC172FA-5AC8-354D-803F-997A925929A4}" destId="{7B7AD538-5569-744D-AF1C-B10825A6769F}" srcOrd="6" destOrd="0" presId="urn:microsoft.com/office/officeart/2005/8/layout/matrix1"/>
    <dgm:cxn modelId="{ACBFC7BB-1D36-A943-A98E-70EEE79F372C}" type="presParOf" srcId="{0AC172FA-5AC8-354D-803F-997A925929A4}" destId="{D1B9FC0F-85C2-E74E-9E6E-4F2A4D74EBFA}" srcOrd="7" destOrd="0" presId="urn:microsoft.com/office/officeart/2005/8/layout/matrix1"/>
    <dgm:cxn modelId="{D4DBE9C7-792B-1847-A9EC-D66CC07909DA}" type="presParOf" srcId="{A9FEFA7C-26C5-4A49-BAFD-E1EAC1AE0462}" destId="{2E265613-454A-5A47-B3B0-CC31041CB9A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EB96C3-64F6-4F24-871B-0B53CC014242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59A158D-F0A4-4539-920B-7B5B02DF629E}">
      <dgm:prSet/>
      <dgm:spPr/>
      <dgm:t>
        <a:bodyPr/>
        <a:lstStyle/>
        <a:p>
          <a:r>
            <a:rPr lang="en-US"/>
            <a:t>North Africa is one of the most water-stressed regions in the world. </a:t>
          </a:r>
        </a:p>
      </dgm:t>
    </dgm:pt>
    <dgm:pt modelId="{D3A6A882-8380-4CB3-AB35-1C3D062021B1}" type="parTrans" cxnId="{5823D551-CF90-4CB6-BAA7-0C2E5D3E9AC8}">
      <dgm:prSet/>
      <dgm:spPr/>
      <dgm:t>
        <a:bodyPr/>
        <a:lstStyle/>
        <a:p>
          <a:endParaRPr lang="en-US"/>
        </a:p>
      </dgm:t>
    </dgm:pt>
    <dgm:pt modelId="{10D5EEA3-E79D-4CDB-8E9C-46CC84F9570C}" type="sibTrans" cxnId="{5823D551-CF90-4CB6-BAA7-0C2E5D3E9AC8}">
      <dgm:prSet/>
      <dgm:spPr/>
      <dgm:t>
        <a:bodyPr/>
        <a:lstStyle/>
        <a:p>
          <a:endParaRPr lang="en-US"/>
        </a:p>
      </dgm:t>
    </dgm:pt>
    <dgm:pt modelId="{280B5EF7-60EA-46E0-B9ED-3A1B8925736C}">
      <dgm:prSet/>
      <dgm:spPr/>
      <dgm:t>
        <a:bodyPr/>
        <a:lstStyle/>
        <a:p>
          <a:r>
            <a:rPr lang="en-US"/>
            <a:t>A combination of water scarcity and desertification is taking its toll on many countries in the region, leaving many communities under stress. </a:t>
          </a:r>
        </a:p>
      </dgm:t>
    </dgm:pt>
    <dgm:pt modelId="{28F6E1D8-F2C4-4797-BF06-70DE85D47406}" type="parTrans" cxnId="{1E6938FF-CE09-4EF0-8BD6-8F1692F02696}">
      <dgm:prSet/>
      <dgm:spPr/>
      <dgm:t>
        <a:bodyPr/>
        <a:lstStyle/>
        <a:p>
          <a:endParaRPr lang="en-US"/>
        </a:p>
      </dgm:t>
    </dgm:pt>
    <dgm:pt modelId="{2173E2F5-790F-4B0E-8EF3-A2542E0FC41E}" type="sibTrans" cxnId="{1E6938FF-CE09-4EF0-8BD6-8F1692F02696}">
      <dgm:prSet/>
      <dgm:spPr/>
      <dgm:t>
        <a:bodyPr/>
        <a:lstStyle/>
        <a:p>
          <a:endParaRPr lang="en-US"/>
        </a:p>
      </dgm:t>
    </dgm:pt>
    <dgm:pt modelId="{2303B48D-65E3-9148-9BF2-F18052803DC5}" type="pres">
      <dgm:prSet presAssocID="{58EB96C3-64F6-4F24-871B-0B53CC014242}" presName="vert0" presStyleCnt="0">
        <dgm:presLayoutVars>
          <dgm:dir/>
          <dgm:animOne val="branch"/>
          <dgm:animLvl val="lvl"/>
        </dgm:presLayoutVars>
      </dgm:prSet>
      <dgm:spPr/>
    </dgm:pt>
    <dgm:pt modelId="{4E444920-F2CE-5241-9417-EAB4506CC85F}" type="pres">
      <dgm:prSet presAssocID="{D59A158D-F0A4-4539-920B-7B5B02DF629E}" presName="thickLine" presStyleLbl="alignNode1" presStyleIdx="0" presStyleCnt="2"/>
      <dgm:spPr/>
    </dgm:pt>
    <dgm:pt modelId="{F80351C3-9DCA-1E49-9644-FD7F397E27C1}" type="pres">
      <dgm:prSet presAssocID="{D59A158D-F0A4-4539-920B-7B5B02DF629E}" presName="horz1" presStyleCnt="0"/>
      <dgm:spPr/>
    </dgm:pt>
    <dgm:pt modelId="{0623A1A7-7FCD-274E-BF07-C5CCD5587B7C}" type="pres">
      <dgm:prSet presAssocID="{D59A158D-F0A4-4539-920B-7B5B02DF629E}" presName="tx1" presStyleLbl="revTx" presStyleIdx="0" presStyleCnt="2"/>
      <dgm:spPr/>
    </dgm:pt>
    <dgm:pt modelId="{E14BF30B-0708-E845-A6EA-896A9172B777}" type="pres">
      <dgm:prSet presAssocID="{D59A158D-F0A4-4539-920B-7B5B02DF629E}" presName="vert1" presStyleCnt="0"/>
      <dgm:spPr/>
    </dgm:pt>
    <dgm:pt modelId="{4F31F952-2B9C-3149-BB37-5A2974EAF0D6}" type="pres">
      <dgm:prSet presAssocID="{280B5EF7-60EA-46E0-B9ED-3A1B8925736C}" presName="thickLine" presStyleLbl="alignNode1" presStyleIdx="1" presStyleCnt="2"/>
      <dgm:spPr/>
    </dgm:pt>
    <dgm:pt modelId="{587B9AE7-3657-E94F-BCE3-8820CE2F2511}" type="pres">
      <dgm:prSet presAssocID="{280B5EF7-60EA-46E0-B9ED-3A1B8925736C}" presName="horz1" presStyleCnt="0"/>
      <dgm:spPr/>
    </dgm:pt>
    <dgm:pt modelId="{EC7C1F0C-9FCE-8048-8C7A-254DA6ECFC59}" type="pres">
      <dgm:prSet presAssocID="{280B5EF7-60EA-46E0-B9ED-3A1B8925736C}" presName="tx1" presStyleLbl="revTx" presStyleIdx="1" presStyleCnt="2"/>
      <dgm:spPr/>
    </dgm:pt>
    <dgm:pt modelId="{13CA5717-965E-4348-9C14-A69ACE44E996}" type="pres">
      <dgm:prSet presAssocID="{280B5EF7-60EA-46E0-B9ED-3A1B8925736C}" presName="vert1" presStyleCnt="0"/>
      <dgm:spPr/>
    </dgm:pt>
  </dgm:ptLst>
  <dgm:cxnLst>
    <dgm:cxn modelId="{4F611C38-DA5E-4F47-A864-F56045222695}" type="presOf" srcId="{58EB96C3-64F6-4F24-871B-0B53CC014242}" destId="{2303B48D-65E3-9148-9BF2-F18052803DC5}" srcOrd="0" destOrd="0" presId="urn:microsoft.com/office/officeart/2008/layout/LinedList"/>
    <dgm:cxn modelId="{5823D551-CF90-4CB6-BAA7-0C2E5D3E9AC8}" srcId="{58EB96C3-64F6-4F24-871B-0B53CC014242}" destId="{D59A158D-F0A4-4539-920B-7B5B02DF629E}" srcOrd="0" destOrd="0" parTransId="{D3A6A882-8380-4CB3-AB35-1C3D062021B1}" sibTransId="{10D5EEA3-E79D-4CDB-8E9C-46CC84F9570C}"/>
    <dgm:cxn modelId="{5DA15F85-4036-0F42-BFA2-D89B0DA79DAA}" type="presOf" srcId="{D59A158D-F0A4-4539-920B-7B5B02DF629E}" destId="{0623A1A7-7FCD-274E-BF07-C5CCD5587B7C}" srcOrd="0" destOrd="0" presId="urn:microsoft.com/office/officeart/2008/layout/LinedList"/>
    <dgm:cxn modelId="{00714BF7-49DC-5245-AFF4-B5776CE0ACC1}" type="presOf" srcId="{280B5EF7-60EA-46E0-B9ED-3A1B8925736C}" destId="{EC7C1F0C-9FCE-8048-8C7A-254DA6ECFC59}" srcOrd="0" destOrd="0" presId="urn:microsoft.com/office/officeart/2008/layout/LinedList"/>
    <dgm:cxn modelId="{1E6938FF-CE09-4EF0-8BD6-8F1692F02696}" srcId="{58EB96C3-64F6-4F24-871B-0B53CC014242}" destId="{280B5EF7-60EA-46E0-B9ED-3A1B8925736C}" srcOrd="1" destOrd="0" parTransId="{28F6E1D8-F2C4-4797-BF06-70DE85D47406}" sibTransId="{2173E2F5-790F-4B0E-8EF3-A2542E0FC41E}"/>
    <dgm:cxn modelId="{331871C3-2F3A-7A4E-93AB-B6247085F63A}" type="presParOf" srcId="{2303B48D-65E3-9148-9BF2-F18052803DC5}" destId="{4E444920-F2CE-5241-9417-EAB4506CC85F}" srcOrd="0" destOrd="0" presId="urn:microsoft.com/office/officeart/2008/layout/LinedList"/>
    <dgm:cxn modelId="{346DA537-08ED-AF4F-B281-2BFFBE14BED0}" type="presParOf" srcId="{2303B48D-65E3-9148-9BF2-F18052803DC5}" destId="{F80351C3-9DCA-1E49-9644-FD7F397E27C1}" srcOrd="1" destOrd="0" presId="urn:microsoft.com/office/officeart/2008/layout/LinedList"/>
    <dgm:cxn modelId="{2735B11D-B1D1-5749-B6CE-5F7F7CF9A221}" type="presParOf" srcId="{F80351C3-9DCA-1E49-9644-FD7F397E27C1}" destId="{0623A1A7-7FCD-274E-BF07-C5CCD5587B7C}" srcOrd="0" destOrd="0" presId="urn:microsoft.com/office/officeart/2008/layout/LinedList"/>
    <dgm:cxn modelId="{7A70658C-61FD-8041-A9E9-6B43D5E15A4D}" type="presParOf" srcId="{F80351C3-9DCA-1E49-9644-FD7F397E27C1}" destId="{E14BF30B-0708-E845-A6EA-896A9172B777}" srcOrd="1" destOrd="0" presId="urn:microsoft.com/office/officeart/2008/layout/LinedList"/>
    <dgm:cxn modelId="{EF4E2979-B495-BF4D-BC6B-B3E6D04F2614}" type="presParOf" srcId="{2303B48D-65E3-9148-9BF2-F18052803DC5}" destId="{4F31F952-2B9C-3149-BB37-5A2974EAF0D6}" srcOrd="2" destOrd="0" presId="urn:microsoft.com/office/officeart/2008/layout/LinedList"/>
    <dgm:cxn modelId="{B658C329-A5A7-3F41-A852-661AE5BEDDEB}" type="presParOf" srcId="{2303B48D-65E3-9148-9BF2-F18052803DC5}" destId="{587B9AE7-3657-E94F-BCE3-8820CE2F2511}" srcOrd="3" destOrd="0" presId="urn:microsoft.com/office/officeart/2008/layout/LinedList"/>
    <dgm:cxn modelId="{5168E669-A7BE-A644-9028-FAFFE43E6D0B}" type="presParOf" srcId="{587B9AE7-3657-E94F-BCE3-8820CE2F2511}" destId="{EC7C1F0C-9FCE-8048-8C7A-254DA6ECFC59}" srcOrd="0" destOrd="0" presId="urn:microsoft.com/office/officeart/2008/layout/LinedList"/>
    <dgm:cxn modelId="{53C838DB-3697-2F41-A7DD-771DD4384BF6}" type="presParOf" srcId="{587B9AE7-3657-E94F-BCE3-8820CE2F2511}" destId="{13CA5717-965E-4348-9C14-A69ACE44E9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67E666-CBD6-C64B-A247-DC5332B8A4AD}" type="doc">
      <dgm:prSet loTypeId="urn:microsoft.com/office/officeart/2009/3/layout/SubStep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DDAE5E-E55B-7D4B-8B46-8557AC77D48A}">
      <dgm:prSet custT="1"/>
      <dgm:spPr/>
      <dgm:t>
        <a:bodyPr/>
        <a:lstStyle/>
        <a:p>
          <a:r>
            <a:rPr lang="en-US" sz="2000" b="1" dirty="0"/>
            <a:t>Sustainably increasing agricultural productivity </a:t>
          </a:r>
          <a:r>
            <a:rPr lang="en-US" sz="2000" b="1"/>
            <a:t>and incomes</a:t>
          </a:r>
          <a:r>
            <a:rPr lang="en-US" sz="2000"/>
            <a:t>  </a:t>
          </a:r>
          <a:endParaRPr lang="en-MA" sz="2000" dirty="0"/>
        </a:p>
      </dgm:t>
    </dgm:pt>
    <dgm:pt modelId="{66090DAF-2526-E443-83C5-EE09082C137D}" type="parTrans" cxnId="{89C0F1BB-F2ED-264F-8A20-8993E4CC0139}">
      <dgm:prSet/>
      <dgm:spPr/>
      <dgm:t>
        <a:bodyPr/>
        <a:lstStyle/>
        <a:p>
          <a:endParaRPr lang="en-US" sz="2000"/>
        </a:p>
      </dgm:t>
    </dgm:pt>
    <dgm:pt modelId="{83550666-DAE7-824E-8089-65257BBA3686}" type="sibTrans" cxnId="{89C0F1BB-F2ED-264F-8A20-8993E4CC0139}">
      <dgm:prSet/>
      <dgm:spPr/>
      <dgm:t>
        <a:bodyPr/>
        <a:lstStyle/>
        <a:p>
          <a:endParaRPr lang="en-US" sz="2000"/>
        </a:p>
      </dgm:t>
    </dgm:pt>
    <dgm:pt modelId="{64ECDBA5-D373-BB45-B136-B0AF6F8C04BE}">
      <dgm:prSet custT="1"/>
      <dgm:spPr/>
      <dgm:t>
        <a:bodyPr/>
        <a:lstStyle/>
        <a:p>
          <a:r>
            <a:rPr lang="en-US" sz="2000" b="1" dirty="0"/>
            <a:t>Adapting and building resilience to climate change</a:t>
          </a:r>
          <a:endParaRPr lang="en-MA" sz="2000" dirty="0"/>
        </a:p>
      </dgm:t>
    </dgm:pt>
    <dgm:pt modelId="{CBD659DF-773A-7C4D-9BFD-A8C51779CB82}" type="parTrans" cxnId="{FABFB51B-BF56-374E-BEF5-1132C5D2007E}">
      <dgm:prSet/>
      <dgm:spPr/>
      <dgm:t>
        <a:bodyPr/>
        <a:lstStyle/>
        <a:p>
          <a:endParaRPr lang="en-US" sz="2000"/>
        </a:p>
      </dgm:t>
    </dgm:pt>
    <dgm:pt modelId="{3BAE511A-A8B1-3E46-803A-29EEE1BCB445}" type="sibTrans" cxnId="{FABFB51B-BF56-374E-BEF5-1132C5D2007E}">
      <dgm:prSet/>
      <dgm:spPr/>
      <dgm:t>
        <a:bodyPr/>
        <a:lstStyle/>
        <a:p>
          <a:endParaRPr lang="en-US" sz="2000"/>
        </a:p>
      </dgm:t>
    </dgm:pt>
    <dgm:pt modelId="{4B96980E-F954-344F-A45D-5A5F1FF5455F}">
      <dgm:prSet custT="1"/>
      <dgm:spPr/>
      <dgm:t>
        <a:bodyPr/>
        <a:lstStyle/>
        <a:p>
          <a:r>
            <a:rPr lang="en-US" sz="2000" b="1" dirty="0"/>
            <a:t>Reducing and/or removing greenhouse gas emissions</a:t>
          </a:r>
          <a:endParaRPr lang="en-MA" sz="2000" dirty="0"/>
        </a:p>
      </dgm:t>
    </dgm:pt>
    <dgm:pt modelId="{B84C6836-A160-9943-9A7C-1B43E049814A}" type="parTrans" cxnId="{EC8C82B4-1C9E-1B41-802A-953B851EB6E3}">
      <dgm:prSet/>
      <dgm:spPr/>
      <dgm:t>
        <a:bodyPr/>
        <a:lstStyle/>
        <a:p>
          <a:endParaRPr lang="en-US" sz="2000"/>
        </a:p>
      </dgm:t>
    </dgm:pt>
    <dgm:pt modelId="{FDB57BBC-3CBA-1E4A-9EA6-B0DED860E235}" type="sibTrans" cxnId="{EC8C82B4-1C9E-1B41-802A-953B851EB6E3}">
      <dgm:prSet/>
      <dgm:spPr/>
      <dgm:t>
        <a:bodyPr/>
        <a:lstStyle/>
        <a:p>
          <a:endParaRPr lang="en-US" sz="2000"/>
        </a:p>
      </dgm:t>
    </dgm:pt>
    <dgm:pt modelId="{1682664C-8FEE-A14A-B79A-91D1266155B6}" type="pres">
      <dgm:prSet presAssocID="{1767E666-CBD6-C64B-A247-DC5332B8A4AD}" presName="Name0" presStyleCnt="0">
        <dgm:presLayoutVars>
          <dgm:chMax val="7"/>
          <dgm:dir/>
          <dgm:animOne val="branch"/>
        </dgm:presLayoutVars>
      </dgm:prSet>
      <dgm:spPr/>
    </dgm:pt>
    <dgm:pt modelId="{75E219CA-51AC-524D-ADDD-94C5F8CA5331}" type="pres">
      <dgm:prSet presAssocID="{44DDAE5E-E55B-7D4B-8B46-8557AC77D48A}" presName="parTx1" presStyleLbl="node1" presStyleIdx="0" presStyleCnt="3"/>
      <dgm:spPr/>
    </dgm:pt>
    <dgm:pt modelId="{E36280B1-D6EA-3D43-8EAD-730CF2DB1A04}" type="pres">
      <dgm:prSet presAssocID="{64ECDBA5-D373-BB45-B136-B0AF6F8C04BE}" presName="parTx2" presStyleLbl="node1" presStyleIdx="1" presStyleCnt="3"/>
      <dgm:spPr/>
    </dgm:pt>
    <dgm:pt modelId="{14523D30-9D6B-4B4E-B90A-14533B132E6C}" type="pres">
      <dgm:prSet presAssocID="{4B96980E-F954-344F-A45D-5A5F1FF5455F}" presName="parTx3" presStyleLbl="node1" presStyleIdx="2" presStyleCnt="3"/>
      <dgm:spPr/>
    </dgm:pt>
  </dgm:ptLst>
  <dgm:cxnLst>
    <dgm:cxn modelId="{FABFB51B-BF56-374E-BEF5-1132C5D2007E}" srcId="{1767E666-CBD6-C64B-A247-DC5332B8A4AD}" destId="{64ECDBA5-D373-BB45-B136-B0AF6F8C04BE}" srcOrd="1" destOrd="0" parTransId="{CBD659DF-773A-7C4D-9BFD-A8C51779CB82}" sibTransId="{3BAE511A-A8B1-3E46-803A-29EEE1BCB445}"/>
    <dgm:cxn modelId="{89C1581F-DC77-8F4C-BDD4-8D96D2FB997A}" type="presOf" srcId="{64ECDBA5-D373-BB45-B136-B0AF6F8C04BE}" destId="{E36280B1-D6EA-3D43-8EAD-730CF2DB1A04}" srcOrd="0" destOrd="0" presId="urn:microsoft.com/office/officeart/2009/3/layout/SubStepProcess"/>
    <dgm:cxn modelId="{8BAC6E1F-34DF-B047-B202-865D8DC551DD}" type="presOf" srcId="{1767E666-CBD6-C64B-A247-DC5332B8A4AD}" destId="{1682664C-8FEE-A14A-B79A-91D1266155B6}" srcOrd="0" destOrd="0" presId="urn:microsoft.com/office/officeart/2009/3/layout/SubStepProcess"/>
    <dgm:cxn modelId="{6EBD6630-2ADC-994D-B5FD-5C23271ECE08}" type="presOf" srcId="{4B96980E-F954-344F-A45D-5A5F1FF5455F}" destId="{14523D30-9D6B-4B4E-B90A-14533B132E6C}" srcOrd="0" destOrd="0" presId="urn:microsoft.com/office/officeart/2009/3/layout/SubStepProcess"/>
    <dgm:cxn modelId="{F20BC057-C01A-4A45-8C19-6E6E1C556A9B}" type="presOf" srcId="{44DDAE5E-E55B-7D4B-8B46-8557AC77D48A}" destId="{75E219CA-51AC-524D-ADDD-94C5F8CA5331}" srcOrd="0" destOrd="0" presId="urn:microsoft.com/office/officeart/2009/3/layout/SubStepProcess"/>
    <dgm:cxn modelId="{EC8C82B4-1C9E-1B41-802A-953B851EB6E3}" srcId="{1767E666-CBD6-C64B-A247-DC5332B8A4AD}" destId="{4B96980E-F954-344F-A45D-5A5F1FF5455F}" srcOrd="2" destOrd="0" parTransId="{B84C6836-A160-9943-9A7C-1B43E049814A}" sibTransId="{FDB57BBC-3CBA-1E4A-9EA6-B0DED860E235}"/>
    <dgm:cxn modelId="{89C0F1BB-F2ED-264F-8A20-8993E4CC0139}" srcId="{1767E666-CBD6-C64B-A247-DC5332B8A4AD}" destId="{44DDAE5E-E55B-7D4B-8B46-8557AC77D48A}" srcOrd="0" destOrd="0" parTransId="{66090DAF-2526-E443-83C5-EE09082C137D}" sibTransId="{83550666-DAE7-824E-8089-65257BBA3686}"/>
    <dgm:cxn modelId="{FA0DBF71-2AA3-FA40-8AB2-D66CF9407FEE}" type="presParOf" srcId="{1682664C-8FEE-A14A-B79A-91D1266155B6}" destId="{75E219CA-51AC-524D-ADDD-94C5F8CA5331}" srcOrd="0" destOrd="0" presId="urn:microsoft.com/office/officeart/2009/3/layout/SubStepProcess"/>
    <dgm:cxn modelId="{E7F5CE62-D5CE-B447-B0C8-156AB6DA9BA7}" type="presParOf" srcId="{1682664C-8FEE-A14A-B79A-91D1266155B6}" destId="{E36280B1-D6EA-3D43-8EAD-730CF2DB1A04}" srcOrd="1" destOrd="0" presId="urn:microsoft.com/office/officeart/2009/3/layout/SubStepProcess"/>
    <dgm:cxn modelId="{4AED012D-C75A-974B-94E7-13ACBDC4B29C}" type="presParOf" srcId="{1682664C-8FEE-A14A-B79A-91D1266155B6}" destId="{14523D30-9D6B-4B4E-B90A-14533B132E6C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4A53DF-337C-C343-980F-C167D0475700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5B02C2-CC14-2E42-A4AA-D481E2953E9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 i="0" u="none" strike="noStrike" dirty="0">
              <a:solidFill>
                <a:schemeClr val="bg1"/>
              </a:solidFill>
              <a:effectLst/>
            </a:rPr>
            <a:t>Conservation agriculture</a:t>
          </a:r>
          <a:r>
            <a:rPr lang="en-US" sz="1800" b="0" i="0" u="none" strike="noStrike" dirty="0">
              <a:solidFill>
                <a:schemeClr val="bg1"/>
              </a:solidFill>
              <a:effectLst/>
            </a:rPr>
            <a:t>  </a:t>
          </a:r>
          <a:endParaRPr lang="en-US" sz="1800" dirty="0">
            <a:solidFill>
              <a:schemeClr val="bg1"/>
            </a:solidFill>
          </a:endParaRPr>
        </a:p>
      </dgm:t>
    </dgm:pt>
    <dgm:pt modelId="{D2E3AEA0-D9CD-B544-81B1-BFC0AE80B168}" type="parTrans" cxnId="{68A32C60-1609-6344-AAAD-822A03005A2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C0D52C42-EB66-1945-8DBF-845D5DC8184F}" type="sibTrans" cxnId="{68A32C60-1609-6344-AAAD-822A03005A2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9B7541CB-15D6-F346-9F41-2281DED3BB3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 i="0" u="none" strike="noStrike" dirty="0">
              <a:solidFill>
                <a:schemeClr val="bg1"/>
              </a:solidFill>
              <a:effectLst/>
            </a:rPr>
            <a:t>Agroforestry</a:t>
          </a:r>
          <a:endParaRPr lang="en-US" sz="1800" dirty="0">
            <a:solidFill>
              <a:schemeClr val="bg1"/>
            </a:solidFill>
          </a:endParaRPr>
        </a:p>
      </dgm:t>
    </dgm:pt>
    <dgm:pt modelId="{4A0C382D-D049-954A-9EE4-D55330823ADA}" type="parTrans" cxnId="{2A31AE12-DCD7-4E42-8CBF-5E1F2CC6773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30BF9E56-985B-6644-96B1-50B5681568E3}" type="sibTrans" cxnId="{2A31AE12-DCD7-4E42-8CBF-5E1F2CC6773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6F41EEDB-0E43-1D41-B933-32124C495CC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 dirty="0">
              <a:solidFill>
                <a:schemeClr val="bg1"/>
              </a:solidFill>
            </a:rPr>
            <a:t>Organic farming</a:t>
          </a:r>
          <a:endParaRPr lang="en-US" sz="1800" dirty="0">
            <a:solidFill>
              <a:schemeClr val="bg1"/>
            </a:solidFill>
          </a:endParaRPr>
        </a:p>
      </dgm:t>
    </dgm:pt>
    <dgm:pt modelId="{41588DB2-04BB-8541-8A9C-E34AD240DC42}" type="parTrans" cxnId="{FE886A26-9945-D049-AEEF-BE79D035DD6C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2303414F-473C-D04A-93A4-2C7BDE95D5D0}" type="sibTrans" cxnId="{FE886A26-9945-D049-AEEF-BE79D035DD6C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F22A20C8-4664-264F-94BD-C1898F2410E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 i="0" u="none" strike="noStrike" dirty="0">
              <a:solidFill>
                <a:schemeClr val="bg1"/>
              </a:solidFill>
              <a:effectLst/>
            </a:rPr>
            <a:t>Improved integrated livestock management</a:t>
          </a:r>
          <a:endParaRPr lang="en-US" sz="1800" dirty="0">
            <a:solidFill>
              <a:schemeClr val="bg1"/>
            </a:solidFill>
          </a:endParaRPr>
        </a:p>
      </dgm:t>
    </dgm:pt>
    <dgm:pt modelId="{10FE508D-559C-A84B-81BB-1F0E1AE97123}" type="parTrans" cxnId="{FD993680-4DC7-D549-A01A-041413C690A5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7C4E8231-745F-0F43-A1CE-9EE84587B856}" type="sibTrans" cxnId="{FD993680-4DC7-D549-A01A-041413C690A5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CACD533F-7AC3-4748-851E-6887763395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b="1" i="0" u="none" strike="noStrike" dirty="0">
              <a:solidFill>
                <a:schemeClr val="bg1"/>
              </a:solidFill>
              <a:effectLst/>
            </a:rPr>
            <a:t>Smart water management</a:t>
          </a:r>
          <a:endParaRPr lang="en-US" sz="1800" dirty="0">
            <a:solidFill>
              <a:schemeClr val="bg1"/>
            </a:solidFill>
          </a:endParaRPr>
        </a:p>
      </dgm:t>
    </dgm:pt>
    <dgm:pt modelId="{B69EFE50-C4C6-BF4B-BD55-72151C771E04}" type="parTrans" cxnId="{9C6C4D6C-1718-0449-977D-860B985E61F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5917A318-D662-4847-820F-0FC02D2E7779}" type="sibTrans" cxnId="{9C6C4D6C-1718-0449-977D-860B985E61FA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AAC3F41B-0347-DA4A-A274-18D7C9475B5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i="0" u="none" strike="noStrike">
              <a:solidFill>
                <a:schemeClr val="bg1"/>
              </a:solidFill>
              <a:effectLst/>
            </a:rPr>
            <a:t>Climate-resilient crops and livestock</a:t>
          </a:r>
          <a:r>
            <a:rPr lang="en-US" sz="1600" b="0" i="0" u="none" strike="noStrike">
              <a:solidFill>
                <a:schemeClr val="bg1"/>
              </a:solidFill>
              <a:effectLst/>
            </a:rPr>
            <a:t>   </a:t>
          </a:r>
          <a:endParaRPr lang="en-US" sz="1600" dirty="0">
            <a:solidFill>
              <a:schemeClr val="bg1"/>
            </a:solidFill>
          </a:endParaRPr>
        </a:p>
      </dgm:t>
    </dgm:pt>
    <dgm:pt modelId="{185E8E26-A693-9E42-B333-2CA5A0E09704}" type="parTrans" cxnId="{FAB7FCBD-70FE-2C42-8745-9B1818EF76F5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30C9EBDA-638B-094F-ADCF-309B6C9B09C9}" type="sibTrans" cxnId="{FAB7FCBD-70FE-2C42-8745-9B1818EF76F5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1FB0BC97-AD12-F346-9939-202FBE6FCC57}" type="pres">
      <dgm:prSet presAssocID="{7C4A53DF-337C-C343-980F-C167D0475700}" presName="cycle" presStyleCnt="0">
        <dgm:presLayoutVars>
          <dgm:dir/>
          <dgm:resizeHandles val="exact"/>
        </dgm:presLayoutVars>
      </dgm:prSet>
      <dgm:spPr/>
    </dgm:pt>
    <dgm:pt modelId="{67F16111-54CD-BD4B-87DD-2C0DBEAFB670}" type="pres">
      <dgm:prSet presAssocID="{895B02C2-CC14-2E42-A4AA-D481E2953E9D}" presName="node" presStyleLbl="node1" presStyleIdx="0" presStyleCnt="6" custScaleX="133204" custScaleY="127505">
        <dgm:presLayoutVars>
          <dgm:bulletEnabled val="1"/>
        </dgm:presLayoutVars>
      </dgm:prSet>
      <dgm:spPr/>
    </dgm:pt>
    <dgm:pt modelId="{B38D3146-4697-C443-8889-EFC10209BC5C}" type="pres">
      <dgm:prSet presAssocID="{895B02C2-CC14-2E42-A4AA-D481E2953E9D}" presName="spNode" presStyleCnt="0"/>
      <dgm:spPr/>
    </dgm:pt>
    <dgm:pt modelId="{3B6C1B7F-2AF8-4141-90B1-A931292DB1A6}" type="pres">
      <dgm:prSet presAssocID="{C0D52C42-EB66-1945-8DBF-845D5DC8184F}" presName="sibTrans" presStyleLbl="sibTrans1D1" presStyleIdx="0" presStyleCnt="6"/>
      <dgm:spPr/>
    </dgm:pt>
    <dgm:pt modelId="{CF91CD0E-4261-C549-97C7-E2929428BF09}" type="pres">
      <dgm:prSet presAssocID="{9B7541CB-15D6-F346-9F41-2281DED3BB37}" presName="node" presStyleLbl="node1" presStyleIdx="1" presStyleCnt="6" custScaleX="122584" custScaleY="120714">
        <dgm:presLayoutVars>
          <dgm:bulletEnabled val="1"/>
        </dgm:presLayoutVars>
      </dgm:prSet>
      <dgm:spPr/>
    </dgm:pt>
    <dgm:pt modelId="{84579FBB-9214-4C4C-A7D8-01B747C0F666}" type="pres">
      <dgm:prSet presAssocID="{9B7541CB-15D6-F346-9F41-2281DED3BB37}" presName="spNode" presStyleCnt="0"/>
      <dgm:spPr/>
    </dgm:pt>
    <dgm:pt modelId="{9D63A531-D36A-9644-AC98-71C02A4D7DE5}" type="pres">
      <dgm:prSet presAssocID="{30BF9E56-985B-6644-96B1-50B5681568E3}" presName="sibTrans" presStyleLbl="sibTrans1D1" presStyleIdx="1" presStyleCnt="6"/>
      <dgm:spPr/>
    </dgm:pt>
    <dgm:pt modelId="{1751E244-4D9D-DB45-8259-414305500274}" type="pres">
      <dgm:prSet presAssocID="{6F41EEDB-0E43-1D41-B933-32124C495CC5}" presName="node" presStyleLbl="node1" presStyleIdx="2" presStyleCnt="6" custScaleX="112286" custScaleY="126088">
        <dgm:presLayoutVars>
          <dgm:bulletEnabled val="1"/>
        </dgm:presLayoutVars>
      </dgm:prSet>
      <dgm:spPr/>
    </dgm:pt>
    <dgm:pt modelId="{88432514-2636-C649-A647-104AFDE001C2}" type="pres">
      <dgm:prSet presAssocID="{6F41EEDB-0E43-1D41-B933-32124C495CC5}" presName="spNode" presStyleCnt="0"/>
      <dgm:spPr/>
    </dgm:pt>
    <dgm:pt modelId="{6982BF6F-EC0F-7D46-AD72-3BD10D3AF2C4}" type="pres">
      <dgm:prSet presAssocID="{2303414F-473C-D04A-93A4-2C7BDE95D5D0}" presName="sibTrans" presStyleLbl="sibTrans1D1" presStyleIdx="2" presStyleCnt="6"/>
      <dgm:spPr/>
    </dgm:pt>
    <dgm:pt modelId="{2784F135-A620-234A-9FF6-E97E2EC4DA63}" type="pres">
      <dgm:prSet presAssocID="{F22A20C8-4664-264F-94BD-C1898F2410EA}" presName="node" presStyleLbl="node1" presStyleIdx="3" presStyleCnt="6" custScaleX="133204" custScaleY="152004">
        <dgm:presLayoutVars>
          <dgm:bulletEnabled val="1"/>
        </dgm:presLayoutVars>
      </dgm:prSet>
      <dgm:spPr/>
    </dgm:pt>
    <dgm:pt modelId="{85E863FB-3649-E646-9752-349057191556}" type="pres">
      <dgm:prSet presAssocID="{F22A20C8-4664-264F-94BD-C1898F2410EA}" presName="spNode" presStyleCnt="0"/>
      <dgm:spPr/>
    </dgm:pt>
    <dgm:pt modelId="{82FF9C9B-4F23-C740-B782-F35209A3FFE8}" type="pres">
      <dgm:prSet presAssocID="{7C4E8231-745F-0F43-A1CE-9EE84587B856}" presName="sibTrans" presStyleLbl="sibTrans1D1" presStyleIdx="3" presStyleCnt="6"/>
      <dgm:spPr/>
    </dgm:pt>
    <dgm:pt modelId="{70ABD342-8520-814F-812C-2EAB32748DCF}" type="pres">
      <dgm:prSet presAssocID="{AAC3F41B-0347-DA4A-A274-18D7C9475B5A}" presName="node" presStyleLbl="node1" presStyleIdx="4" presStyleCnt="6" custScaleX="154143" custScaleY="109568">
        <dgm:presLayoutVars>
          <dgm:bulletEnabled val="1"/>
        </dgm:presLayoutVars>
      </dgm:prSet>
      <dgm:spPr/>
    </dgm:pt>
    <dgm:pt modelId="{00D4EC24-5065-2C4E-9C78-D1ADCD9703EF}" type="pres">
      <dgm:prSet presAssocID="{AAC3F41B-0347-DA4A-A274-18D7C9475B5A}" presName="spNode" presStyleCnt="0"/>
      <dgm:spPr/>
    </dgm:pt>
    <dgm:pt modelId="{A453A39B-C626-7E44-9193-D5D1CAF2699C}" type="pres">
      <dgm:prSet presAssocID="{30C9EBDA-638B-094F-ADCF-309B6C9B09C9}" presName="sibTrans" presStyleLbl="sibTrans1D1" presStyleIdx="4" presStyleCnt="6"/>
      <dgm:spPr/>
    </dgm:pt>
    <dgm:pt modelId="{840F97DA-B750-494D-8825-FA774105F95D}" type="pres">
      <dgm:prSet presAssocID="{CACD533F-7AC3-4748-851E-688776339513}" presName="node" presStyleLbl="node1" presStyleIdx="5" presStyleCnt="6" custScaleX="121922" custScaleY="108237">
        <dgm:presLayoutVars>
          <dgm:bulletEnabled val="1"/>
        </dgm:presLayoutVars>
      </dgm:prSet>
      <dgm:spPr/>
    </dgm:pt>
    <dgm:pt modelId="{8959CB4A-9A67-FE42-898B-0DF915A4B17C}" type="pres">
      <dgm:prSet presAssocID="{CACD533F-7AC3-4748-851E-688776339513}" presName="spNode" presStyleCnt="0"/>
      <dgm:spPr/>
    </dgm:pt>
    <dgm:pt modelId="{C752696C-B1C3-6743-B81B-F7BCA37F16B8}" type="pres">
      <dgm:prSet presAssocID="{5917A318-D662-4847-820F-0FC02D2E7779}" presName="sibTrans" presStyleLbl="sibTrans1D1" presStyleIdx="5" presStyleCnt="6"/>
      <dgm:spPr/>
    </dgm:pt>
  </dgm:ptLst>
  <dgm:cxnLst>
    <dgm:cxn modelId="{2A31AE12-DCD7-4E42-8CBF-5E1F2CC6773A}" srcId="{7C4A53DF-337C-C343-980F-C167D0475700}" destId="{9B7541CB-15D6-F346-9F41-2281DED3BB37}" srcOrd="1" destOrd="0" parTransId="{4A0C382D-D049-954A-9EE4-D55330823ADA}" sibTransId="{30BF9E56-985B-6644-96B1-50B5681568E3}"/>
    <dgm:cxn modelId="{B300AA16-9E12-BA44-B436-0E1634E737AE}" type="presOf" srcId="{895B02C2-CC14-2E42-A4AA-D481E2953E9D}" destId="{67F16111-54CD-BD4B-87DD-2C0DBEAFB670}" srcOrd="0" destOrd="0" presId="urn:microsoft.com/office/officeart/2005/8/layout/cycle5"/>
    <dgm:cxn modelId="{8736FA22-14F9-B342-AFCA-5DB780F94E15}" type="presOf" srcId="{C0D52C42-EB66-1945-8DBF-845D5DC8184F}" destId="{3B6C1B7F-2AF8-4141-90B1-A931292DB1A6}" srcOrd="0" destOrd="0" presId="urn:microsoft.com/office/officeart/2005/8/layout/cycle5"/>
    <dgm:cxn modelId="{FE886A26-9945-D049-AEEF-BE79D035DD6C}" srcId="{7C4A53DF-337C-C343-980F-C167D0475700}" destId="{6F41EEDB-0E43-1D41-B933-32124C495CC5}" srcOrd="2" destOrd="0" parTransId="{41588DB2-04BB-8541-8A9C-E34AD240DC42}" sibTransId="{2303414F-473C-D04A-93A4-2C7BDE95D5D0}"/>
    <dgm:cxn modelId="{F0BD472B-D8BF-8940-99BA-B88583F6356C}" type="presOf" srcId="{7C4A53DF-337C-C343-980F-C167D0475700}" destId="{1FB0BC97-AD12-F346-9939-202FBE6FCC57}" srcOrd="0" destOrd="0" presId="urn:microsoft.com/office/officeart/2005/8/layout/cycle5"/>
    <dgm:cxn modelId="{309C5A42-EA5A-AC47-A339-10BC32E3499F}" type="presOf" srcId="{7C4E8231-745F-0F43-A1CE-9EE84587B856}" destId="{82FF9C9B-4F23-C740-B782-F35209A3FFE8}" srcOrd="0" destOrd="0" presId="urn:microsoft.com/office/officeart/2005/8/layout/cycle5"/>
    <dgm:cxn modelId="{6008255D-2EC8-5D47-81CC-F2CF0F43F341}" type="presOf" srcId="{CACD533F-7AC3-4748-851E-688776339513}" destId="{840F97DA-B750-494D-8825-FA774105F95D}" srcOrd="0" destOrd="0" presId="urn:microsoft.com/office/officeart/2005/8/layout/cycle5"/>
    <dgm:cxn modelId="{68A32C60-1609-6344-AAAD-822A03005A2A}" srcId="{7C4A53DF-337C-C343-980F-C167D0475700}" destId="{895B02C2-CC14-2E42-A4AA-D481E2953E9D}" srcOrd="0" destOrd="0" parTransId="{D2E3AEA0-D9CD-B544-81B1-BFC0AE80B168}" sibTransId="{C0D52C42-EB66-1945-8DBF-845D5DC8184F}"/>
    <dgm:cxn modelId="{9C6C4D6C-1718-0449-977D-860B985E61FA}" srcId="{7C4A53DF-337C-C343-980F-C167D0475700}" destId="{CACD533F-7AC3-4748-851E-688776339513}" srcOrd="5" destOrd="0" parTransId="{B69EFE50-C4C6-BF4B-BD55-72151C771E04}" sibTransId="{5917A318-D662-4847-820F-0FC02D2E7779}"/>
    <dgm:cxn modelId="{0E2B9E6E-06B8-0842-8A90-699FABD764CF}" type="presOf" srcId="{AAC3F41B-0347-DA4A-A274-18D7C9475B5A}" destId="{70ABD342-8520-814F-812C-2EAB32748DCF}" srcOrd="0" destOrd="0" presId="urn:microsoft.com/office/officeart/2005/8/layout/cycle5"/>
    <dgm:cxn modelId="{823BC96E-48F4-4A4E-A258-5A52E6CFD13D}" type="presOf" srcId="{30BF9E56-985B-6644-96B1-50B5681568E3}" destId="{9D63A531-D36A-9644-AC98-71C02A4D7DE5}" srcOrd="0" destOrd="0" presId="urn:microsoft.com/office/officeart/2005/8/layout/cycle5"/>
    <dgm:cxn modelId="{65498D6F-E062-EB4A-9E18-F744234E8DE2}" type="presOf" srcId="{5917A318-D662-4847-820F-0FC02D2E7779}" destId="{C752696C-B1C3-6743-B81B-F7BCA37F16B8}" srcOrd="0" destOrd="0" presId="urn:microsoft.com/office/officeart/2005/8/layout/cycle5"/>
    <dgm:cxn modelId="{C8350F73-67B2-8240-A85C-873E68AE7957}" type="presOf" srcId="{F22A20C8-4664-264F-94BD-C1898F2410EA}" destId="{2784F135-A620-234A-9FF6-E97E2EC4DA63}" srcOrd="0" destOrd="0" presId="urn:microsoft.com/office/officeart/2005/8/layout/cycle5"/>
    <dgm:cxn modelId="{FD993680-4DC7-D549-A01A-041413C690A5}" srcId="{7C4A53DF-337C-C343-980F-C167D0475700}" destId="{F22A20C8-4664-264F-94BD-C1898F2410EA}" srcOrd="3" destOrd="0" parTransId="{10FE508D-559C-A84B-81BB-1F0E1AE97123}" sibTransId="{7C4E8231-745F-0F43-A1CE-9EE84587B856}"/>
    <dgm:cxn modelId="{2C083297-CD0D-B445-A095-A3F0FB0FE954}" type="presOf" srcId="{30C9EBDA-638B-094F-ADCF-309B6C9B09C9}" destId="{A453A39B-C626-7E44-9193-D5D1CAF2699C}" srcOrd="0" destOrd="0" presId="urn:microsoft.com/office/officeart/2005/8/layout/cycle5"/>
    <dgm:cxn modelId="{4C94BFA7-C643-5446-B49D-EF90C598E42E}" type="presOf" srcId="{9B7541CB-15D6-F346-9F41-2281DED3BB37}" destId="{CF91CD0E-4261-C549-97C7-E2929428BF09}" srcOrd="0" destOrd="0" presId="urn:microsoft.com/office/officeart/2005/8/layout/cycle5"/>
    <dgm:cxn modelId="{821C07B4-E751-0547-B6EF-53C4C888627C}" type="presOf" srcId="{2303414F-473C-D04A-93A4-2C7BDE95D5D0}" destId="{6982BF6F-EC0F-7D46-AD72-3BD10D3AF2C4}" srcOrd="0" destOrd="0" presId="urn:microsoft.com/office/officeart/2005/8/layout/cycle5"/>
    <dgm:cxn modelId="{FAB7FCBD-70FE-2C42-8745-9B1818EF76F5}" srcId="{7C4A53DF-337C-C343-980F-C167D0475700}" destId="{AAC3F41B-0347-DA4A-A274-18D7C9475B5A}" srcOrd="4" destOrd="0" parTransId="{185E8E26-A693-9E42-B333-2CA5A0E09704}" sibTransId="{30C9EBDA-638B-094F-ADCF-309B6C9B09C9}"/>
    <dgm:cxn modelId="{E041F8E2-2342-9645-B070-2AB4FCA055DC}" type="presOf" srcId="{6F41EEDB-0E43-1D41-B933-32124C495CC5}" destId="{1751E244-4D9D-DB45-8259-414305500274}" srcOrd="0" destOrd="0" presId="urn:microsoft.com/office/officeart/2005/8/layout/cycle5"/>
    <dgm:cxn modelId="{D0687FB6-7CE1-5B44-9A75-E8F9C33BAED7}" type="presParOf" srcId="{1FB0BC97-AD12-F346-9939-202FBE6FCC57}" destId="{67F16111-54CD-BD4B-87DD-2C0DBEAFB670}" srcOrd="0" destOrd="0" presId="urn:microsoft.com/office/officeart/2005/8/layout/cycle5"/>
    <dgm:cxn modelId="{CDB33ACE-E186-EC43-994A-B07A8CDF55CB}" type="presParOf" srcId="{1FB0BC97-AD12-F346-9939-202FBE6FCC57}" destId="{B38D3146-4697-C443-8889-EFC10209BC5C}" srcOrd="1" destOrd="0" presId="urn:microsoft.com/office/officeart/2005/8/layout/cycle5"/>
    <dgm:cxn modelId="{2D058730-8D20-8640-B836-D2B6A265A1EA}" type="presParOf" srcId="{1FB0BC97-AD12-F346-9939-202FBE6FCC57}" destId="{3B6C1B7F-2AF8-4141-90B1-A931292DB1A6}" srcOrd="2" destOrd="0" presId="urn:microsoft.com/office/officeart/2005/8/layout/cycle5"/>
    <dgm:cxn modelId="{E1B80163-AFE5-2C4D-ABE1-26EB695208EC}" type="presParOf" srcId="{1FB0BC97-AD12-F346-9939-202FBE6FCC57}" destId="{CF91CD0E-4261-C549-97C7-E2929428BF09}" srcOrd="3" destOrd="0" presId="urn:microsoft.com/office/officeart/2005/8/layout/cycle5"/>
    <dgm:cxn modelId="{A95F3EFF-2068-364F-B5A4-36CE058CA3C2}" type="presParOf" srcId="{1FB0BC97-AD12-F346-9939-202FBE6FCC57}" destId="{84579FBB-9214-4C4C-A7D8-01B747C0F666}" srcOrd="4" destOrd="0" presId="urn:microsoft.com/office/officeart/2005/8/layout/cycle5"/>
    <dgm:cxn modelId="{9069F63F-308C-BC49-8D08-3A0260E6CA20}" type="presParOf" srcId="{1FB0BC97-AD12-F346-9939-202FBE6FCC57}" destId="{9D63A531-D36A-9644-AC98-71C02A4D7DE5}" srcOrd="5" destOrd="0" presId="urn:microsoft.com/office/officeart/2005/8/layout/cycle5"/>
    <dgm:cxn modelId="{25FAC13E-F463-2C49-8664-67E65CB077DC}" type="presParOf" srcId="{1FB0BC97-AD12-F346-9939-202FBE6FCC57}" destId="{1751E244-4D9D-DB45-8259-414305500274}" srcOrd="6" destOrd="0" presId="urn:microsoft.com/office/officeart/2005/8/layout/cycle5"/>
    <dgm:cxn modelId="{EAE21EC9-0EDC-F94F-9E51-8F80BD29C530}" type="presParOf" srcId="{1FB0BC97-AD12-F346-9939-202FBE6FCC57}" destId="{88432514-2636-C649-A647-104AFDE001C2}" srcOrd="7" destOrd="0" presId="urn:microsoft.com/office/officeart/2005/8/layout/cycle5"/>
    <dgm:cxn modelId="{D222DBDE-BBF2-5D4D-BEFE-561F23A04E05}" type="presParOf" srcId="{1FB0BC97-AD12-F346-9939-202FBE6FCC57}" destId="{6982BF6F-EC0F-7D46-AD72-3BD10D3AF2C4}" srcOrd="8" destOrd="0" presId="urn:microsoft.com/office/officeart/2005/8/layout/cycle5"/>
    <dgm:cxn modelId="{A9A0F159-8DBD-6B46-80FE-8C123112B9D2}" type="presParOf" srcId="{1FB0BC97-AD12-F346-9939-202FBE6FCC57}" destId="{2784F135-A620-234A-9FF6-E97E2EC4DA63}" srcOrd="9" destOrd="0" presId="urn:microsoft.com/office/officeart/2005/8/layout/cycle5"/>
    <dgm:cxn modelId="{3DF31D1E-B9AE-3D4F-94B3-AE16F95D9868}" type="presParOf" srcId="{1FB0BC97-AD12-F346-9939-202FBE6FCC57}" destId="{85E863FB-3649-E646-9752-349057191556}" srcOrd="10" destOrd="0" presId="urn:microsoft.com/office/officeart/2005/8/layout/cycle5"/>
    <dgm:cxn modelId="{9E947FAB-9033-0146-AB85-91480A93AD68}" type="presParOf" srcId="{1FB0BC97-AD12-F346-9939-202FBE6FCC57}" destId="{82FF9C9B-4F23-C740-B782-F35209A3FFE8}" srcOrd="11" destOrd="0" presId="urn:microsoft.com/office/officeart/2005/8/layout/cycle5"/>
    <dgm:cxn modelId="{0E313168-7605-0C4D-B23F-1547AC780B4C}" type="presParOf" srcId="{1FB0BC97-AD12-F346-9939-202FBE6FCC57}" destId="{70ABD342-8520-814F-812C-2EAB32748DCF}" srcOrd="12" destOrd="0" presId="urn:microsoft.com/office/officeart/2005/8/layout/cycle5"/>
    <dgm:cxn modelId="{154C0A56-A5C3-1D41-911F-5E9F6BC08C52}" type="presParOf" srcId="{1FB0BC97-AD12-F346-9939-202FBE6FCC57}" destId="{00D4EC24-5065-2C4E-9C78-D1ADCD9703EF}" srcOrd="13" destOrd="0" presId="urn:microsoft.com/office/officeart/2005/8/layout/cycle5"/>
    <dgm:cxn modelId="{293A9337-B48A-2B41-BDAD-C43488D6ABF5}" type="presParOf" srcId="{1FB0BC97-AD12-F346-9939-202FBE6FCC57}" destId="{A453A39B-C626-7E44-9193-D5D1CAF2699C}" srcOrd="14" destOrd="0" presId="urn:microsoft.com/office/officeart/2005/8/layout/cycle5"/>
    <dgm:cxn modelId="{D2BA6C25-C929-8849-B0CA-1C2A15411B2A}" type="presParOf" srcId="{1FB0BC97-AD12-F346-9939-202FBE6FCC57}" destId="{840F97DA-B750-494D-8825-FA774105F95D}" srcOrd="15" destOrd="0" presId="urn:microsoft.com/office/officeart/2005/8/layout/cycle5"/>
    <dgm:cxn modelId="{94FAA6E0-FF66-6F46-905E-D6FFAC4A805C}" type="presParOf" srcId="{1FB0BC97-AD12-F346-9939-202FBE6FCC57}" destId="{8959CB4A-9A67-FE42-898B-0DF915A4B17C}" srcOrd="16" destOrd="0" presId="urn:microsoft.com/office/officeart/2005/8/layout/cycle5"/>
    <dgm:cxn modelId="{7067E246-387A-D34F-A0DD-B0FBFA7E5B57}" type="presParOf" srcId="{1FB0BC97-AD12-F346-9939-202FBE6FCC57}" destId="{C752696C-B1C3-6743-B81B-F7BCA37F16B8}" srcOrd="17" destOrd="0" presId="urn:microsoft.com/office/officeart/2005/8/layout/cycle5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C81E6B-D5EF-CA45-8BE6-7CEA03D16D33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57CAAD-70DD-6049-B91D-8B0C1AF4983E}">
      <dgm:prSet phldrT="[Text]"/>
      <dgm:spPr/>
      <dgm:t>
        <a:bodyPr/>
        <a:lstStyle/>
        <a:p>
          <a:pPr rtl="0"/>
          <a:r>
            <a:rPr lang="en-US" dirty="0"/>
            <a:t>Upgrading &amp; Improving Soils under CSA are </a:t>
          </a:r>
          <a:r>
            <a:rPr lang="en-US" b="0" i="0" u="none" dirty="0"/>
            <a:t>opening up new impacts:</a:t>
          </a:r>
          <a:endParaRPr lang="en-US" dirty="0"/>
        </a:p>
      </dgm:t>
    </dgm:pt>
    <dgm:pt modelId="{A5F22F1B-755D-9D45-9376-B55FC91F258E}" type="parTrans" cxnId="{868B491B-AAD9-114A-BECC-08148B42A15E}">
      <dgm:prSet/>
      <dgm:spPr/>
      <dgm:t>
        <a:bodyPr/>
        <a:lstStyle/>
        <a:p>
          <a:endParaRPr lang="en-US"/>
        </a:p>
      </dgm:t>
    </dgm:pt>
    <dgm:pt modelId="{776C3CCE-6025-BB47-B49D-A1366AE92398}" type="sibTrans" cxnId="{868B491B-AAD9-114A-BECC-08148B42A15E}">
      <dgm:prSet/>
      <dgm:spPr/>
      <dgm:t>
        <a:bodyPr/>
        <a:lstStyle/>
        <a:p>
          <a:endParaRPr lang="en-US"/>
        </a:p>
      </dgm:t>
    </dgm:pt>
    <dgm:pt modelId="{C7905A82-BEB4-334D-9412-908F9F489E85}">
      <dgm:prSet phldrT="[Text]" custT="1"/>
      <dgm:spPr/>
      <dgm:t>
        <a:bodyPr/>
        <a:lstStyle/>
        <a:p>
          <a:r>
            <a:rPr lang="en-US" sz="2800" b="0" i="0" u="none" dirty="0"/>
            <a:t>Carbon Sequestration </a:t>
          </a:r>
        </a:p>
        <a:p>
          <a:r>
            <a:rPr lang="en-US" sz="2800" b="0" i="0" u="none" dirty="0"/>
            <a:t>&amp; farming</a:t>
          </a:r>
          <a:endParaRPr lang="en-US" sz="2800" dirty="0"/>
        </a:p>
      </dgm:t>
    </dgm:pt>
    <dgm:pt modelId="{C898E488-C0C4-D441-A43A-4B66B6076391}" type="parTrans" cxnId="{482CF649-1429-6042-B3CF-2CABC4D78C46}">
      <dgm:prSet/>
      <dgm:spPr/>
      <dgm:t>
        <a:bodyPr/>
        <a:lstStyle/>
        <a:p>
          <a:endParaRPr lang="en-US"/>
        </a:p>
      </dgm:t>
    </dgm:pt>
    <dgm:pt modelId="{807945AC-070C-C741-ADDB-F26E8C925B3E}" type="sibTrans" cxnId="{482CF649-1429-6042-B3CF-2CABC4D78C46}">
      <dgm:prSet/>
      <dgm:spPr/>
      <dgm:t>
        <a:bodyPr/>
        <a:lstStyle/>
        <a:p>
          <a:endParaRPr lang="en-US"/>
        </a:p>
      </dgm:t>
    </dgm:pt>
    <dgm:pt modelId="{99C95BDE-76FC-E840-8A8E-59700A03AF49}">
      <dgm:prSet phldrT="[Text]" custT="1"/>
      <dgm:spPr/>
      <dgm:t>
        <a:bodyPr/>
        <a:lstStyle/>
        <a:p>
          <a:r>
            <a:rPr lang="en-US" sz="2000" b="0" i="0" u="none" dirty="0"/>
            <a:t>Improved Water Management (Water Retention, WUE, Reduced Erosion, Drought &amp; Flood Mitigation, Water Quality)</a:t>
          </a:r>
          <a:endParaRPr lang="en-US" sz="2000" dirty="0"/>
        </a:p>
      </dgm:t>
    </dgm:pt>
    <dgm:pt modelId="{1CF02E33-1CE4-174F-ACA3-A73D43E285D8}" type="parTrans" cxnId="{ABF11F2E-A4CE-214C-844F-16D72FB42860}">
      <dgm:prSet/>
      <dgm:spPr/>
      <dgm:t>
        <a:bodyPr/>
        <a:lstStyle/>
        <a:p>
          <a:endParaRPr lang="en-US"/>
        </a:p>
      </dgm:t>
    </dgm:pt>
    <dgm:pt modelId="{40FC61C5-B367-D946-89CC-9A20BF1441E4}" type="sibTrans" cxnId="{ABF11F2E-A4CE-214C-844F-16D72FB42860}">
      <dgm:prSet/>
      <dgm:spPr/>
      <dgm:t>
        <a:bodyPr/>
        <a:lstStyle/>
        <a:p>
          <a:endParaRPr lang="en-US"/>
        </a:p>
      </dgm:t>
    </dgm:pt>
    <dgm:pt modelId="{B065C7CA-F36D-A145-A61F-9B4A31FAC598}">
      <dgm:prSet phldrT="[Text]" custT="1"/>
      <dgm:spPr/>
      <dgm:t>
        <a:bodyPr/>
        <a:lstStyle/>
        <a:p>
          <a:r>
            <a:rPr lang="en-US" sz="2000" b="0" i="0" u="none" dirty="0"/>
            <a:t>Increased Food Security &amp; System Resilience to Climate Shocks</a:t>
          </a:r>
          <a:endParaRPr lang="en-US" sz="2000" dirty="0"/>
        </a:p>
      </dgm:t>
    </dgm:pt>
    <dgm:pt modelId="{62DA365F-DA00-6948-98DF-2F8A47D29E6E}" type="parTrans" cxnId="{B423FAD5-F22F-834C-AB0F-916894719286}">
      <dgm:prSet/>
      <dgm:spPr/>
      <dgm:t>
        <a:bodyPr/>
        <a:lstStyle/>
        <a:p>
          <a:endParaRPr lang="en-US"/>
        </a:p>
      </dgm:t>
    </dgm:pt>
    <dgm:pt modelId="{0C7CBA57-CB2F-F349-AED0-E62513428B4F}" type="sibTrans" cxnId="{B423FAD5-F22F-834C-AB0F-916894719286}">
      <dgm:prSet/>
      <dgm:spPr/>
      <dgm:t>
        <a:bodyPr/>
        <a:lstStyle/>
        <a:p>
          <a:endParaRPr lang="en-US"/>
        </a:p>
      </dgm:t>
    </dgm:pt>
    <dgm:pt modelId="{E1AEA67B-E3D0-7643-96F8-AAB0D54026C4}">
      <dgm:prSet phldrT="[Text]" custT="1"/>
      <dgm:spPr/>
      <dgm:t>
        <a:bodyPr/>
        <a:lstStyle/>
        <a:p>
          <a:r>
            <a:rPr lang="en-US" sz="2000" b="0" i="0" u="none" dirty="0"/>
            <a:t>Thriving Ecosystems &amp; Enhanced Biodiversity</a:t>
          </a:r>
          <a:endParaRPr lang="en-US" sz="2000" dirty="0"/>
        </a:p>
      </dgm:t>
    </dgm:pt>
    <dgm:pt modelId="{E9181442-A231-6C41-BEEB-FD25EFD01141}" type="parTrans" cxnId="{4D09BE49-D737-754E-9997-5023F9FA2625}">
      <dgm:prSet/>
      <dgm:spPr/>
      <dgm:t>
        <a:bodyPr/>
        <a:lstStyle/>
        <a:p>
          <a:endParaRPr lang="en-US"/>
        </a:p>
      </dgm:t>
    </dgm:pt>
    <dgm:pt modelId="{B642F7B8-D585-7042-B8DA-6B7788E5FFF1}" type="sibTrans" cxnId="{4D09BE49-D737-754E-9997-5023F9FA2625}">
      <dgm:prSet/>
      <dgm:spPr/>
      <dgm:t>
        <a:bodyPr/>
        <a:lstStyle/>
        <a:p>
          <a:endParaRPr lang="en-US"/>
        </a:p>
      </dgm:t>
    </dgm:pt>
    <dgm:pt modelId="{D782434B-C87B-B847-8755-2D8CDBD81C43}" type="pres">
      <dgm:prSet presAssocID="{37C81E6B-D5EF-CA45-8BE6-7CEA03D16D3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A219D3-FCA3-974B-80FB-F6D5096EEDE1}" type="pres">
      <dgm:prSet presAssocID="{37C81E6B-D5EF-CA45-8BE6-7CEA03D16D33}" presName="matrix" presStyleCnt="0"/>
      <dgm:spPr/>
    </dgm:pt>
    <dgm:pt modelId="{FDD5127B-11CC-214E-9776-21304389C0D8}" type="pres">
      <dgm:prSet presAssocID="{37C81E6B-D5EF-CA45-8BE6-7CEA03D16D33}" presName="tile1" presStyleLbl="node1" presStyleIdx="0" presStyleCnt="4"/>
      <dgm:spPr/>
    </dgm:pt>
    <dgm:pt modelId="{6C133CC9-2DBD-5549-A503-803764C43D5E}" type="pres">
      <dgm:prSet presAssocID="{37C81E6B-D5EF-CA45-8BE6-7CEA03D16D3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0EEC60-8795-4F42-8042-CF6E971C6FDF}" type="pres">
      <dgm:prSet presAssocID="{37C81E6B-D5EF-CA45-8BE6-7CEA03D16D33}" presName="tile2" presStyleLbl="node1" presStyleIdx="1" presStyleCnt="4"/>
      <dgm:spPr/>
    </dgm:pt>
    <dgm:pt modelId="{01B6EF6F-DD0A-3D42-9B85-0EBFC5ABB097}" type="pres">
      <dgm:prSet presAssocID="{37C81E6B-D5EF-CA45-8BE6-7CEA03D16D3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DED9176-71A0-5B42-B557-EED1CBCEF23F}" type="pres">
      <dgm:prSet presAssocID="{37C81E6B-D5EF-CA45-8BE6-7CEA03D16D33}" presName="tile3" presStyleLbl="node1" presStyleIdx="2" presStyleCnt="4"/>
      <dgm:spPr/>
    </dgm:pt>
    <dgm:pt modelId="{84CE781F-7566-364A-A6CA-9B2E1DF3D6F1}" type="pres">
      <dgm:prSet presAssocID="{37C81E6B-D5EF-CA45-8BE6-7CEA03D16D3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B86FD82-E4F3-9E45-B1DA-8F26DC91C77C}" type="pres">
      <dgm:prSet presAssocID="{37C81E6B-D5EF-CA45-8BE6-7CEA03D16D33}" presName="tile4" presStyleLbl="node1" presStyleIdx="3" presStyleCnt="4"/>
      <dgm:spPr/>
    </dgm:pt>
    <dgm:pt modelId="{58CADA3C-708B-6B4D-9797-88408BA4EB3E}" type="pres">
      <dgm:prSet presAssocID="{37C81E6B-D5EF-CA45-8BE6-7CEA03D16D3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13C29AF-61D9-DC49-B53A-B1E88EF00DB5}" type="pres">
      <dgm:prSet presAssocID="{37C81E6B-D5EF-CA45-8BE6-7CEA03D16D33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0CE3E30B-23E4-A747-8AF9-B25423C3FBA7}" type="presOf" srcId="{FF57CAAD-70DD-6049-B91D-8B0C1AF4983E}" destId="{413C29AF-61D9-DC49-B53A-B1E88EF00DB5}" srcOrd="0" destOrd="0" presId="urn:microsoft.com/office/officeart/2005/8/layout/matrix1"/>
    <dgm:cxn modelId="{868B491B-AAD9-114A-BECC-08148B42A15E}" srcId="{37C81E6B-D5EF-CA45-8BE6-7CEA03D16D33}" destId="{FF57CAAD-70DD-6049-B91D-8B0C1AF4983E}" srcOrd="0" destOrd="0" parTransId="{A5F22F1B-755D-9D45-9376-B55FC91F258E}" sibTransId="{776C3CCE-6025-BB47-B49D-A1366AE92398}"/>
    <dgm:cxn modelId="{9C74942A-E5A1-7B44-BE06-C446DCD32610}" type="presOf" srcId="{B065C7CA-F36D-A145-A61F-9B4A31FAC598}" destId="{84CE781F-7566-364A-A6CA-9B2E1DF3D6F1}" srcOrd="1" destOrd="0" presId="urn:microsoft.com/office/officeart/2005/8/layout/matrix1"/>
    <dgm:cxn modelId="{ABF11F2E-A4CE-214C-844F-16D72FB42860}" srcId="{FF57CAAD-70DD-6049-B91D-8B0C1AF4983E}" destId="{99C95BDE-76FC-E840-8A8E-59700A03AF49}" srcOrd="1" destOrd="0" parTransId="{1CF02E33-1CE4-174F-ACA3-A73D43E285D8}" sibTransId="{40FC61C5-B367-D946-89CC-9A20BF1441E4}"/>
    <dgm:cxn modelId="{72F9AA31-A3B5-E641-BDDF-B311F16B0F26}" type="presOf" srcId="{B065C7CA-F36D-A145-A61F-9B4A31FAC598}" destId="{ADED9176-71A0-5B42-B557-EED1CBCEF23F}" srcOrd="0" destOrd="0" presId="urn:microsoft.com/office/officeart/2005/8/layout/matrix1"/>
    <dgm:cxn modelId="{4D09BE49-D737-754E-9997-5023F9FA2625}" srcId="{FF57CAAD-70DD-6049-B91D-8B0C1AF4983E}" destId="{E1AEA67B-E3D0-7643-96F8-AAB0D54026C4}" srcOrd="3" destOrd="0" parTransId="{E9181442-A231-6C41-BEEB-FD25EFD01141}" sibTransId="{B642F7B8-D585-7042-B8DA-6B7788E5FFF1}"/>
    <dgm:cxn modelId="{482CF649-1429-6042-B3CF-2CABC4D78C46}" srcId="{FF57CAAD-70DD-6049-B91D-8B0C1AF4983E}" destId="{C7905A82-BEB4-334D-9412-908F9F489E85}" srcOrd="0" destOrd="0" parTransId="{C898E488-C0C4-D441-A43A-4B66B6076391}" sibTransId="{807945AC-070C-C741-ADDB-F26E8C925B3E}"/>
    <dgm:cxn modelId="{073CBD51-3FE3-8048-ABC8-8B9876CCE062}" type="presOf" srcId="{C7905A82-BEB4-334D-9412-908F9F489E85}" destId="{6C133CC9-2DBD-5549-A503-803764C43D5E}" srcOrd="1" destOrd="0" presId="urn:microsoft.com/office/officeart/2005/8/layout/matrix1"/>
    <dgm:cxn modelId="{FB4A9F58-144F-6B4C-91A5-863D51451BB0}" type="presOf" srcId="{C7905A82-BEB4-334D-9412-908F9F489E85}" destId="{FDD5127B-11CC-214E-9776-21304389C0D8}" srcOrd="0" destOrd="0" presId="urn:microsoft.com/office/officeart/2005/8/layout/matrix1"/>
    <dgm:cxn modelId="{694EAC74-6A1F-C94B-823B-5A274BB01C8C}" type="presOf" srcId="{99C95BDE-76FC-E840-8A8E-59700A03AF49}" destId="{400EEC60-8795-4F42-8042-CF6E971C6FDF}" srcOrd="0" destOrd="0" presId="urn:microsoft.com/office/officeart/2005/8/layout/matrix1"/>
    <dgm:cxn modelId="{1F4C3693-A888-024D-8A92-4D6639CF2AD5}" type="presOf" srcId="{99C95BDE-76FC-E840-8A8E-59700A03AF49}" destId="{01B6EF6F-DD0A-3D42-9B85-0EBFC5ABB097}" srcOrd="1" destOrd="0" presId="urn:microsoft.com/office/officeart/2005/8/layout/matrix1"/>
    <dgm:cxn modelId="{C01DFDA3-F6B7-1445-A0F7-0EFD0B0F7460}" type="presOf" srcId="{E1AEA67B-E3D0-7643-96F8-AAB0D54026C4}" destId="{7B86FD82-E4F3-9E45-B1DA-8F26DC91C77C}" srcOrd="0" destOrd="0" presId="urn:microsoft.com/office/officeart/2005/8/layout/matrix1"/>
    <dgm:cxn modelId="{3C52DFC8-6BBD-A54D-A024-C437D7FB01BE}" type="presOf" srcId="{E1AEA67B-E3D0-7643-96F8-AAB0D54026C4}" destId="{58CADA3C-708B-6B4D-9797-88408BA4EB3E}" srcOrd="1" destOrd="0" presId="urn:microsoft.com/office/officeart/2005/8/layout/matrix1"/>
    <dgm:cxn modelId="{B423FAD5-F22F-834C-AB0F-916894719286}" srcId="{FF57CAAD-70DD-6049-B91D-8B0C1AF4983E}" destId="{B065C7CA-F36D-A145-A61F-9B4A31FAC598}" srcOrd="2" destOrd="0" parTransId="{62DA365F-DA00-6948-98DF-2F8A47D29E6E}" sibTransId="{0C7CBA57-CB2F-F349-AED0-E62513428B4F}"/>
    <dgm:cxn modelId="{1F7DF1F0-63E8-DC49-A933-A238FAE75AB8}" type="presOf" srcId="{37C81E6B-D5EF-CA45-8BE6-7CEA03D16D33}" destId="{D782434B-C87B-B847-8755-2D8CDBD81C43}" srcOrd="0" destOrd="0" presId="urn:microsoft.com/office/officeart/2005/8/layout/matrix1"/>
    <dgm:cxn modelId="{6B68905F-4941-3B46-9E84-5224834D2167}" type="presParOf" srcId="{D782434B-C87B-B847-8755-2D8CDBD81C43}" destId="{56A219D3-FCA3-974B-80FB-F6D5096EEDE1}" srcOrd="0" destOrd="0" presId="urn:microsoft.com/office/officeart/2005/8/layout/matrix1"/>
    <dgm:cxn modelId="{CF57B993-9515-6742-AE1C-FB09F994E72D}" type="presParOf" srcId="{56A219D3-FCA3-974B-80FB-F6D5096EEDE1}" destId="{FDD5127B-11CC-214E-9776-21304389C0D8}" srcOrd="0" destOrd="0" presId="urn:microsoft.com/office/officeart/2005/8/layout/matrix1"/>
    <dgm:cxn modelId="{7536C64E-47E4-3D48-A861-00A430B06B30}" type="presParOf" srcId="{56A219D3-FCA3-974B-80FB-F6D5096EEDE1}" destId="{6C133CC9-2DBD-5549-A503-803764C43D5E}" srcOrd="1" destOrd="0" presId="urn:microsoft.com/office/officeart/2005/8/layout/matrix1"/>
    <dgm:cxn modelId="{1435B39B-AB22-C545-B422-BF6DD42969DE}" type="presParOf" srcId="{56A219D3-FCA3-974B-80FB-F6D5096EEDE1}" destId="{400EEC60-8795-4F42-8042-CF6E971C6FDF}" srcOrd="2" destOrd="0" presId="urn:microsoft.com/office/officeart/2005/8/layout/matrix1"/>
    <dgm:cxn modelId="{F3211003-0B54-F344-B46A-C34FCBB18C55}" type="presParOf" srcId="{56A219D3-FCA3-974B-80FB-F6D5096EEDE1}" destId="{01B6EF6F-DD0A-3D42-9B85-0EBFC5ABB097}" srcOrd="3" destOrd="0" presId="urn:microsoft.com/office/officeart/2005/8/layout/matrix1"/>
    <dgm:cxn modelId="{39BF5B32-E676-734E-B76A-9A386ED6FA43}" type="presParOf" srcId="{56A219D3-FCA3-974B-80FB-F6D5096EEDE1}" destId="{ADED9176-71A0-5B42-B557-EED1CBCEF23F}" srcOrd="4" destOrd="0" presId="urn:microsoft.com/office/officeart/2005/8/layout/matrix1"/>
    <dgm:cxn modelId="{D3CFBE45-569E-234F-9A5C-8FEBBCAE2320}" type="presParOf" srcId="{56A219D3-FCA3-974B-80FB-F6D5096EEDE1}" destId="{84CE781F-7566-364A-A6CA-9B2E1DF3D6F1}" srcOrd="5" destOrd="0" presId="urn:microsoft.com/office/officeart/2005/8/layout/matrix1"/>
    <dgm:cxn modelId="{C2AC0C65-5C1A-C240-A005-75A679182A8D}" type="presParOf" srcId="{56A219D3-FCA3-974B-80FB-F6D5096EEDE1}" destId="{7B86FD82-E4F3-9E45-B1DA-8F26DC91C77C}" srcOrd="6" destOrd="0" presId="urn:microsoft.com/office/officeart/2005/8/layout/matrix1"/>
    <dgm:cxn modelId="{9B8D3BA9-11A1-8748-82F7-1BC66366FA84}" type="presParOf" srcId="{56A219D3-FCA3-974B-80FB-F6D5096EEDE1}" destId="{58CADA3C-708B-6B4D-9797-88408BA4EB3E}" srcOrd="7" destOrd="0" presId="urn:microsoft.com/office/officeart/2005/8/layout/matrix1"/>
    <dgm:cxn modelId="{096C774E-6F4D-864F-A5E8-A0F2A0C84CE6}" type="presParOf" srcId="{D782434B-C87B-B847-8755-2D8CDBD81C43}" destId="{413C29AF-61D9-DC49-B53A-B1E88EF00DB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32E32A-ABA1-B54A-BBF1-5148E3ADF979}" type="doc">
      <dgm:prSet loTypeId="urn:microsoft.com/office/officeart/2005/8/layout/h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4D35ED-BAED-9A4B-AE49-AAE984C75626}">
      <dgm:prSet phldrT="[Text]"/>
      <dgm:spPr/>
      <dgm:t>
        <a:bodyPr/>
        <a:lstStyle/>
        <a:p>
          <a:r>
            <a:rPr lang="en-US" b="0" i="0" u="none" dirty="0"/>
            <a:t>Ultra-Resilient Crops</a:t>
          </a:r>
          <a:endParaRPr lang="en-US" dirty="0"/>
        </a:p>
      </dgm:t>
    </dgm:pt>
    <dgm:pt modelId="{B8C023C0-8206-DF4F-9E33-E2A3593B5290}" type="parTrans" cxnId="{EE5BE2AA-860F-804D-8085-FB85E434EBDC}">
      <dgm:prSet/>
      <dgm:spPr/>
      <dgm:t>
        <a:bodyPr/>
        <a:lstStyle/>
        <a:p>
          <a:endParaRPr lang="en-US"/>
        </a:p>
      </dgm:t>
    </dgm:pt>
    <dgm:pt modelId="{8AD9B975-8376-7B4C-8098-7217572EDA9E}" type="sibTrans" cxnId="{EE5BE2AA-860F-804D-8085-FB85E434EBDC}">
      <dgm:prSet/>
      <dgm:spPr/>
      <dgm:t>
        <a:bodyPr/>
        <a:lstStyle/>
        <a:p>
          <a:endParaRPr lang="en-US"/>
        </a:p>
      </dgm:t>
    </dgm:pt>
    <dgm:pt modelId="{70761846-CA2E-A849-B6AB-50BE96BB2F05}">
      <dgm:prSet phldrT="[Text]"/>
      <dgm:spPr/>
      <dgm:t>
        <a:bodyPr/>
        <a:lstStyle/>
        <a:p>
          <a:r>
            <a:rPr lang="en-US" b="0" i="0" u="none" dirty="0"/>
            <a:t>Extreme Weather Tolerance (droughts)</a:t>
          </a:r>
          <a:endParaRPr lang="en-US" dirty="0"/>
        </a:p>
      </dgm:t>
    </dgm:pt>
    <dgm:pt modelId="{6FF97990-BFAE-B543-8186-7AB4CA9949D3}" type="parTrans" cxnId="{E4037402-7B20-9945-90A8-B6D364D8C4A0}">
      <dgm:prSet/>
      <dgm:spPr/>
      <dgm:t>
        <a:bodyPr/>
        <a:lstStyle/>
        <a:p>
          <a:endParaRPr lang="en-US"/>
        </a:p>
      </dgm:t>
    </dgm:pt>
    <dgm:pt modelId="{BE774CA5-D7D8-0644-BBF4-A8958E23048C}" type="sibTrans" cxnId="{E4037402-7B20-9945-90A8-B6D364D8C4A0}">
      <dgm:prSet/>
      <dgm:spPr/>
      <dgm:t>
        <a:bodyPr/>
        <a:lstStyle/>
        <a:p>
          <a:endParaRPr lang="en-US"/>
        </a:p>
      </dgm:t>
    </dgm:pt>
    <dgm:pt modelId="{D12C7CB2-4E00-6445-9FC0-308185EBDC6E}">
      <dgm:prSet phldrT="[Text]"/>
      <dgm:spPr/>
      <dgm:t>
        <a:bodyPr/>
        <a:lstStyle/>
        <a:p>
          <a:r>
            <a:rPr lang="en-US" b="0" i="0" u="none" dirty="0"/>
            <a:t>Pest and Disease Resistance</a:t>
          </a:r>
          <a:endParaRPr lang="en-US" dirty="0"/>
        </a:p>
      </dgm:t>
    </dgm:pt>
    <dgm:pt modelId="{F77D4C99-520A-C746-A08A-7FFF1C259404}" type="parTrans" cxnId="{33B2C269-7BDD-5547-AF24-58D5A0040652}">
      <dgm:prSet/>
      <dgm:spPr/>
      <dgm:t>
        <a:bodyPr/>
        <a:lstStyle/>
        <a:p>
          <a:endParaRPr lang="en-US"/>
        </a:p>
      </dgm:t>
    </dgm:pt>
    <dgm:pt modelId="{BC7B207F-BBFA-5D45-8F8E-72A1F696C1F3}" type="sibTrans" cxnId="{33B2C269-7BDD-5547-AF24-58D5A0040652}">
      <dgm:prSet/>
      <dgm:spPr/>
      <dgm:t>
        <a:bodyPr/>
        <a:lstStyle/>
        <a:p>
          <a:endParaRPr lang="en-US"/>
        </a:p>
      </dgm:t>
    </dgm:pt>
    <dgm:pt modelId="{AA01E2CD-4694-9A4A-998E-30812C784312}">
      <dgm:prSet phldrT="[Text]"/>
      <dgm:spPr/>
      <dgm:t>
        <a:bodyPr/>
        <a:lstStyle/>
        <a:p>
          <a:r>
            <a:rPr lang="en-US" b="0" i="0" u="none" dirty="0"/>
            <a:t>Sustainable Intensification</a:t>
          </a:r>
          <a:endParaRPr lang="en-US" dirty="0"/>
        </a:p>
      </dgm:t>
    </dgm:pt>
    <dgm:pt modelId="{2EFC53A8-EA3D-C945-A1E7-E9051C89A78D}" type="parTrans" cxnId="{D8FD9FD8-2E36-9A47-8ADD-7D04E1803D63}">
      <dgm:prSet/>
      <dgm:spPr/>
      <dgm:t>
        <a:bodyPr/>
        <a:lstStyle/>
        <a:p>
          <a:endParaRPr lang="en-US"/>
        </a:p>
      </dgm:t>
    </dgm:pt>
    <dgm:pt modelId="{0BCE53DD-6E45-9C45-9490-3F9032F0CD2A}" type="sibTrans" cxnId="{D8FD9FD8-2E36-9A47-8ADD-7D04E1803D63}">
      <dgm:prSet/>
      <dgm:spPr/>
      <dgm:t>
        <a:bodyPr/>
        <a:lstStyle/>
        <a:p>
          <a:endParaRPr lang="en-US"/>
        </a:p>
      </dgm:t>
    </dgm:pt>
    <dgm:pt modelId="{670EE91E-5E60-FB4F-992F-4A2C5FDF2F4F}">
      <dgm:prSet phldrT="[Text]"/>
      <dgm:spPr/>
      <dgm:t>
        <a:bodyPr/>
        <a:lstStyle/>
        <a:p>
          <a:r>
            <a:rPr lang="en-US" b="0" i="0" u="none" dirty="0"/>
            <a:t>Enhancing Water Use Efficiency</a:t>
          </a:r>
          <a:endParaRPr lang="en-US" dirty="0"/>
        </a:p>
      </dgm:t>
    </dgm:pt>
    <dgm:pt modelId="{CF8F7B9A-FA4A-1C4A-875D-BF5ECA40FAE5}" type="parTrans" cxnId="{B754323F-5376-A04B-81F2-8581CBC38597}">
      <dgm:prSet/>
      <dgm:spPr/>
      <dgm:t>
        <a:bodyPr/>
        <a:lstStyle/>
        <a:p>
          <a:endParaRPr lang="en-US"/>
        </a:p>
      </dgm:t>
    </dgm:pt>
    <dgm:pt modelId="{14AE1FFB-8211-5640-954A-746AEE3BBFE5}" type="sibTrans" cxnId="{B754323F-5376-A04B-81F2-8581CBC38597}">
      <dgm:prSet/>
      <dgm:spPr/>
      <dgm:t>
        <a:bodyPr/>
        <a:lstStyle/>
        <a:p>
          <a:endParaRPr lang="en-US"/>
        </a:p>
      </dgm:t>
    </dgm:pt>
    <dgm:pt modelId="{E9630CF0-735D-884E-A90C-2E9123DCFE2D}">
      <dgm:prSet phldrT="[Text]"/>
      <dgm:spPr/>
      <dgm:t>
        <a:bodyPr/>
        <a:lstStyle/>
        <a:p>
          <a:r>
            <a:rPr lang="en-US" b="0" i="0" u="none" dirty="0"/>
            <a:t>Integrated Systems</a:t>
          </a:r>
          <a:endParaRPr lang="en-US" dirty="0"/>
        </a:p>
      </dgm:t>
    </dgm:pt>
    <dgm:pt modelId="{69585798-D009-A24C-A83F-B5592BB8B0FD}" type="parTrans" cxnId="{E04E601B-E9B0-584E-81B4-6D2E4EA79465}">
      <dgm:prSet/>
      <dgm:spPr/>
      <dgm:t>
        <a:bodyPr/>
        <a:lstStyle/>
        <a:p>
          <a:endParaRPr lang="en-US"/>
        </a:p>
      </dgm:t>
    </dgm:pt>
    <dgm:pt modelId="{9905150D-4C57-4243-AA81-1E63EE824CAE}" type="sibTrans" cxnId="{E04E601B-E9B0-584E-81B4-6D2E4EA79465}">
      <dgm:prSet/>
      <dgm:spPr/>
      <dgm:t>
        <a:bodyPr/>
        <a:lstStyle/>
        <a:p>
          <a:endParaRPr lang="en-US"/>
        </a:p>
      </dgm:t>
    </dgm:pt>
    <dgm:pt modelId="{ACEA6E58-B25B-644D-A928-63B1C5CC1DC0}">
      <dgm:prSet phldrT="[Text]"/>
      <dgm:spPr/>
      <dgm:t>
        <a:bodyPr/>
        <a:lstStyle/>
        <a:p>
          <a:r>
            <a:rPr lang="en-US" b="0" i="0" u="none" dirty="0"/>
            <a:t>Carbon Farming</a:t>
          </a:r>
          <a:endParaRPr lang="en-US" dirty="0"/>
        </a:p>
      </dgm:t>
    </dgm:pt>
    <dgm:pt modelId="{7FB6394B-8BC6-E049-B7B1-1C81A7C6B0B9}" type="parTrans" cxnId="{D00ECF25-A1B3-7848-B850-09EFF22AAAC5}">
      <dgm:prSet/>
      <dgm:spPr/>
      <dgm:t>
        <a:bodyPr/>
        <a:lstStyle/>
        <a:p>
          <a:endParaRPr lang="en-US"/>
        </a:p>
      </dgm:t>
    </dgm:pt>
    <dgm:pt modelId="{AA26B777-8909-744D-9220-16A50E54D697}" type="sibTrans" cxnId="{D00ECF25-A1B3-7848-B850-09EFF22AAAC5}">
      <dgm:prSet/>
      <dgm:spPr/>
      <dgm:t>
        <a:bodyPr/>
        <a:lstStyle/>
        <a:p>
          <a:endParaRPr lang="en-US"/>
        </a:p>
      </dgm:t>
    </dgm:pt>
    <dgm:pt modelId="{C06DD1F8-43B7-DF49-BC38-43CA03AC0D72}">
      <dgm:prSet phldrT="[Text]"/>
      <dgm:spPr/>
      <dgm:t>
        <a:bodyPr/>
        <a:lstStyle/>
        <a:p>
          <a:r>
            <a:rPr lang="en-US" b="0" i="0" u="none" dirty="0"/>
            <a:t>Root Systems</a:t>
          </a:r>
          <a:endParaRPr lang="en-US" dirty="0"/>
        </a:p>
      </dgm:t>
    </dgm:pt>
    <dgm:pt modelId="{29CED357-C5A9-6D42-86D8-8B9FF9947192}" type="parTrans" cxnId="{0760E4E6-6AE0-6541-910B-9AE035FE9267}">
      <dgm:prSet/>
      <dgm:spPr/>
      <dgm:t>
        <a:bodyPr/>
        <a:lstStyle/>
        <a:p>
          <a:endParaRPr lang="en-US"/>
        </a:p>
      </dgm:t>
    </dgm:pt>
    <dgm:pt modelId="{6E259BEB-7A64-BD49-99DD-78F0F229E358}" type="sibTrans" cxnId="{0760E4E6-6AE0-6541-910B-9AE035FE9267}">
      <dgm:prSet/>
      <dgm:spPr/>
      <dgm:t>
        <a:bodyPr/>
        <a:lstStyle/>
        <a:p>
          <a:endParaRPr lang="en-US"/>
        </a:p>
      </dgm:t>
    </dgm:pt>
    <dgm:pt modelId="{76AFD45D-8F4C-414B-9FC7-64079C45E520}">
      <dgm:prSet phldrT="[Text]"/>
      <dgm:spPr/>
      <dgm:t>
        <a:bodyPr/>
        <a:lstStyle/>
        <a:p>
          <a:pPr rtl="0"/>
          <a:r>
            <a:rPr lang="en-US" dirty="0"/>
            <a:t>Carbon markets</a:t>
          </a:r>
        </a:p>
      </dgm:t>
    </dgm:pt>
    <dgm:pt modelId="{5140053E-9CE6-9D48-B9F7-614F52AA13F9}" type="parTrans" cxnId="{93EC887B-3925-BB43-B7C2-77515BF76893}">
      <dgm:prSet/>
      <dgm:spPr/>
      <dgm:t>
        <a:bodyPr/>
        <a:lstStyle/>
        <a:p>
          <a:endParaRPr lang="en-US"/>
        </a:p>
      </dgm:t>
    </dgm:pt>
    <dgm:pt modelId="{62F2FDB4-AEF7-3844-BB08-629BDABCC305}" type="sibTrans" cxnId="{93EC887B-3925-BB43-B7C2-77515BF76893}">
      <dgm:prSet/>
      <dgm:spPr/>
      <dgm:t>
        <a:bodyPr/>
        <a:lstStyle/>
        <a:p>
          <a:endParaRPr lang="en-US"/>
        </a:p>
      </dgm:t>
    </dgm:pt>
    <dgm:pt modelId="{BEDDA1D2-A981-AB4A-BE50-F79ED6192025}">
      <dgm:prSet phldrT="[Text]"/>
      <dgm:spPr/>
      <dgm:t>
        <a:bodyPr/>
        <a:lstStyle/>
        <a:p>
          <a:r>
            <a:rPr lang="en-US" b="0" i="0" u="none" dirty="0"/>
            <a:t>Nutrient Efficiency &amp; sustainability</a:t>
          </a:r>
          <a:endParaRPr lang="en-US" dirty="0"/>
        </a:p>
      </dgm:t>
    </dgm:pt>
    <dgm:pt modelId="{A7886F5E-D69B-B04E-9D74-5F1ECC2DE34D}" type="parTrans" cxnId="{636F5630-AF52-6540-A1C6-B15D85C95EF5}">
      <dgm:prSet/>
      <dgm:spPr/>
      <dgm:t>
        <a:bodyPr/>
        <a:lstStyle/>
        <a:p>
          <a:endParaRPr lang="en-US"/>
        </a:p>
      </dgm:t>
    </dgm:pt>
    <dgm:pt modelId="{1ADF5F12-B062-0F4E-A3E3-D93DBDE90BF6}" type="sibTrans" cxnId="{636F5630-AF52-6540-A1C6-B15D85C95EF5}">
      <dgm:prSet/>
      <dgm:spPr/>
      <dgm:t>
        <a:bodyPr/>
        <a:lstStyle/>
        <a:p>
          <a:endParaRPr lang="en-US"/>
        </a:p>
      </dgm:t>
    </dgm:pt>
    <dgm:pt modelId="{B0D2ABAD-0F88-D04B-A437-C0421FD05ED8}">
      <dgm:prSet phldrT="[Text]"/>
      <dgm:spPr/>
      <dgm:t>
        <a:bodyPr/>
        <a:lstStyle/>
        <a:p>
          <a:r>
            <a:rPr lang="en-US" b="0" i="0" u="none" dirty="0"/>
            <a:t>Income opportunities</a:t>
          </a:r>
          <a:endParaRPr lang="en-US" dirty="0"/>
        </a:p>
      </dgm:t>
    </dgm:pt>
    <dgm:pt modelId="{92531F1B-FFD8-0742-BEE9-65DE4DE4F368}" type="parTrans" cxnId="{29422802-BF27-8F4E-A403-E02405E5889C}">
      <dgm:prSet/>
      <dgm:spPr/>
      <dgm:t>
        <a:bodyPr/>
        <a:lstStyle/>
        <a:p>
          <a:endParaRPr lang="en-US"/>
        </a:p>
      </dgm:t>
    </dgm:pt>
    <dgm:pt modelId="{1C3E1565-3D18-1648-A1F8-7E5499A36C51}" type="sibTrans" cxnId="{29422802-BF27-8F4E-A403-E02405E5889C}">
      <dgm:prSet/>
      <dgm:spPr/>
      <dgm:t>
        <a:bodyPr/>
        <a:lstStyle/>
        <a:p>
          <a:endParaRPr lang="en-US"/>
        </a:p>
      </dgm:t>
    </dgm:pt>
    <dgm:pt modelId="{8BE36737-2C31-D044-9651-3C483AA7908F}">
      <dgm:prSet phldrT="[Text]"/>
      <dgm:spPr/>
      <dgm:t>
        <a:bodyPr/>
        <a:lstStyle/>
        <a:p>
          <a:pPr rtl="0"/>
          <a:r>
            <a:rPr lang="en-US" dirty="0"/>
            <a:t>Better quality with less inputs</a:t>
          </a:r>
        </a:p>
      </dgm:t>
    </dgm:pt>
    <dgm:pt modelId="{FC8CE447-DCA1-E443-B16B-F1AFBE0FAABB}" type="parTrans" cxnId="{256B2FCE-BFA6-2747-9014-57D3AF7CB7E8}">
      <dgm:prSet/>
      <dgm:spPr/>
      <dgm:t>
        <a:bodyPr/>
        <a:lstStyle/>
        <a:p>
          <a:endParaRPr lang="en-US"/>
        </a:p>
      </dgm:t>
    </dgm:pt>
    <dgm:pt modelId="{E0777FB4-2E40-5749-912B-BCBB7EECF10A}" type="sibTrans" cxnId="{256B2FCE-BFA6-2747-9014-57D3AF7CB7E8}">
      <dgm:prSet/>
      <dgm:spPr/>
      <dgm:t>
        <a:bodyPr/>
        <a:lstStyle/>
        <a:p>
          <a:endParaRPr lang="en-US"/>
        </a:p>
      </dgm:t>
    </dgm:pt>
    <dgm:pt modelId="{75256ECF-BDB1-4341-9115-87D80040FBF7}">
      <dgm:prSet phldrT="[Text]"/>
      <dgm:spPr/>
      <dgm:t>
        <a:bodyPr/>
        <a:lstStyle/>
        <a:p>
          <a:pPr rtl="0"/>
          <a:r>
            <a:rPr lang="en-US" dirty="0"/>
            <a:t>Soil biodiversity</a:t>
          </a:r>
        </a:p>
      </dgm:t>
    </dgm:pt>
    <dgm:pt modelId="{DE72D727-96A8-6747-BC18-8B4205A4A690}" type="parTrans" cxnId="{31411EAE-9470-3C4B-B62E-BCDFD7252C59}">
      <dgm:prSet/>
      <dgm:spPr/>
      <dgm:t>
        <a:bodyPr/>
        <a:lstStyle/>
        <a:p>
          <a:endParaRPr lang="en-US"/>
        </a:p>
      </dgm:t>
    </dgm:pt>
    <dgm:pt modelId="{45B09CED-3A26-8942-84B5-FEBB525AA3DA}" type="sibTrans" cxnId="{31411EAE-9470-3C4B-B62E-BCDFD7252C59}">
      <dgm:prSet/>
      <dgm:spPr/>
      <dgm:t>
        <a:bodyPr/>
        <a:lstStyle/>
        <a:p>
          <a:endParaRPr lang="en-US"/>
        </a:p>
      </dgm:t>
    </dgm:pt>
    <dgm:pt modelId="{2E1CF7F7-F653-D445-BF16-D497D55B6B56}">
      <dgm:prSet phldrT="[Text]"/>
      <dgm:spPr/>
      <dgm:t>
        <a:bodyPr/>
        <a:lstStyle/>
        <a:p>
          <a:r>
            <a:rPr lang="en-US" b="0" i="0" u="none" dirty="0"/>
            <a:t>Enhanced Photosynthesis</a:t>
          </a:r>
          <a:endParaRPr lang="en-US" dirty="0"/>
        </a:p>
      </dgm:t>
    </dgm:pt>
    <dgm:pt modelId="{AB9DB183-D158-FA43-81F8-3065A1F63C06}" type="parTrans" cxnId="{6BF39F42-7C85-9843-ADCB-883FF1103D17}">
      <dgm:prSet/>
      <dgm:spPr/>
      <dgm:t>
        <a:bodyPr/>
        <a:lstStyle/>
        <a:p>
          <a:endParaRPr lang="en-US"/>
        </a:p>
      </dgm:t>
    </dgm:pt>
    <dgm:pt modelId="{1DC0D7B6-0E5F-EF49-AC0B-F1480D734D23}" type="sibTrans" cxnId="{6BF39F42-7C85-9843-ADCB-883FF1103D17}">
      <dgm:prSet/>
      <dgm:spPr/>
      <dgm:t>
        <a:bodyPr/>
        <a:lstStyle/>
        <a:p>
          <a:endParaRPr lang="en-US"/>
        </a:p>
      </dgm:t>
    </dgm:pt>
    <dgm:pt modelId="{103EE2CC-510D-5F41-8C70-99FBFDE3F0F0}">
      <dgm:prSet phldrT="[Text]"/>
      <dgm:spPr/>
      <dgm:t>
        <a:bodyPr/>
        <a:lstStyle/>
        <a:p>
          <a:r>
            <a:rPr lang="en-US" b="0" i="0" u="none" dirty="0"/>
            <a:t>Enhanced Carbon Sequestration</a:t>
          </a:r>
          <a:endParaRPr lang="en-US" dirty="0"/>
        </a:p>
      </dgm:t>
    </dgm:pt>
    <dgm:pt modelId="{81DEC5AD-91FF-DB4A-B158-5C7E39200A08}" type="parTrans" cxnId="{653448BF-33D8-2246-BE82-795847338365}">
      <dgm:prSet/>
      <dgm:spPr/>
      <dgm:t>
        <a:bodyPr/>
        <a:lstStyle/>
        <a:p>
          <a:endParaRPr lang="en-US"/>
        </a:p>
      </dgm:t>
    </dgm:pt>
    <dgm:pt modelId="{FA5F23F0-FB70-A14C-8119-02F7CC8DDEAF}" type="sibTrans" cxnId="{653448BF-33D8-2246-BE82-795847338365}">
      <dgm:prSet/>
      <dgm:spPr/>
      <dgm:t>
        <a:bodyPr/>
        <a:lstStyle/>
        <a:p>
          <a:endParaRPr lang="en-US"/>
        </a:p>
      </dgm:t>
    </dgm:pt>
    <dgm:pt modelId="{D6C8624A-283A-F348-8296-5CBEAC1B2E53}">
      <dgm:prSet phldrT="[Text]"/>
      <dgm:spPr/>
      <dgm:t>
        <a:bodyPr/>
        <a:lstStyle/>
        <a:p>
          <a:r>
            <a:rPr lang="en-US" b="0" i="0" u="none" dirty="0"/>
            <a:t>Higher Yields with Less Impact</a:t>
          </a:r>
          <a:endParaRPr lang="en-US" dirty="0"/>
        </a:p>
      </dgm:t>
    </dgm:pt>
    <dgm:pt modelId="{E92E6958-07B2-4342-BE13-0B286435E846}" type="parTrans" cxnId="{196FDE96-1EFD-0B49-8437-C676375E9C71}">
      <dgm:prSet/>
      <dgm:spPr/>
      <dgm:t>
        <a:bodyPr/>
        <a:lstStyle/>
        <a:p>
          <a:endParaRPr lang="en-US"/>
        </a:p>
      </dgm:t>
    </dgm:pt>
    <dgm:pt modelId="{296137E3-D137-DC40-962F-B546201EAE97}" type="sibTrans" cxnId="{196FDE96-1EFD-0B49-8437-C676375E9C71}">
      <dgm:prSet/>
      <dgm:spPr/>
      <dgm:t>
        <a:bodyPr/>
        <a:lstStyle/>
        <a:p>
          <a:endParaRPr lang="en-US"/>
        </a:p>
      </dgm:t>
    </dgm:pt>
    <dgm:pt modelId="{A9EA50CD-D2D6-7145-82B4-602B017F2148}">
      <dgm:prSet phldrT="[Text]"/>
      <dgm:spPr/>
      <dgm:t>
        <a:bodyPr/>
        <a:lstStyle/>
        <a:p>
          <a:pPr rtl="0"/>
          <a:r>
            <a:rPr lang="en-US" dirty="0"/>
            <a:t>Crop diversification</a:t>
          </a:r>
        </a:p>
      </dgm:t>
    </dgm:pt>
    <dgm:pt modelId="{D7E4185A-7AEA-EB49-A533-3783149B07CB}" type="parTrans" cxnId="{60040E04-9C9C-4447-8F92-DE7B879CB584}">
      <dgm:prSet/>
      <dgm:spPr/>
      <dgm:t>
        <a:bodyPr/>
        <a:lstStyle/>
        <a:p>
          <a:endParaRPr lang="en-US"/>
        </a:p>
      </dgm:t>
    </dgm:pt>
    <dgm:pt modelId="{E4D57AD5-FA0D-4F4F-BC77-3FD458A37599}" type="sibTrans" cxnId="{60040E04-9C9C-4447-8F92-DE7B879CB584}">
      <dgm:prSet/>
      <dgm:spPr/>
      <dgm:t>
        <a:bodyPr/>
        <a:lstStyle/>
        <a:p>
          <a:endParaRPr lang="en-US"/>
        </a:p>
      </dgm:t>
    </dgm:pt>
    <dgm:pt modelId="{3FB9F3BC-AA58-8B41-9E6A-7FDED1771B47}">
      <dgm:prSet phldrT="[Text]"/>
      <dgm:spPr/>
      <dgm:t>
        <a:bodyPr/>
        <a:lstStyle/>
        <a:p>
          <a:pPr rtl="0"/>
          <a:r>
            <a:rPr lang="en-US" dirty="0"/>
            <a:t>Nitrogen fixation</a:t>
          </a:r>
        </a:p>
      </dgm:t>
    </dgm:pt>
    <dgm:pt modelId="{230CE7D4-8A11-B449-A93F-37BFCDF99A39}" type="parTrans" cxnId="{6D24004C-4E3F-3F43-A13E-DB85E4F01B4B}">
      <dgm:prSet/>
      <dgm:spPr/>
      <dgm:t>
        <a:bodyPr/>
        <a:lstStyle/>
        <a:p>
          <a:endParaRPr lang="en-US"/>
        </a:p>
      </dgm:t>
    </dgm:pt>
    <dgm:pt modelId="{40CB0D9F-618D-684C-8C78-384C5CE69332}" type="sibTrans" cxnId="{6D24004C-4E3F-3F43-A13E-DB85E4F01B4B}">
      <dgm:prSet/>
      <dgm:spPr/>
      <dgm:t>
        <a:bodyPr/>
        <a:lstStyle/>
        <a:p>
          <a:endParaRPr lang="en-US"/>
        </a:p>
      </dgm:t>
    </dgm:pt>
    <dgm:pt modelId="{DD177743-B8E8-8B47-BF77-4BE55863E4EE}">
      <dgm:prSet phldrT="[Text]"/>
      <dgm:spPr/>
      <dgm:t>
        <a:bodyPr/>
        <a:lstStyle/>
        <a:p>
          <a:pPr rtl="0"/>
          <a:r>
            <a:rPr lang="en-US" dirty="0"/>
            <a:t>Phosphorus uptake</a:t>
          </a:r>
        </a:p>
      </dgm:t>
    </dgm:pt>
    <dgm:pt modelId="{68A86471-286B-FC49-9932-BCFD3A195440}" type="parTrans" cxnId="{753B9E42-3E1B-D444-8581-FBBC46192222}">
      <dgm:prSet/>
      <dgm:spPr/>
      <dgm:t>
        <a:bodyPr/>
        <a:lstStyle/>
        <a:p>
          <a:endParaRPr lang="en-US"/>
        </a:p>
      </dgm:t>
    </dgm:pt>
    <dgm:pt modelId="{C176E36D-F7A1-B244-8432-0CCF7DD828AB}" type="sibTrans" cxnId="{753B9E42-3E1B-D444-8581-FBBC46192222}">
      <dgm:prSet/>
      <dgm:spPr/>
      <dgm:t>
        <a:bodyPr/>
        <a:lstStyle/>
        <a:p>
          <a:endParaRPr lang="en-US"/>
        </a:p>
      </dgm:t>
    </dgm:pt>
    <dgm:pt modelId="{49C413D9-6E7B-C14E-8A0A-0FEAFD1F370E}" type="pres">
      <dgm:prSet presAssocID="{1432E32A-ABA1-B54A-BBF1-5148E3ADF979}" presName="linearFlow" presStyleCnt="0">
        <dgm:presLayoutVars>
          <dgm:dir/>
          <dgm:animLvl val="lvl"/>
          <dgm:resizeHandles/>
        </dgm:presLayoutVars>
      </dgm:prSet>
      <dgm:spPr/>
    </dgm:pt>
    <dgm:pt modelId="{03583877-8E1C-E740-A54B-5D651483AF1C}" type="pres">
      <dgm:prSet presAssocID="{E74D35ED-BAED-9A4B-AE49-AAE984C75626}" presName="compositeNode" presStyleCnt="0">
        <dgm:presLayoutVars>
          <dgm:bulletEnabled val="1"/>
        </dgm:presLayoutVars>
      </dgm:prSet>
      <dgm:spPr/>
    </dgm:pt>
    <dgm:pt modelId="{BCBEDE31-4F1C-D240-A7BA-A09B15D442CD}" type="pres">
      <dgm:prSet presAssocID="{E74D35ED-BAED-9A4B-AE49-AAE984C75626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B3AE1BD-7CCC-EA4E-9ACC-4E5F1EE06845}" type="pres">
      <dgm:prSet presAssocID="{E74D35ED-BAED-9A4B-AE49-AAE984C75626}" presName="childNode" presStyleLbl="node1" presStyleIdx="0" presStyleCnt="3">
        <dgm:presLayoutVars>
          <dgm:bulletEnabled val="1"/>
        </dgm:presLayoutVars>
      </dgm:prSet>
      <dgm:spPr/>
    </dgm:pt>
    <dgm:pt modelId="{0AEFA6EB-BF4B-3049-9793-1D875F371555}" type="pres">
      <dgm:prSet presAssocID="{E74D35ED-BAED-9A4B-AE49-AAE984C75626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5CEE7075-DD41-E64A-890A-01FDB4A07C67}" type="pres">
      <dgm:prSet presAssocID="{8AD9B975-8376-7B4C-8098-7217572EDA9E}" presName="sibTrans" presStyleCnt="0"/>
      <dgm:spPr/>
    </dgm:pt>
    <dgm:pt modelId="{30271825-D0C0-9B41-A2E8-6E5AC7E6E596}" type="pres">
      <dgm:prSet presAssocID="{AA01E2CD-4694-9A4A-998E-30812C784312}" presName="compositeNode" presStyleCnt="0">
        <dgm:presLayoutVars>
          <dgm:bulletEnabled val="1"/>
        </dgm:presLayoutVars>
      </dgm:prSet>
      <dgm:spPr/>
    </dgm:pt>
    <dgm:pt modelId="{BDE30B46-3667-6A45-8930-53D84BE633A8}" type="pres">
      <dgm:prSet presAssocID="{AA01E2CD-4694-9A4A-998E-30812C784312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67F4257-1046-3140-9E54-BAF368CC0B19}" type="pres">
      <dgm:prSet presAssocID="{AA01E2CD-4694-9A4A-998E-30812C784312}" presName="childNode" presStyleLbl="node1" presStyleIdx="1" presStyleCnt="3">
        <dgm:presLayoutVars>
          <dgm:bulletEnabled val="1"/>
        </dgm:presLayoutVars>
      </dgm:prSet>
      <dgm:spPr/>
    </dgm:pt>
    <dgm:pt modelId="{7F89F8F8-61FA-0946-ACC7-8A4EF1E86EEC}" type="pres">
      <dgm:prSet presAssocID="{AA01E2CD-4694-9A4A-998E-30812C784312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CC62EE00-EBD7-CE49-8DFB-B936770BDA76}" type="pres">
      <dgm:prSet presAssocID="{0BCE53DD-6E45-9C45-9490-3F9032F0CD2A}" presName="sibTrans" presStyleCnt="0"/>
      <dgm:spPr/>
    </dgm:pt>
    <dgm:pt modelId="{1AC940E7-838C-0D4A-97A3-E952A8533369}" type="pres">
      <dgm:prSet presAssocID="{ACEA6E58-B25B-644D-A928-63B1C5CC1DC0}" presName="compositeNode" presStyleCnt="0">
        <dgm:presLayoutVars>
          <dgm:bulletEnabled val="1"/>
        </dgm:presLayoutVars>
      </dgm:prSet>
      <dgm:spPr/>
    </dgm:pt>
    <dgm:pt modelId="{D80A1EE8-4109-B743-A91A-DEB74610EF9D}" type="pres">
      <dgm:prSet presAssocID="{ACEA6E58-B25B-644D-A928-63B1C5CC1DC0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BA57A8B-8F0A-8041-85DE-0F3B5813C143}" type="pres">
      <dgm:prSet presAssocID="{ACEA6E58-B25B-644D-A928-63B1C5CC1DC0}" presName="childNode" presStyleLbl="node1" presStyleIdx="2" presStyleCnt="3">
        <dgm:presLayoutVars>
          <dgm:bulletEnabled val="1"/>
        </dgm:presLayoutVars>
      </dgm:prSet>
      <dgm:spPr/>
    </dgm:pt>
    <dgm:pt modelId="{79BA7C17-5D63-DA4F-8997-A85CC4A0CF14}" type="pres">
      <dgm:prSet presAssocID="{ACEA6E58-B25B-644D-A928-63B1C5CC1DC0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29422802-BF27-8F4E-A403-E02405E5889C}" srcId="{AA01E2CD-4694-9A4A-998E-30812C784312}" destId="{B0D2ABAD-0F88-D04B-A437-C0421FD05ED8}" srcOrd="5" destOrd="0" parTransId="{92531F1B-FFD8-0742-BEE9-65DE4DE4F368}" sibTransId="{1C3E1565-3D18-1648-A1F8-7E5499A36C51}"/>
    <dgm:cxn modelId="{E4037402-7B20-9945-90A8-B6D364D8C4A0}" srcId="{E74D35ED-BAED-9A4B-AE49-AAE984C75626}" destId="{70761846-CA2E-A849-B6AB-50BE96BB2F05}" srcOrd="0" destOrd="0" parTransId="{6FF97990-BFAE-B543-8186-7AB4CA9949D3}" sibTransId="{BE774CA5-D7D8-0644-BBF4-A8958E23048C}"/>
    <dgm:cxn modelId="{60040E04-9C9C-4447-8F92-DE7B879CB584}" srcId="{AA01E2CD-4694-9A4A-998E-30812C784312}" destId="{A9EA50CD-D2D6-7145-82B4-602B017F2148}" srcOrd="4" destOrd="0" parTransId="{D7E4185A-7AEA-EB49-A533-3783149B07CB}" sibTransId="{E4D57AD5-FA0D-4F4F-BC77-3FD458A37599}"/>
    <dgm:cxn modelId="{1B031B08-7238-1643-AFC7-B4FBD9AA2F6D}" type="presOf" srcId="{E9630CF0-735D-884E-A90C-2E9123DCFE2D}" destId="{A67F4257-1046-3140-9E54-BAF368CC0B19}" srcOrd="0" destOrd="3" presId="urn:microsoft.com/office/officeart/2005/8/layout/hList2"/>
    <dgm:cxn modelId="{2B60290A-1EF6-1145-8935-C4E6C0DEE8CB}" type="presOf" srcId="{C06DD1F8-43B7-DF49-BC38-43CA03AC0D72}" destId="{BBA57A8B-8F0A-8041-85DE-0F3B5813C143}" srcOrd="0" destOrd="0" presId="urn:microsoft.com/office/officeart/2005/8/layout/hList2"/>
    <dgm:cxn modelId="{B027C015-1CF2-834A-8DDB-F9F95F64A87F}" type="presOf" srcId="{E74D35ED-BAED-9A4B-AE49-AAE984C75626}" destId="{0AEFA6EB-BF4B-3049-9793-1D875F371555}" srcOrd="0" destOrd="0" presId="urn:microsoft.com/office/officeart/2005/8/layout/hList2"/>
    <dgm:cxn modelId="{E04E601B-E9B0-584E-81B4-6D2E4EA79465}" srcId="{AA01E2CD-4694-9A4A-998E-30812C784312}" destId="{E9630CF0-735D-884E-A90C-2E9123DCFE2D}" srcOrd="3" destOrd="0" parTransId="{69585798-D009-A24C-A83F-B5592BB8B0FD}" sibTransId="{9905150D-4C57-4243-AA81-1E63EE824CAE}"/>
    <dgm:cxn modelId="{ED8FF21B-1D22-4448-8D53-328657EA08DA}" type="presOf" srcId="{8BE36737-2C31-D044-9651-3C483AA7908F}" destId="{A67F4257-1046-3140-9E54-BAF368CC0B19}" srcOrd="0" destOrd="2" presId="urn:microsoft.com/office/officeart/2005/8/layout/hList2"/>
    <dgm:cxn modelId="{564D6F25-AEAB-754B-AC26-93E78B4324D3}" type="presOf" srcId="{103EE2CC-510D-5F41-8C70-99FBFDE3F0F0}" destId="{BBA57A8B-8F0A-8041-85DE-0F3B5813C143}" srcOrd="0" destOrd="2" presId="urn:microsoft.com/office/officeart/2005/8/layout/hList2"/>
    <dgm:cxn modelId="{D00ECF25-A1B3-7848-B850-09EFF22AAAC5}" srcId="{1432E32A-ABA1-B54A-BBF1-5148E3ADF979}" destId="{ACEA6E58-B25B-644D-A928-63B1C5CC1DC0}" srcOrd="2" destOrd="0" parTransId="{7FB6394B-8BC6-E049-B7B1-1C81A7C6B0B9}" sibTransId="{AA26B777-8909-744D-9220-16A50E54D697}"/>
    <dgm:cxn modelId="{636F5630-AF52-6540-A1C6-B15D85C95EF5}" srcId="{E74D35ED-BAED-9A4B-AE49-AAE984C75626}" destId="{BEDDA1D2-A981-AB4A-BE50-F79ED6192025}" srcOrd="2" destOrd="0" parTransId="{A7886F5E-D69B-B04E-9D74-5F1ECC2DE34D}" sibTransId="{1ADF5F12-B062-0F4E-A3E3-D93DBDE90BF6}"/>
    <dgm:cxn modelId="{B754323F-5376-A04B-81F2-8581CBC38597}" srcId="{AA01E2CD-4694-9A4A-998E-30812C784312}" destId="{670EE91E-5E60-FB4F-992F-4A2C5FDF2F4F}" srcOrd="0" destOrd="0" parTransId="{CF8F7B9A-FA4A-1C4A-875D-BF5ECA40FAE5}" sibTransId="{14AE1FFB-8211-5640-954A-746AEE3BBFE5}"/>
    <dgm:cxn modelId="{6D723B40-FEDE-8B41-A0EA-BC0D351BCA88}" type="presOf" srcId="{75256ECF-BDB1-4341-9115-87D80040FBF7}" destId="{BBA57A8B-8F0A-8041-85DE-0F3B5813C143}" srcOrd="0" destOrd="3" presId="urn:microsoft.com/office/officeart/2005/8/layout/hList2"/>
    <dgm:cxn modelId="{753B9E42-3E1B-D444-8581-FBBC46192222}" srcId="{E74D35ED-BAED-9A4B-AE49-AAE984C75626}" destId="{DD177743-B8E8-8B47-BF77-4BE55863E4EE}" srcOrd="4" destOrd="0" parTransId="{68A86471-286B-FC49-9932-BCFD3A195440}" sibTransId="{C176E36D-F7A1-B244-8432-0CCF7DD828AB}"/>
    <dgm:cxn modelId="{6BF39F42-7C85-9843-ADCB-883FF1103D17}" srcId="{ACEA6E58-B25B-644D-A928-63B1C5CC1DC0}" destId="{2E1CF7F7-F653-D445-BF16-D497D55B6B56}" srcOrd="1" destOrd="0" parTransId="{AB9DB183-D158-FA43-81F8-3065A1F63C06}" sibTransId="{1DC0D7B6-0E5F-EF49-AC0B-F1480D734D23}"/>
    <dgm:cxn modelId="{F73DB44B-677F-374B-88C5-6ACA8CB49E2E}" type="presOf" srcId="{A9EA50CD-D2D6-7145-82B4-602B017F2148}" destId="{A67F4257-1046-3140-9E54-BAF368CC0B19}" srcOrd="0" destOrd="4" presId="urn:microsoft.com/office/officeart/2005/8/layout/hList2"/>
    <dgm:cxn modelId="{6D24004C-4E3F-3F43-A13E-DB85E4F01B4B}" srcId="{E74D35ED-BAED-9A4B-AE49-AAE984C75626}" destId="{3FB9F3BC-AA58-8B41-9E6A-7FDED1771B47}" srcOrd="3" destOrd="0" parTransId="{230CE7D4-8A11-B449-A93F-37BFCDF99A39}" sibTransId="{40CB0D9F-618D-684C-8C78-384C5CE69332}"/>
    <dgm:cxn modelId="{9A3C6857-08E5-E545-8354-491C6DCBDBF3}" type="presOf" srcId="{D6C8624A-283A-F348-8296-5CBEAC1B2E53}" destId="{A67F4257-1046-3140-9E54-BAF368CC0B19}" srcOrd="0" destOrd="1" presId="urn:microsoft.com/office/officeart/2005/8/layout/hList2"/>
    <dgm:cxn modelId="{4E808769-1850-A84E-82AF-4C0EB9937171}" type="presOf" srcId="{DD177743-B8E8-8B47-BF77-4BE55863E4EE}" destId="{FB3AE1BD-7CCC-EA4E-9ACC-4E5F1EE06845}" srcOrd="0" destOrd="4" presId="urn:microsoft.com/office/officeart/2005/8/layout/hList2"/>
    <dgm:cxn modelId="{CB3E9669-CF8C-4D44-AB11-8F8D4B4AA40F}" type="presOf" srcId="{BEDDA1D2-A981-AB4A-BE50-F79ED6192025}" destId="{FB3AE1BD-7CCC-EA4E-9ACC-4E5F1EE06845}" srcOrd="0" destOrd="2" presId="urn:microsoft.com/office/officeart/2005/8/layout/hList2"/>
    <dgm:cxn modelId="{33B2C269-7BDD-5547-AF24-58D5A0040652}" srcId="{E74D35ED-BAED-9A4B-AE49-AAE984C75626}" destId="{D12C7CB2-4E00-6445-9FC0-308185EBDC6E}" srcOrd="1" destOrd="0" parTransId="{F77D4C99-520A-C746-A08A-7FFF1C259404}" sibTransId="{BC7B207F-BBFA-5D45-8F8E-72A1F696C1F3}"/>
    <dgm:cxn modelId="{5584626C-C3F1-0F42-A87B-DBD8098BB5BA}" type="presOf" srcId="{670EE91E-5E60-FB4F-992F-4A2C5FDF2F4F}" destId="{A67F4257-1046-3140-9E54-BAF368CC0B19}" srcOrd="0" destOrd="0" presId="urn:microsoft.com/office/officeart/2005/8/layout/hList2"/>
    <dgm:cxn modelId="{6B3C4376-BC47-2245-81BB-B4C8574FBCB9}" type="presOf" srcId="{76AFD45D-8F4C-414B-9FC7-64079C45E520}" destId="{BBA57A8B-8F0A-8041-85DE-0F3B5813C143}" srcOrd="0" destOrd="4" presId="urn:microsoft.com/office/officeart/2005/8/layout/hList2"/>
    <dgm:cxn modelId="{93EC887B-3925-BB43-B7C2-77515BF76893}" srcId="{ACEA6E58-B25B-644D-A928-63B1C5CC1DC0}" destId="{76AFD45D-8F4C-414B-9FC7-64079C45E520}" srcOrd="4" destOrd="0" parTransId="{5140053E-9CE6-9D48-B9F7-614F52AA13F9}" sibTransId="{62F2FDB4-AEF7-3844-BB08-629BDABCC305}"/>
    <dgm:cxn modelId="{C4A67581-52AB-9C4F-A4DD-9285DC0B04AF}" type="presOf" srcId="{70761846-CA2E-A849-B6AB-50BE96BB2F05}" destId="{FB3AE1BD-7CCC-EA4E-9ACC-4E5F1EE06845}" srcOrd="0" destOrd="0" presId="urn:microsoft.com/office/officeart/2005/8/layout/hList2"/>
    <dgm:cxn modelId="{196FDE96-1EFD-0B49-8437-C676375E9C71}" srcId="{AA01E2CD-4694-9A4A-998E-30812C784312}" destId="{D6C8624A-283A-F348-8296-5CBEAC1B2E53}" srcOrd="1" destOrd="0" parTransId="{E92E6958-07B2-4342-BE13-0B286435E846}" sibTransId="{296137E3-D137-DC40-962F-B546201EAE97}"/>
    <dgm:cxn modelId="{EE5BE2AA-860F-804D-8085-FB85E434EBDC}" srcId="{1432E32A-ABA1-B54A-BBF1-5148E3ADF979}" destId="{E74D35ED-BAED-9A4B-AE49-AAE984C75626}" srcOrd="0" destOrd="0" parTransId="{B8C023C0-8206-DF4F-9E33-E2A3593B5290}" sibTransId="{8AD9B975-8376-7B4C-8098-7217572EDA9E}"/>
    <dgm:cxn modelId="{31411EAE-9470-3C4B-B62E-BCDFD7252C59}" srcId="{ACEA6E58-B25B-644D-A928-63B1C5CC1DC0}" destId="{75256ECF-BDB1-4341-9115-87D80040FBF7}" srcOrd="3" destOrd="0" parTransId="{DE72D727-96A8-6747-BC18-8B4205A4A690}" sibTransId="{45B09CED-3A26-8942-84B5-FEBB525AA3DA}"/>
    <dgm:cxn modelId="{653448BF-33D8-2246-BE82-795847338365}" srcId="{ACEA6E58-B25B-644D-A928-63B1C5CC1DC0}" destId="{103EE2CC-510D-5F41-8C70-99FBFDE3F0F0}" srcOrd="2" destOrd="0" parTransId="{81DEC5AD-91FF-DB4A-B158-5C7E39200A08}" sibTransId="{FA5F23F0-FB70-A14C-8119-02F7CC8DDEAF}"/>
    <dgm:cxn modelId="{71272DC5-BD6D-7D44-8EA2-2C0437D22170}" type="presOf" srcId="{B0D2ABAD-0F88-D04B-A437-C0421FD05ED8}" destId="{A67F4257-1046-3140-9E54-BAF368CC0B19}" srcOrd="0" destOrd="5" presId="urn:microsoft.com/office/officeart/2005/8/layout/hList2"/>
    <dgm:cxn modelId="{256B2FCE-BFA6-2747-9014-57D3AF7CB7E8}" srcId="{AA01E2CD-4694-9A4A-998E-30812C784312}" destId="{8BE36737-2C31-D044-9651-3C483AA7908F}" srcOrd="2" destOrd="0" parTransId="{FC8CE447-DCA1-E443-B16B-F1AFBE0FAABB}" sibTransId="{E0777FB4-2E40-5749-912B-BCBB7EECF10A}"/>
    <dgm:cxn modelId="{293867D1-B2E9-834F-B4D7-57F082E4412D}" type="presOf" srcId="{1432E32A-ABA1-B54A-BBF1-5148E3ADF979}" destId="{49C413D9-6E7B-C14E-8A0A-0FEAFD1F370E}" srcOrd="0" destOrd="0" presId="urn:microsoft.com/office/officeart/2005/8/layout/hList2"/>
    <dgm:cxn modelId="{343D98D6-11D2-904E-B586-055D8E1BB8CE}" type="presOf" srcId="{2E1CF7F7-F653-D445-BF16-D497D55B6B56}" destId="{BBA57A8B-8F0A-8041-85DE-0F3B5813C143}" srcOrd="0" destOrd="1" presId="urn:microsoft.com/office/officeart/2005/8/layout/hList2"/>
    <dgm:cxn modelId="{D8FD9FD8-2E36-9A47-8ADD-7D04E1803D63}" srcId="{1432E32A-ABA1-B54A-BBF1-5148E3ADF979}" destId="{AA01E2CD-4694-9A4A-998E-30812C784312}" srcOrd="1" destOrd="0" parTransId="{2EFC53A8-EA3D-C945-A1E7-E9051C89A78D}" sibTransId="{0BCE53DD-6E45-9C45-9490-3F9032F0CD2A}"/>
    <dgm:cxn modelId="{705AB3DC-0C65-4B4B-BC74-F86749465D72}" type="presOf" srcId="{ACEA6E58-B25B-644D-A928-63B1C5CC1DC0}" destId="{79BA7C17-5D63-DA4F-8997-A85CC4A0CF14}" srcOrd="0" destOrd="0" presId="urn:microsoft.com/office/officeart/2005/8/layout/hList2"/>
    <dgm:cxn modelId="{0760E4E6-6AE0-6541-910B-9AE035FE9267}" srcId="{ACEA6E58-B25B-644D-A928-63B1C5CC1DC0}" destId="{C06DD1F8-43B7-DF49-BC38-43CA03AC0D72}" srcOrd="0" destOrd="0" parTransId="{29CED357-C5A9-6D42-86D8-8B9FF9947192}" sibTransId="{6E259BEB-7A64-BD49-99DD-78F0F229E358}"/>
    <dgm:cxn modelId="{400011E7-1625-BD4F-84A2-2269119C4600}" type="presOf" srcId="{3FB9F3BC-AA58-8B41-9E6A-7FDED1771B47}" destId="{FB3AE1BD-7CCC-EA4E-9ACC-4E5F1EE06845}" srcOrd="0" destOrd="3" presId="urn:microsoft.com/office/officeart/2005/8/layout/hList2"/>
    <dgm:cxn modelId="{EC33DBEC-9472-B041-A6EC-089DC5944CE4}" type="presOf" srcId="{AA01E2CD-4694-9A4A-998E-30812C784312}" destId="{7F89F8F8-61FA-0946-ACC7-8A4EF1E86EEC}" srcOrd="0" destOrd="0" presId="urn:microsoft.com/office/officeart/2005/8/layout/hList2"/>
    <dgm:cxn modelId="{3958C8F4-A02E-5C43-8D96-78D8DFEF1F43}" type="presOf" srcId="{D12C7CB2-4E00-6445-9FC0-308185EBDC6E}" destId="{FB3AE1BD-7CCC-EA4E-9ACC-4E5F1EE06845}" srcOrd="0" destOrd="1" presId="urn:microsoft.com/office/officeart/2005/8/layout/hList2"/>
    <dgm:cxn modelId="{51C8B7AC-0CE3-0548-B216-EFD4F7773704}" type="presParOf" srcId="{49C413D9-6E7B-C14E-8A0A-0FEAFD1F370E}" destId="{03583877-8E1C-E740-A54B-5D651483AF1C}" srcOrd="0" destOrd="0" presId="urn:microsoft.com/office/officeart/2005/8/layout/hList2"/>
    <dgm:cxn modelId="{36663FE9-BA2B-354B-AE9C-B33CBE8DE8BC}" type="presParOf" srcId="{03583877-8E1C-E740-A54B-5D651483AF1C}" destId="{BCBEDE31-4F1C-D240-A7BA-A09B15D442CD}" srcOrd="0" destOrd="0" presId="urn:microsoft.com/office/officeart/2005/8/layout/hList2"/>
    <dgm:cxn modelId="{FCAA3160-7132-DF40-820C-1F40C86B29A2}" type="presParOf" srcId="{03583877-8E1C-E740-A54B-5D651483AF1C}" destId="{FB3AE1BD-7CCC-EA4E-9ACC-4E5F1EE06845}" srcOrd="1" destOrd="0" presId="urn:microsoft.com/office/officeart/2005/8/layout/hList2"/>
    <dgm:cxn modelId="{011D2EEC-B018-C642-BA07-319DD154FBA9}" type="presParOf" srcId="{03583877-8E1C-E740-A54B-5D651483AF1C}" destId="{0AEFA6EB-BF4B-3049-9793-1D875F371555}" srcOrd="2" destOrd="0" presId="urn:microsoft.com/office/officeart/2005/8/layout/hList2"/>
    <dgm:cxn modelId="{A68F3785-CA2B-AD47-9562-7453DCAC8FF4}" type="presParOf" srcId="{49C413D9-6E7B-C14E-8A0A-0FEAFD1F370E}" destId="{5CEE7075-DD41-E64A-890A-01FDB4A07C67}" srcOrd="1" destOrd="0" presId="urn:microsoft.com/office/officeart/2005/8/layout/hList2"/>
    <dgm:cxn modelId="{59C90213-02DB-A34E-9435-FD9B3B785C8A}" type="presParOf" srcId="{49C413D9-6E7B-C14E-8A0A-0FEAFD1F370E}" destId="{30271825-D0C0-9B41-A2E8-6E5AC7E6E596}" srcOrd="2" destOrd="0" presId="urn:microsoft.com/office/officeart/2005/8/layout/hList2"/>
    <dgm:cxn modelId="{D670BAAA-659A-9B42-AD46-8390A9B371CC}" type="presParOf" srcId="{30271825-D0C0-9B41-A2E8-6E5AC7E6E596}" destId="{BDE30B46-3667-6A45-8930-53D84BE633A8}" srcOrd="0" destOrd="0" presId="urn:microsoft.com/office/officeart/2005/8/layout/hList2"/>
    <dgm:cxn modelId="{B481E143-A733-564A-A7C0-1146F6ED27B2}" type="presParOf" srcId="{30271825-D0C0-9B41-A2E8-6E5AC7E6E596}" destId="{A67F4257-1046-3140-9E54-BAF368CC0B19}" srcOrd="1" destOrd="0" presId="urn:microsoft.com/office/officeart/2005/8/layout/hList2"/>
    <dgm:cxn modelId="{5E04D844-23B6-EC44-AD04-92F97A5F2F6B}" type="presParOf" srcId="{30271825-D0C0-9B41-A2E8-6E5AC7E6E596}" destId="{7F89F8F8-61FA-0946-ACC7-8A4EF1E86EEC}" srcOrd="2" destOrd="0" presId="urn:microsoft.com/office/officeart/2005/8/layout/hList2"/>
    <dgm:cxn modelId="{5D137964-E8F1-E44A-BC5B-2B43CD31E0CF}" type="presParOf" srcId="{49C413D9-6E7B-C14E-8A0A-0FEAFD1F370E}" destId="{CC62EE00-EBD7-CE49-8DFB-B936770BDA76}" srcOrd="3" destOrd="0" presId="urn:microsoft.com/office/officeart/2005/8/layout/hList2"/>
    <dgm:cxn modelId="{88A17A2A-5B3E-BB49-862D-215B461A443B}" type="presParOf" srcId="{49C413D9-6E7B-C14E-8A0A-0FEAFD1F370E}" destId="{1AC940E7-838C-0D4A-97A3-E952A8533369}" srcOrd="4" destOrd="0" presId="urn:microsoft.com/office/officeart/2005/8/layout/hList2"/>
    <dgm:cxn modelId="{B7DC459F-BF99-7C45-91C2-F322D9376FAE}" type="presParOf" srcId="{1AC940E7-838C-0D4A-97A3-E952A8533369}" destId="{D80A1EE8-4109-B743-A91A-DEB74610EF9D}" srcOrd="0" destOrd="0" presId="urn:microsoft.com/office/officeart/2005/8/layout/hList2"/>
    <dgm:cxn modelId="{FFFF365D-F98B-6947-941B-5021F93168C3}" type="presParOf" srcId="{1AC940E7-838C-0D4A-97A3-E952A8533369}" destId="{BBA57A8B-8F0A-8041-85DE-0F3B5813C143}" srcOrd="1" destOrd="0" presId="urn:microsoft.com/office/officeart/2005/8/layout/hList2"/>
    <dgm:cxn modelId="{8E6E4481-E159-EA40-8AF4-611CF0B9EE2A}" type="presParOf" srcId="{1AC940E7-838C-0D4A-97A3-E952A8533369}" destId="{79BA7C17-5D63-DA4F-8997-A85CC4A0CF14}" srcOrd="2" destOrd="0" presId="urn:microsoft.com/office/officeart/2005/8/layout/hList2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1081DE-98C5-456A-B47C-6D0083564C1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38F82-D493-4002-A503-F75BBEBFE5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</a:t>
          </a:r>
          <a:r>
            <a:rPr lang="en-US" b="0" i="0"/>
            <a:t>ecognizing that farms don't exist in isolation.</a:t>
          </a:r>
          <a:endParaRPr lang="en-US"/>
        </a:p>
      </dgm:t>
    </dgm:pt>
    <dgm:pt modelId="{E20FD9A7-F2D1-44F9-A3B1-1245EFA5A784}" type="parTrans" cxnId="{18DB7FCA-B245-4C73-A53E-A666D6FB3D01}">
      <dgm:prSet/>
      <dgm:spPr/>
      <dgm:t>
        <a:bodyPr/>
        <a:lstStyle/>
        <a:p>
          <a:endParaRPr lang="en-US"/>
        </a:p>
      </dgm:t>
    </dgm:pt>
    <dgm:pt modelId="{66022534-66BA-41EA-AB41-85484A9C43CE}" type="sibTrans" cxnId="{18DB7FCA-B245-4C73-A53E-A666D6FB3D01}">
      <dgm:prSet/>
      <dgm:spPr/>
      <dgm:t>
        <a:bodyPr/>
        <a:lstStyle/>
        <a:p>
          <a:endParaRPr lang="en-US"/>
        </a:p>
      </dgm:t>
    </dgm:pt>
    <dgm:pt modelId="{95E16B44-D001-4846-8C42-A0CD1614A2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Managing l</a:t>
          </a:r>
          <a:r>
            <a:rPr lang="en-US" b="0" i="0"/>
            <a:t>arger interconnected systems that include forests, water resources, communities, and other land uses.</a:t>
          </a:r>
          <a:endParaRPr lang="en-US"/>
        </a:p>
      </dgm:t>
    </dgm:pt>
    <dgm:pt modelId="{FC1F606D-12E5-4729-B386-3173FFBD6A59}" type="parTrans" cxnId="{57FC5D02-BF46-4AC6-8B87-448734CB0C8D}">
      <dgm:prSet/>
      <dgm:spPr/>
      <dgm:t>
        <a:bodyPr/>
        <a:lstStyle/>
        <a:p>
          <a:endParaRPr lang="en-US"/>
        </a:p>
      </dgm:t>
    </dgm:pt>
    <dgm:pt modelId="{FA5610D7-79B6-4F97-8387-35C0D2ED9B12}" type="sibTrans" cxnId="{57FC5D02-BF46-4AC6-8B87-448734CB0C8D}">
      <dgm:prSet/>
      <dgm:spPr/>
      <dgm:t>
        <a:bodyPr/>
        <a:lstStyle/>
        <a:p>
          <a:endParaRPr lang="en-US"/>
        </a:p>
      </dgm:t>
    </dgm:pt>
    <dgm:pt modelId="{83A1758A-A5B6-4134-80A8-BE494485F5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Ensuring multiple objectives:</a:t>
          </a:r>
          <a:endParaRPr lang="en-US"/>
        </a:p>
      </dgm:t>
    </dgm:pt>
    <dgm:pt modelId="{7E1F8322-6254-4313-B393-2F8F5B201DCB}" type="parTrans" cxnId="{2FFC434F-9537-4203-B6A0-6C9C18CA48E8}">
      <dgm:prSet/>
      <dgm:spPr/>
      <dgm:t>
        <a:bodyPr/>
        <a:lstStyle/>
        <a:p>
          <a:endParaRPr lang="en-US"/>
        </a:p>
      </dgm:t>
    </dgm:pt>
    <dgm:pt modelId="{85812B51-BED0-4F9C-8075-9C6CE5ED77EB}" type="sibTrans" cxnId="{2FFC434F-9537-4203-B6A0-6C9C18CA48E8}">
      <dgm:prSet/>
      <dgm:spPr/>
      <dgm:t>
        <a:bodyPr/>
        <a:lstStyle/>
        <a:p>
          <a:endParaRPr lang="en-US"/>
        </a:p>
      </dgm:t>
    </dgm:pt>
    <dgm:pt modelId="{322EF726-6A37-40E6-88AF-ECF5309754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Ecosystem services:</a:t>
          </a:r>
          <a:r>
            <a:rPr lang="en-US" b="0" i="0"/>
            <a:t> Protecting and enhancing vital services like water provision, pollination, and soil fertility.</a:t>
          </a:r>
          <a:endParaRPr lang="en-US"/>
        </a:p>
      </dgm:t>
    </dgm:pt>
    <dgm:pt modelId="{C641A1F6-DF6E-4281-94E9-6D6A1B1E0703}" type="parTrans" cxnId="{E3DB9AE4-5E37-4B10-BB95-12A07305A4E0}">
      <dgm:prSet/>
      <dgm:spPr/>
      <dgm:t>
        <a:bodyPr/>
        <a:lstStyle/>
        <a:p>
          <a:endParaRPr lang="en-US"/>
        </a:p>
      </dgm:t>
    </dgm:pt>
    <dgm:pt modelId="{88E00856-7D8F-4985-B8A3-2C8E11C29D20}" type="sibTrans" cxnId="{E3DB9AE4-5E37-4B10-BB95-12A07305A4E0}">
      <dgm:prSet/>
      <dgm:spPr/>
      <dgm:t>
        <a:bodyPr/>
        <a:lstStyle/>
        <a:p>
          <a:endParaRPr lang="en-US"/>
        </a:p>
      </dgm:t>
    </dgm:pt>
    <dgm:pt modelId="{E11BD56B-EF48-409A-BED6-84DA6DFFD4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Biodiversity:</a:t>
          </a:r>
          <a:r>
            <a:rPr lang="en-US" b="0" i="0"/>
            <a:t> Conserving and restoring biodiversity across the landscape.</a:t>
          </a:r>
          <a:endParaRPr lang="en-US"/>
        </a:p>
      </dgm:t>
    </dgm:pt>
    <dgm:pt modelId="{7FFD62B3-2EA2-4472-AF70-D9C70431F9CA}" type="parTrans" cxnId="{912F4F38-E572-414D-A3FB-25CC63E1B3A2}">
      <dgm:prSet/>
      <dgm:spPr/>
      <dgm:t>
        <a:bodyPr/>
        <a:lstStyle/>
        <a:p>
          <a:endParaRPr lang="en-US"/>
        </a:p>
      </dgm:t>
    </dgm:pt>
    <dgm:pt modelId="{16313E51-44F0-4C45-AF02-91D2508AED40}" type="sibTrans" cxnId="{912F4F38-E572-414D-A3FB-25CC63E1B3A2}">
      <dgm:prSet/>
      <dgm:spPr/>
      <dgm:t>
        <a:bodyPr/>
        <a:lstStyle/>
        <a:p>
          <a:endParaRPr lang="en-US"/>
        </a:p>
      </dgm:t>
    </dgm:pt>
    <dgm:pt modelId="{6D9ECACD-B5C5-4926-AC53-7EFE97A040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Social equity:</a:t>
          </a:r>
          <a:r>
            <a:rPr lang="en-US" b="0" i="0"/>
            <a:t> Ensuring that all stakeholders benefit from CSA and SLM.</a:t>
          </a:r>
          <a:endParaRPr lang="en-US"/>
        </a:p>
      </dgm:t>
    </dgm:pt>
    <dgm:pt modelId="{6F4499E5-560E-4844-A6A3-2CC2E467EEF3}" type="parTrans" cxnId="{941D080D-70AA-44CA-ACDB-763E3E61AFD3}">
      <dgm:prSet/>
      <dgm:spPr/>
      <dgm:t>
        <a:bodyPr/>
        <a:lstStyle/>
        <a:p>
          <a:endParaRPr lang="en-US"/>
        </a:p>
      </dgm:t>
    </dgm:pt>
    <dgm:pt modelId="{B433C10A-D5D4-4C01-9568-B2EA1CBCD8A7}" type="sibTrans" cxnId="{941D080D-70AA-44CA-ACDB-763E3E61AFD3}">
      <dgm:prSet/>
      <dgm:spPr/>
      <dgm:t>
        <a:bodyPr/>
        <a:lstStyle/>
        <a:p>
          <a:endParaRPr lang="en-US"/>
        </a:p>
      </dgm:t>
    </dgm:pt>
    <dgm:pt modelId="{6CC63296-C3BF-4D22-B668-91CB1B03D6FC}" type="pres">
      <dgm:prSet presAssocID="{841081DE-98C5-456A-B47C-6D0083564C11}" presName="root" presStyleCnt="0">
        <dgm:presLayoutVars>
          <dgm:dir/>
          <dgm:resizeHandles val="exact"/>
        </dgm:presLayoutVars>
      </dgm:prSet>
      <dgm:spPr/>
    </dgm:pt>
    <dgm:pt modelId="{392AD1EF-D879-4CEE-85DB-2934CAC7213D}" type="pres">
      <dgm:prSet presAssocID="{D8E38F82-D493-4002-A503-F75BBEBFE545}" presName="compNode" presStyleCnt="0"/>
      <dgm:spPr/>
    </dgm:pt>
    <dgm:pt modelId="{21236F74-0C09-4844-B4FB-59E4A6062538}" type="pres">
      <dgm:prSet presAssocID="{D8E38F82-D493-4002-A503-F75BBEBFE545}" presName="bgRect" presStyleLbl="bgShp" presStyleIdx="0" presStyleCnt="3"/>
      <dgm:spPr/>
    </dgm:pt>
    <dgm:pt modelId="{2A775814-6997-4559-B6C0-DD3B0A18BF04}" type="pres">
      <dgm:prSet presAssocID="{D8E38F82-D493-4002-A503-F75BBEBFE5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5DD8F5C9-26D1-4EAC-925F-454B26040D8D}" type="pres">
      <dgm:prSet presAssocID="{D8E38F82-D493-4002-A503-F75BBEBFE545}" presName="spaceRect" presStyleCnt="0"/>
      <dgm:spPr/>
    </dgm:pt>
    <dgm:pt modelId="{97F4D3E6-81A0-4817-A0F1-F12C167EFFBA}" type="pres">
      <dgm:prSet presAssocID="{D8E38F82-D493-4002-A503-F75BBEBFE545}" presName="parTx" presStyleLbl="revTx" presStyleIdx="0" presStyleCnt="4">
        <dgm:presLayoutVars>
          <dgm:chMax val="0"/>
          <dgm:chPref val="0"/>
        </dgm:presLayoutVars>
      </dgm:prSet>
      <dgm:spPr/>
    </dgm:pt>
    <dgm:pt modelId="{092E5D6D-32BB-41D0-B791-F2440DB9F0A1}" type="pres">
      <dgm:prSet presAssocID="{66022534-66BA-41EA-AB41-85484A9C43CE}" presName="sibTrans" presStyleCnt="0"/>
      <dgm:spPr/>
    </dgm:pt>
    <dgm:pt modelId="{F50D55E6-22DE-479B-AB47-E8A88E306B66}" type="pres">
      <dgm:prSet presAssocID="{95E16B44-D001-4846-8C42-A0CD1614A228}" presName="compNode" presStyleCnt="0"/>
      <dgm:spPr/>
    </dgm:pt>
    <dgm:pt modelId="{C7DC511D-EEF7-45BF-83DC-B85DA89AFEB1}" type="pres">
      <dgm:prSet presAssocID="{95E16B44-D001-4846-8C42-A0CD1614A228}" presName="bgRect" presStyleLbl="bgShp" presStyleIdx="1" presStyleCnt="3"/>
      <dgm:spPr/>
    </dgm:pt>
    <dgm:pt modelId="{A3BAAAB6-0EFF-42A4-831A-505B8941765E}" type="pres">
      <dgm:prSet presAssocID="{95E16B44-D001-4846-8C42-A0CD1614A2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est scene"/>
        </a:ext>
      </dgm:extLst>
    </dgm:pt>
    <dgm:pt modelId="{DD60802C-72BA-4B75-BBB4-B1748EC229D5}" type="pres">
      <dgm:prSet presAssocID="{95E16B44-D001-4846-8C42-A0CD1614A228}" presName="spaceRect" presStyleCnt="0"/>
      <dgm:spPr/>
    </dgm:pt>
    <dgm:pt modelId="{1341BFE0-09DE-4472-88C4-BB2D05DBDEB1}" type="pres">
      <dgm:prSet presAssocID="{95E16B44-D001-4846-8C42-A0CD1614A228}" presName="parTx" presStyleLbl="revTx" presStyleIdx="1" presStyleCnt="4">
        <dgm:presLayoutVars>
          <dgm:chMax val="0"/>
          <dgm:chPref val="0"/>
        </dgm:presLayoutVars>
      </dgm:prSet>
      <dgm:spPr/>
    </dgm:pt>
    <dgm:pt modelId="{E40F36CC-04ED-439F-AE69-7F29E8DB5588}" type="pres">
      <dgm:prSet presAssocID="{FA5610D7-79B6-4F97-8387-35C0D2ED9B12}" presName="sibTrans" presStyleCnt="0"/>
      <dgm:spPr/>
    </dgm:pt>
    <dgm:pt modelId="{0322DFDA-180F-4C75-9648-6613FC2D5831}" type="pres">
      <dgm:prSet presAssocID="{83A1758A-A5B6-4134-80A8-BE494485F5FE}" presName="compNode" presStyleCnt="0"/>
      <dgm:spPr/>
    </dgm:pt>
    <dgm:pt modelId="{8D38E99C-ACE8-4AFE-8804-ED2D70443D3E}" type="pres">
      <dgm:prSet presAssocID="{83A1758A-A5B6-4134-80A8-BE494485F5FE}" presName="bgRect" presStyleLbl="bgShp" presStyleIdx="2" presStyleCnt="3"/>
      <dgm:spPr/>
    </dgm:pt>
    <dgm:pt modelId="{24B9BFCD-89D8-4B33-BD0A-41573F9A6E7B}" type="pres">
      <dgm:prSet presAssocID="{83A1758A-A5B6-4134-80A8-BE494485F5F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F9263F91-47AE-4CAD-802D-36E0EDB65594}" type="pres">
      <dgm:prSet presAssocID="{83A1758A-A5B6-4134-80A8-BE494485F5FE}" presName="spaceRect" presStyleCnt="0"/>
      <dgm:spPr/>
    </dgm:pt>
    <dgm:pt modelId="{599E3FF7-AC80-4018-90F1-85F1F8EDEBF5}" type="pres">
      <dgm:prSet presAssocID="{83A1758A-A5B6-4134-80A8-BE494485F5FE}" presName="parTx" presStyleLbl="revTx" presStyleIdx="2" presStyleCnt="4">
        <dgm:presLayoutVars>
          <dgm:chMax val="0"/>
          <dgm:chPref val="0"/>
        </dgm:presLayoutVars>
      </dgm:prSet>
      <dgm:spPr/>
    </dgm:pt>
    <dgm:pt modelId="{B4C2972E-8D73-4027-A4EF-40CCCC4F6EE7}" type="pres">
      <dgm:prSet presAssocID="{83A1758A-A5B6-4134-80A8-BE494485F5FE}" presName="desTx" presStyleLbl="revTx" presStyleIdx="3" presStyleCnt="4">
        <dgm:presLayoutVars/>
      </dgm:prSet>
      <dgm:spPr/>
    </dgm:pt>
  </dgm:ptLst>
  <dgm:cxnLst>
    <dgm:cxn modelId="{57FC5D02-BF46-4AC6-8B87-448734CB0C8D}" srcId="{841081DE-98C5-456A-B47C-6D0083564C11}" destId="{95E16B44-D001-4846-8C42-A0CD1614A228}" srcOrd="1" destOrd="0" parTransId="{FC1F606D-12E5-4729-B386-3173FFBD6A59}" sibTransId="{FA5610D7-79B6-4F97-8387-35C0D2ED9B12}"/>
    <dgm:cxn modelId="{941D080D-70AA-44CA-ACDB-763E3E61AFD3}" srcId="{83A1758A-A5B6-4134-80A8-BE494485F5FE}" destId="{6D9ECACD-B5C5-4926-AC53-7EFE97A0405B}" srcOrd="2" destOrd="0" parTransId="{6F4499E5-560E-4844-A6A3-2CC2E467EEF3}" sibTransId="{B433C10A-D5D4-4C01-9568-B2EA1CBCD8A7}"/>
    <dgm:cxn modelId="{01698223-6FEA-42AB-944B-76FBBC54931A}" type="presOf" srcId="{D8E38F82-D493-4002-A503-F75BBEBFE545}" destId="{97F4D3E6-81A0-4817-A0F1-F12C167EFFBA}" srcOrd="0" destOrd="0" presId="urn:microsoft.com/office/officeart/2018/2/layout/IconVerticalSolidList"/>
    <dgm:cxn modelId="{912F4F38-E572-414D-A3FB-25CC63E1B3A2}" srcId="{83A1758A-A5B6-4134-80A8-BE494485F5FE}" destId="{E11BD56B-EF48-409A-BED6-84DA6DFFD4F7}" srcOrd="1" destOrd="0" parTransId="{7FFD62B3-2EA2-4472-AF70-D9C70431F9CA}" sibTransId="{16313E51-44F0-4C45-AF02-91D2508AED40}"/>
    <dgm:cxn modelId="{2FFC434F-9537-4203-B6A0-6C9C18CA48E8}" srcId="{841081DE-98C5-456A-B47C-6D0083564C11}" destId="{83A1758A-A5B6-4134-80A8-BE494485F5FE}" srcOrd="2" destOrd="0" parTransId="{7E1F8322-6254-4313-B393-2F8F5B201DCB}" sibTransId="{85812B51-BED0-4F9C-8075-9C6CE5ED77EB}"/>
    <dgm:cxn modelId="{A0C1BE6B-2FF5-4B21-B3A2-667196DCEACD}" type="presOf" srcId="{841081DE-98C5-456A-B47C-6D0083564C11}" destId="{6CC63296-C3BF-4D22-B668-91CB1B03D6FC}" srcOrd="0" destOrd="0" presId="urn:microsoft.com/office/officeart/2018/2/layout/IconVerticalSolidList"/>
    <dgm:cxn modelId="{5C4DB76E-4ACC-4CDA-8887-A3DE349E8CA8}" type="presOf" srcId="{83A1758A-A5B6-4134-80A8-BE494485F5FE}" destId="{599E3FF7-AC80-4018-90F1-85F1F8EDEBF5}" srcOrd="0" destOrd="0" presId="urn:microsoft.com/office/officeart/2018/2/layout/IconVerticalSolidList"/>
    <dgm:cxn modelId="{818AC180-D0E3-4DCA-86FB-2CC58DB0BE49}" type="presOf" srcId="{6D9ECACD-B5C5-4926-AC53-7EFE97A0405B}" destId="{B4C2972E-8D73-4027-A4EF-40CCCC4F6EE7}" srcOrd="0" destOrd="2" presId="urn:microsoft.com/office/officeart/2018/2/layout/IconVerticalSolidList"/>
    <dgm:cxn modelId="{B3AFDE96-73ED-419E-AB6F-023BBC8F647A}" type="presOf" srcId="{322EF726-6A37-40E6-88AF-ECF5309754B0}" destId="{B4C2972E-8D73-4027-A4EF-40CCCC4F6EE7}" srcOrd="0" destOrd="0" presId="urn:microsoft.com/office/officeart/2018/2/layout/IconVerticalSolidList"/>
    <dgm:cxn modelId="{B2A1F7A2-B14C-4A21-981D-4835ACA0A105}" type="presOf" srcId="{95E16B44-D001-4846-8C42-A0CD1614A228}" destId="{1341BFE0-09DE-4472-88C4-BB2D05DBDEB1}" srcOrd="0" destOrd="0" presId="urn:microsoft.com/office/officeart/2018/2/layout/IconVerticalSolidList"/>
    <dgm:cxn modelId="{18DB7FCA-B245-4C73-A53E-A666D6FB3D01}" srcId="{841081DE-98C5-456A-B47C-6D0083564C11}" destId="{D8E38F82-D493-4002-A503-F75BBEBFE545}" srcOrd="0" destOrd="0" parTransId="{E20FD9A7-F2D1-44F9-A3B1-1245EFA5A784}" sibTransId="{66022534-66BA-41EA-AB41-85484A9C43CE}"/>
    <dgm:cxn modelId="{E3DB9AE4-5E37-4B10-BB95-12A07305A4E0}" srcId="{83A1758A-A5B6-4134-80A8-BE494485F5FE}" destId="{322EF726-6A37-40E6-88AF-ECF5309754B0}" srcOrd="0" destOrd="0" parTransId="{C641A1F6-DF6E-4281-94E9-6D6A1B1E0703}" sibTransId="{88E00856-7D8F-4985-B8A3-2C8E11C29D20}"/>
    <dgm:cxn modelId="{79ABC7F6-67B7-4B75-95D4-D11397E5D5BF}" type="presOf" srcId="{E11BD56B-EF48-409A-BED6-84DA6DFFD4F7}" destId="{B4C2972E-8D73-4027-A4EF-40CCCC4F6EE7}" srcOrd="0" destOrd="1" presId="urn:microsoft.com/office/officeart/2018/2/layout/IconVerticalSolidList"/>
    <dgm:cxn modelId="{66A22A5F-021F-4ECC-A2DA-3DD297AD8E8C}" type="presParOf" srcId="{6CC63296-C3BF-4D22-B668-91CB1B03D6FC}" destId="{392AD1EF-D879-4CEE-85DB-2934CAC7213D}" srcOrd="0" destOrd="0" presId="urn:microsoft.com/office/officeart/2018/2/layout/IconVerticalSolidList"/>
    <dgm:cxn modelId="{5CDDF9B7-D9BA-4583-ADA7-DD0F69BE7E72}" type="presParOf" srcId="{392AD1EF-D879-4CEE-85DB-2934CAC7213D}" destId="{21236F74-0C09-4844-B4FB-59E4A6062538}" srcOrd="0" destOrd="0" presId="urn:microsoft.com/office/officeart/2018/2/layout/IconVerticalSolidList"/>
    <dgm:cxn modelId="{C03E5B2C-5454-4010-9017-E46E172A80BB}" type="presParOf" srcId="{392AD1EF-D879-4CEE-85DB-2934CAC7213D}" destId="{2A775814-6997-4559-B6C0-DD3B0A18BF04}" srcOrd="1" destOrd="0" presId="urn:microsoft.com/office/officeart/2018/2/layout/IconVerticalSolidList"/>
    <dgm:cxn modelId="{1BDB236D-278C-4EDB-8C07-F6825020316B}" type="presParOf" srcId="{392AD1EF-D879-4CEE-85DB-2934CAC7213D}" destId="{5DD8F5C9-26D1-4EAC-925F-454B26040D8D}" srcOrd="2" destOrd="0" presId="urn:microsoft.com/office/officeart/2018/2/layout/IconVerticalSolidList"/>
    <dgm:cxn modelId="{8C0348E9-98F0-4D2B-AA7C-1A26CC1A5EA3}" type="presParOf" srcId="{392AD1EF-D879-4CEE-85DB-2934CAC7213D}" destId="{97F4D3E6-81A0-4817-A0F1-F12C167EFFBA}" srcOrd="3" destOrd="0" presId="urn:microsoft.com/office/officeart/2018/2/layout/IconVerticalSolidList"/>
    <dgm:cxn modelId="{8448B8CA-D16B-47DA-B003-E1C130088B4A}" type="presParOf" srcId="{6CC63296-C3BF-4D22-B668-91CB1B03D6FC}" destId="{092E5D6D-32BB-41D0-B791-F2440DB9F0A1}" srcOrd="1" destOrd="0" presId="urn:microsoft.com/office/officeart/2018/2/layout/IconVerticalSolidList"/>
    <dgm:cxn modelId="{090033A7-7221-4FE5-A6BE-BCBB7F884A0D}" type="presParOf" srcId="{6CC63296-C3BF-4D22-B668-91CB1B03D6FC}" destId="{F50D55E6-22DE-479B-AB47-E8A88E306B66}" srcOrd="2" destOrd="0" presId="urn:microsoft.com/office/officeart/2018/2/layout/IconVerticalSolidList"/>
    <dgm:cxn modelId="{EA114815-709C-41D5-BEB2-4AA79CEDD484}" type="presParOf" srcId="{F50D55E6-22DE-479B-AB47-E8A88E306B66}" destId="{C7DC511D-EEF7-45BF-83DC-B85DA89AFEB1}" srcOrd="0" destOrd="0" presId="urn:microsoft.com/office/officeart/2018/2/layout/IconVerticalSolidList"/>
    <dgm:cxn modelId="{B2055ECC-484F-46AE-8CE9-3EDC895FDC8C}" type="presParOf" srcId="{F50D55E6-22DE-479B-AB47-E8A88E306B66}" destId="{A3BAAAB6-0EFF-42A4-831A-505B8941765E}" srcOrd="1" destOrd="0" presId="urn:microsoft.com/office/officeart/2018/2/layout/IconVerticalSolidList"/>
    <dgm:cxn modelId="{6C041A75-8CC9-4E2B-BE86-7D527CB73510}" type="presParOf" srcId="{F50D55E6-22DE-479B-AB47-E8A88E306B66}" destId="{DD60802C-72BA-4B75-BBB4-B1748EC229D5}" srcOrd="2" destOrd="0" presId="urn:microsoft.com/office/officeart/2018/2/layout/IconVerticalSolidList"/>
    <dgm:cxn modelId="{758990DA-9100-4656-B242-353B43BADEF0}" type="presParOf" srcId="{F50D55E6-22DE-479B-AB47-E8A88E306B66}" destId="{1341BFE0-09DE-4472-88C4-BB2D05DBDEB1}" srcOrd="3" destOrd="0" presId="urn:microsoft.com/office/officeart/2018/2/layout/IconVerticalSolidList"/>
    <dgm:cxn modelId="{7C1AE37C-3111-4532-9D2E-F5FE50A6834F}" type="presParOf" srcId="{6CC63296-C3BF-4D22-B668-91CB1B03D6FC}" destId="{E40F36CC-04ED-439F-AE69-7F29E8DB5588}" srcOrd="3" destOrd="0" presId="urn:microsoft.com/office/officeart/2018/2/layout/IconVerticalSolidList"/>
    <dgm:cxn modelId="{8D042E09-59BE-4F17-B1C7-05D129B0F764}" type="presParOf" srcId="{6CC63296-C3BF-4D22-B668-91CB1B03D6FC}" destId="{0322DFDA-180F-4C75-9648-6613FC2D5831}" srcOrd="4" destOrd="0" presId="urn:microsoft.com/office/officeart/2018/2/layout/IconVerticalSolidList"/>
    <dgm:cxn modelId="{A0505F46-E4EA-4710-B7A1-77B86A3420AE}" type="presParOf" srcId="{0322DFDA-180F-4C75-9648-6613FC2D5831}" destId="{8D38E99C-ACE8-4AFE-8804-ED2D70443D3E}" srcOrd="0" destOrd="0" presId="urn:microsoft.com/office/officeart/2018/2/layout/IconVerticalSolidList"/>
    <dgm:cxn modelId="{DCEEE81C-711E-4859-AAF1-7DF8CB4E75E2}" type="presParOf" srcId="{0322DFDA-180F-4C75-9648-6613FC2D5831}" destId="{24B9BFCD-89D8-4B33-BD0A-41573F9A6E7B}" srcOrd="1" destOrd="0" presId="urn:microsoft.com/office/officeart/2018/2/layout/IconVerticalSolidList"/>
    <dgm:cxn modelId="{AE75A84A-31F9-48F8-A2B3-96C71B66BA63}" type="presParOf" srcId="{0322DFDA-180F-4C75-9648-6613FC2D5831}" destId="{F9263F91-47AE-4CAD-802D-36E0EDB65594}" srcOrd="2" destOrd="0" presId="urn:microsoft.com/office/officeart/2018/2/layout/IconVerticalSolidList"/>
    <dgm:cxn modelId="{110DAEDB-9AA1-4B48-A9A0-4CEDFF2FABEB}" type="presParOf" srcId="{0322DFDA-180F-4C75-9648-6613FC2D5831}" destId="{599E3FF7-AC80-4018-90F1-85F1F8EDEBF5}" srcOrd="3" destOrd="0" presId="urn:microsoft.com/office/officeart/2018/2/layout/IconVerticalSolidList"/>
    <dgm:cxn modelId="{7903EC9F-41D2-4D50-AD14-A66C17FF0E77}" type="presParOf" srcId="{0322DFDA-180F-4C75-9648-6613FC2D5831}" destId="{B4C2972E-8D73-4027-A4EF-40CCCC4F6EE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757E64-DA70-4244-8C18-A95FF9A5EC4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29EF438-3111-49DF-BD6E-40F5B1D303A7}">
      <dgm:prSet/>
      <dgm:spPr/>
      <dgm:t>
        <a:bodyPr/>
        <a:lstStyle/>
        <a:p>
          <a:r>
            <a:rPr lang="en-US" b="0" i="0"/>
            <a:t>Synergies: Enhancing productivity at the farm level while supporting at the landscape level carbon sequestration and biodiversity conservation.</a:t>
          </a:r>
          <a:endParaRPr lang="en-US"/>
        </a:p>
      </dgm:t>
    </dgm:pt>
    <dgm:pt modelId="{47513DA4-C64D-4643-A6E8-9A0D44176EF2}" type="parTrans" cxnId="{0B4CE025-3518-41C3-8860-6DA44263CFBE}">
      <dgm:prSet/>
      <dgm:spPr/>
      <dgm:t>
        <a:bodyPr/>
        <a:lstStyle/>
        <a:p>
          <a:endParaRPr lang="en-US"/>
        </a:p>
      </dgm:t>
    </dgm:pt>
    <dgm:pt modelId="{69955615-FF9D-4FCB-AC7F-776DF06EE174}" type="sibTrans" cxnId="{0B4CE025-3518-41C3-8860-6DA44263CFBE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949EEF1-57B6-49AA-85DB-3494A59E3AE0}">
      <dgm:prSet/>
      <dgm:spPr/>
      <dgm:t>
        <a:bodyPr/>
        <a:lstStyle/>
        <a:p>
          <a:r>
            <a:rPr lang="en-US" b="0" i="0"/>
            <a:t>Addressing Trade-offs</a:t>
          </a:r>
          <a:r>
            <a:rPr lang="en-US"/>
            <a:t>: F</a:t>
          </a:r>
          <a:r>
            <a:rPr lang="en-US" b="0" i="0"/>
            <a:t>inding solutions that minimize negative impacts of CSA practices.</a:t>
          </a:r>
          <a:endParaRPr lang="en-US"/>
        </a:p>
      </dgm:t>
    </dgm:pt>
    <dgm:pt modelId="{5B55A2DC-2FB2-4DD3-A3D5-9FABAE8327F8}" type="parTrans" cxnId="{F8AFE2E6-0EAF-4EEF-8DBC-B0D5096F7C23}">
      <dgm:prSet/>
      <dgm:spPr/>
      <dgm:t>
        <a:bodyPr/>
        <a:lstStyle/>
        <a:p>
          <a:endParaRPr lang="en-US"/>
        </a:p>
      </dgm:t>
    </dgm:pt>
    <dgm:pt modelId="{52E90677-9986-4459-9DA9-B82ECBC5B72F}" type="sibTrans" cxnId="{F8AFE2E6-0EAF-4EEF-8DBC-B0D5096F7C2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8936ADB-258E-4C06-9B33-9580C1D6DB23}">
      <dgm:prSet/>
      <dgm:spPr/>
      <dgm:t>
        <a:bodyPr/>
        <a:lstStyle/>
        <a:p>
          <a:r>
            <a:rPr lang="en-US"/>
            <a:t>Enhancing resilience </a:t>
          </a:r>
          <a:r>
            <a:rPr lang="en-US" b="0" i="0"/>
            <a:t>to droughts and pests </a:t>
          </a:r>
          <a:r>
            <a:rPr lang="en-US"/>
            <a:t>through integration of tree, livestock &amp; crops.</a:t>
          </a:r>
        </a:p>
      </dgm:t>
    </dgm:pt>
    <dgm:pt modelId="{55C935D7-232B-4486-9453-D1558142E4D8}" type="parTrans" cxnId="{E89EFF30-664A-444D-BAD7-D6BA910CF72B}">
      <dgm:prSet/>
      <dgm:spPr/>
      <dgm:t>
        <a:bodyPr/>
        <a:lstStyle/>
        <a:p>
          <a:endParaRPr lang="en-US"/>
        </a:p>
      </dgm:t>
    </dgm:pt>
    <dgm:pt modelId="{A23FEBC3-A36A-4BD9-9963-49CC38FD3867}" type="sibTrans" cxnId="{E89EFF30-664A-444D-BAD7-D6BA910CF72B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86D014F-5807-464E-8632-18528CBE90E8}" type="pres">
      <dgm:prSet presAssocID="{0E757E64-DA70-4244-8C18-A95FF9A5EC45}" presName="Name0" presStyleCnt="0">
        <dgm:presLayoutVars>
          <dgm:animLvl val="lvl"/>
          <dgm:resizeHandles val="exact"/>
        </dgm:presLayoutVars>
      </dgm:prSet>
      <dgm:spPr/>
    </dgm:pt>
    <dgm:pt modelId="{7F15E374-FA3D-BE4D-AA3D-931D39448083}" type="pres">
      <dgm:prSet presAssocID="{629EF438-3111-49DF-BD6E-40F5B1D303A7}" presName="compositeNode" presStyleCnt="0">
        <dgm:presLayoutVars>
          <dgm:bulletEnabled val="1"/>
        </dgm:presLayoutVars>
      </dgm:prSet>
      <dgm:spPr/>
    </dgm:pt>
    <dgm:pt modelId="{E7A9139D-762D-E04A-B983-6F2EF74CDD57}" type="pres">
      <dgm:prSet presAssocID="{629EF438-3111-49DF-BD6E-40F5B1D303A7}" presName="bgRect" presStyleLbl="bgAccFollowNode1" presStyleIdx="0" presStyleCnt="3"/>
      <dgm:spPr/>
    </dgm:pt>
    <dgm:pt modelId="{C9F6C7D4-3F54-744D-A017-55BD5F42DEC4}" type="pres">
      <dgm:prSet presAssocID="{69955615-FF9D-4FCB-AC7F-776DF06EE174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0853081-97A2-7948-986E-0C0D4B63C45B}" type="pres">
      <dgm:prSet presAssocID="{629EF438-3111-49DF-BD6E-40F5B1D303A7}" presName="bottomLine" presStyleLbl="alignNode1" presStyleIdx="1" presStyleCnt="6">
        <dgm:presLayoutVars/>
      </dgm:prSet>
      <dgm:spPr/>
    </dgm:pt>
    <dgm:pt modelId="{1E00F078-BCF6-F448-B050-FAE71347F352}" type="pres">
      <dgm:prSet presAssocID="{629EF438-3111-49DF-BD6E-40F5B1D303A7}" presName="nodeText" presStyleLbl="bgAccFollowNode1" presStyleIdx="0" presStyleCnt="3">
        <dgm:presLayoutVars>
          <dgm:bulletEnabled val="1"/>
        </dgm:presLayoutVars>
      </dgm:prSet>
      <dgm:spPr/>
    </dgm:pt>
    <dgm:pt modelId="{9C0F42A4-2B84-ED43-8B1F-E8C241AF46EC}" type="pres">
      <dgm:prSet presAssocID="{69955615-FF9D-4FCB-AC7F-776DF06EE174}" presName="sibTrans" presStyleCnt="0"/>
      <dgm:spPr/>
    </dgm:pt>
    <dgm:pt modelId="{31DF3FEF-9AD3-F94E-957F-EBC97F9EF6E7}" type="pres">
      <dgm:prSet presAssocID="{9949EEF1-57B6-49AA-85DB-3494A59E3AE0}" presName="compositeNode" presStyleCnt="0">
        <dgm:presLayoutVars>
          <dgm:bulletEnabled val="1"/>
        </dgm:presLayoutVars>
      </dgm:prSet>
      <dgm:spPr/>
    </dgm:pt>
    <dgm:pt modelId="{57C445F5-EEE7-0140-9926-77C8ACDF7EEC}" type="pres">
      <dgm:prSet presAssocID="{9949EEF1-57B6-49AA-85DB-3494A59E3AE0}" presName="bgRect" presStyleLbl="bgAccFollowNode1" presStyleIdx="1" presStyleCnt="3"/>
      <dgm:spPr/>
    </dgm:pt>
    <dgm:pt modelId="{E273FEB1-4249-D64A-B817-D8FA3E83A20D}" type="pres">
      <dgm:prSet presAssocID="{52E90677-9986-4459-9DA9-B82ECBC5B72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1DCFAFA6-D00D-FA44-A055-0F94014BCDD2}" type="pres">
      <dgm:prSet presAssocID="{9949EEF1-57B6-49AA-85DB-3494A59E3AE0}" presName="bottomLine" presStyleLbl="alignNode1" presStyleIdx="3" presStyleCnt="6">
        <dgm:presLayoutVars/>
      </dgm:prSet>
      <dgm:spPr/>
    </dgm:pt>
    <dgm:pt modelId="{638FE763-6762-F74A-9A13-26FE5A23063F}" type="pres">
      <dgm:prSet presAssocID="{9949EEF1-57B6-49AA-85DB-3494A59E3AE0}" presName="nodeText" presStyleLbl="bgAccFollowNode1" presStyleIdx="1" presStyleCnt="3">
        <dgm:presLayoutVars>
          <dgm:bulletEnabled val="1"/>
        </dgm:presLayoutVars>
      </dgm:prSet>
      <dgm:spPr/>
    </dgm:pt>
    <dgm:pt modelId="{0F4E2757-9BCB-1A46-9A4C-5C83E7549931}" type="pres">
      <dgm:prSet presAssocID="{52E90677-9986-4459-9DA9-B82ECBC5B72F}" presName="sibTrans" presStyleCnt="0"/>
      <dgm:spPr/>
    </dgm:pt>
    <dgm:pt modelId="{DCE513FA-8205-5D45-B9A2-0EF88D6B93E5}" type="pres">
      <dgm:prSet presAssocID="{08936ADB-258E-4C06-9B33-9580C1D6DB23}" presName="compositeNode" presStyleCnt="0">
        <dgm:presLayoutVars>
          <dgm:bulletEnabled val="1"/>
        </dgm:presLayoutVars>
      </dgm:prSet>
      <dgm:spPr/>
    </dgm:pt>
    <dgm:pt modelId="{A6B95CE3-50EF-604F-A6A0-4CA247C02456}" type="pres">
      <dgm:prSet presAssocID="{08936ADB-258E-4C06-9B33-9580C1D6DB23}" presName="bgRect" presStyleLbl="bgAccFollowNode1" presStyleIdx="2" presStyleCnt="3"/>
      <dgm:spPr/>
    </dgm:pt>
    <dgm:pt modelId="{152330DF-4AA2-A342-BC28-1F62DACA2522}" type="pres">
      <dgm:prSet presAssocID="{A23FEBC3-A36A-4BD9-9963-49CC38FD386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1B567CF-B875-2A4F-9BE6-2264DD082DA4}" type="pres">
      <dgm:prSet presAssocID="{08936ADB-258E-4C06-9B33-9580C1D6DB23}" presName="bottomLine" presStyleLbl="alignNode1" presStyleIdx="5" presStyleCnt="6">
        <dgm:presLayoutVars/>
      </dgm:prSet>
      <dgm:spPr/>
    </dgm:pt>
    <dgm:pt modelId="{49F90718-E993-434B-9823-54B7BFC4A777}" type="pres">
      <dgm:prSet presAssocID="{08936ADB-258E-4C06-9B33-9580C1D6DB23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2AAA205-1BC3-ED40-BFB6-C583E8C7FC0D}" type="presOf" srcId="{52E90677-9986-4459-9DA9-B82ECBC5B72F}" destId="{E273FEB1-4249-D64A-B817-D8FA3E83A20D}" srcOrd="0" destOrd="0" presId="urn:microsoft.com/office/officeart/2016/7/layout/BasicLinearProcessNumbered"/>
    <dgm:cxn modelId="{0B4CE025-3518-41C3-8860-6DA44263CFBE}" srcId="{0E757E64-DA70-4244-8C18-A95FF9A5EC45}" destId="{629EF438-3111-49DF-BD6E-40F5B1D303A7}" srcOrd="0" destOrd="0" parTransId="{47513DA4-C64D-4643-A6E8-9A0D44176EF2}" sibTransId="{69955615-FF9D-4FCB-AC7F-776DF06EE174}"/>
    <dgm:cxn modelId="{E89EFF30-664A-444D-BAD7-D6BA910CF72B}" srcId="{0E757E64-DA70-4244-8C18-A95FF9A5EC45}" destId="{08936ADB-258E-4C06-9B33-9580C1D6DB23}" srcOrd="2" destOrd="0" parTransId="{55C935D7-232B-4486-9453-D1558142E4D8}" sibTransId="{A23FEBC3-A36A-4BD9-9963-49CC38FD3867}"/>
    <dgm:cxn modelId="{CB4A7942-5EF4-DA4C-8265-988D83FF08AF}" type="presOf" srcId="{629EF438-3111-49DF-BD6E-40F5B1D303A7}" destId="{1E00F078-BCF6-F448-B050-FAE71347F352}" srcOrd="1" destOrd="0" presId="urn:microsoft.com/office/officeart/2016/7/layout/BasicLinearProcessNumbered"/>
    <dgm:cxn modelId="{77748262-0D34-634E-BAAC-77CFD2649CD3}" type="presOf" srcId="{08936ADB-258E-4C06-9B33-9580C1D6DB23}" destId="{49F90718-E993-434B-9823-54B7BFC4A777}" srcOrd="1" destOrd="0" presId="urn:microsoft.com/office/officeart/2016/7/layout/BasicLinearProcessNumbered"/>
    <dgm:cxn modelId="{4471A064-37E6-4E45-94D1-0E7A9CC709AC}" type="presOf" srcId="{9949EEF1-57B6-49AA-85DB-3494A59E3AE0}" destId="{57C445F5-EEE7-0140-9926-77C8ACDF7EEC}" srcOrd="0" destOrd="0" presId="urn:microsoft.com/office/officeart/2016/7/layout/BasicLinearProcessNumbered"/>
    <dgm:cxn modelId="{6AF2799B-007D-294D-9EAA-60D4E4C5B959}" type="presOf" srcId="{9949EEF1-57B6-49AA-85DB-3494A59E3AE0}" destId="{638FE763-6762-F74A-9A13-26FE5A23063F}" srcOrd="1" destOrd="0" presId="urn:microsoft.com/office/officeart/2016/7/layout/BasicLinearProcessNumbered"/>
    <dgm:cxn modelId="{46D949A0-611A-544C-A199-026E746DDF3B}" type="presOf" srcId="{0E757E64-DA70-4244-8C18-A95FF9A5EC45}" destId="{D86D014F-5807-464E-8632-18528CBE90E8}" srcOrd="0" destOrd="0" presId="urn:microsoft.com/office/officeart/2016/7/layout/BasicLinearProcessNumbered"/>
    <dgm:cxn modelId="{E1620FC0-79A0-C748-B248-9AC1C363515A}" type="presOf" srcId="{69955615-FF9D-4FCB-AC7F-776DF06EE174}" destId="{C9F6C7D4-3F54-744D-A017-55BD5F42DEC4}" srcOrd="0" destOrd="0" presId="urn:microsoft.com/office/officeart/2016/7/layout/BasicLinearProcessNumbered"/>
    <dgm:cxn modelId="{14A512C4-2A44-DA44-BB54-F4043BC29517}" type="presOf" srcId="{A23FEBC3-A36A-4BD9-9963-49CC38FD3867}" destId="{152330DF-4AA2-A342-BC28-1F62DACA2522}" srcOrd="0" destOrd="0" presId="urn:microsoft.com/office/officeart/2016/7/layout/BasicLinearProcessNumbered"/>
    <dgm:cxn modelId="{F8AFE2E6-0EAF-4EEF-8DBC-B0D5096F7C23}" srcId="{0E757E64-DA70-4244-8C18-A95FF9A5EC45}" destId="{9949EEF1-57B6-49AA-85DB-3494A59E3AE0}" srcOrd="1" destOrd="0" parTransId="{5B55A2DC-2FB2-4DD3-A3D5-9FABAE8327F8}" sibTransId="{52E90677-9986-4459-9DA9-B82ECBC5B72F}"/>
    <dgm:cxn modelId="{71480FE7-F942-3A41-86ED-5F024F7F3995}" type="presOf" srcId="{08936ADB-258E-4C06-9B33-9580C1D6DB23}" destId="{A6B95CE3-50EF-604F-A6A0-4CA247C02456}" srcOrd="0" destOrd="0" presId="urn:microsoft.com/office/officeart/2016/7/layout/BasicLinearProcessNumbered"/>
    <dgm:cxn modelId="{F6BB2FE8-2957-1040-928F-A63CF444F58A}" type="presOf" srcId="{629EF438-3111-49DF-BD6E-40F5B1D303A7}" destId="{E7A9139D-762D-E04A-B983-6F2EF74CDD57}" srcOrd="0" destOrd="0" presId="urn:microsoft.com/office/officeart/2016/7/layout/BasicLinearProcessNumbered"/>
    <dgm:cxn modelId="{5F49FD1B-D261-1B42-8B8F-F4EE625DE08C}" type="presParOf" srcId="{D86D014F-5807-464E-8632-18528CBE90E8}" destId="{7F15E374-FA3D-BE4D-AA3D-931D39448083}" srcOrd="0" destOrd="0" presId="urn:microsoft.com/office/officeart/2016/7/layout/BasicLinearProcessNumbered"/>
    <dgm:cxn modelId="{18876DA0-4A68-FA47-B081-D819329CDC6D}" type="presParOf" srcId="{7F15E374-FA3D-BE4D-AA3D-931D39448083}" destId="{E7A9139D-762D-E04A-B983-6F2EF74CDD57}" srcOrd="0" destOrd="0" presId="urn:microsoft.com/office/officeart/2016/7/layout/BasicLinearProcessNumbered"/>
    <dgm:cxn modelId="{0C6932E6-7BCC-4943-AC8B-6066F9392882}" type="presParOf" srcId="{7F15E374-FA3D-BE4D-AA3D-931D39448083}" destId="{C9F6C7D4-3F54-744D-A017-55BD5F42DEC4}" srcOrd="1" destOrd="0" presId="urn:microsoft.com/office/officeart/2016/7/layout/BasicLinearProcessNumbered"/>
    <dgm:cxn modelId="{EC95F8E9-3441-2F4D-8CA1-988F86451E6D}" type="presParOf" srcId="{7F15E374-FA3D-BE4D-AA3D-931D39448083}" destId="{70853081-97A2-7948-986E-0C0D4B63C45B}" srcOrd="2" destOrd="0" presId="urn:microsoft.com/office/officeart/2016/7/layout/BasicLinearProcessNumbered"/>
    <dgm:cxn modelId="{6E5FC5EF-550D-2A4C-B48B-18FD6BAEAA77}" type="presParOf" srcId="{7F15E374-FA3D-BE4D-AA3D-931D39448083}" destId="{1E00F078-BCF6-F448-B050-FAE71347F352}" srcOrd="3" destOrd="0" presId="urn:microsoft.com/office/officeart/2016/7/layout/BasicLinearProcessNumbered"/>
    <dgm:cxn modelId="{4BBF15E1-8DBA-6748-8C73-99D2EC52693D}" type="presParOf" srcId="{D86D014F-5807-464E-8632-18528CBE90E8}" destId="{9C0F42A4-2B84-ED43-8B1F-E8C241AF46EC}" srcOrd="1" destOrd="0" presId="urn:microsoft.com/office/officeart/2016/7/layout/BasicLinearProcessNumbered"/>
    <dgm:cxn modelId="{C79B26B8-6049-EA4F-B3B7-3EE0BC626A04}" type="presParOf" srcId="{D86D014F-5807-464E-8632-18528CBE90E8}" destId="{31DF3FEF-9AD3-F94E-957F-EBC97F9EF6E7}" srcOrd="2" destOrd="0" presId="urn:microsoft.com/office/officeart/2016/7/layout/BasicLinearProcessNumbered"/>
    <dgm:cxn modelId="{D3450EF2-73BB-2A46-8699-952AF1324073}" type="presParOf" srcId="{31DF3FEF-9AD3-F94E-957F-EBC97F9EF6E7}" destId="{57C445F5-EEE7-0140-9926-77C8ACDF7EEC}" srcOrd="0" destOrd="0" presId="urn:microsoft.com/office/officeart/2016/7/layout/BasicLinearProcessNumbered"/>
    <dgm:cxn modelId="{617BCE3B-8309-1144-846D-8AE3512300A3}" type="presParOf" srcId="{31DF3FEF-9AD3-F94E-957F-EBC97F9EF6E7}" destId="{E273FEB1-4249-D64A-B817-D8FA3E83A20D}" srcOrd="1" destOrd="0" presId="urn:microsoft.com/office/officeart/2016/7/layout/BasicLinearProcessNumbered"/>
    <dgm:cxn modelId="{61EE0F63-D103-8148-8F7F-2A2672251FEC}" type="presParOf" srcId="{31DF3FEF-9AD3-F94E-957F-EBC97F9EF6E7}" destId="{1DCFAFA6-D00D-FA44-A055-0F94014BCDD2}" srcOrd="2" destOrd="0" presId="urn:microsoft.com/office/officeart/2016/7/layout/BasicLinearProcessNumbered"/>
    <dgm:cxn modelId="{FD387058-D689-F840-8E75-D906134B2999}" type="presParOf" srcId="{31DF3FEF-9AD3-F94E-957F-EBC97F9EF6E7}" destId="{638FE763-6762-F74A-9A13-26FE5A23063F}" srcOrd="3" destOrd="0" presId="urn:microsoft.com/office/officeart/2016/7/layout/BasicLinearProcessNumbered"/>
    <dgm:cxn modelId="{6AD04BED-10FB-1743-A25D-E98C8A6CAD7B}" type="presParOf" srcId="{D86D014F-5807-464E-8632-18528CBE90E8}" destId="{0F4E2757-9BCB-1A46-9A4C-5C83E7549931}" srcOrd="3" destOrd="0" presId="urn:microsoft.com/office/officeart/2016/7/layout/BasicLinearProcessNumbered"/>
    <dgm:cxn modelId="{F6A8D682-8C55-2F4A-8AB0-7512B377EBC1}" type="presParOf" srcId="{D86D014F-5807-464E-8632-18528CBE90E8}" destId="{DCE513FA-8205-5D45-B9A2-0EF88D6B93E5}" srcOrd="4" destOrd="0" presId="urn:microsoft.com/office/officeart/2016/7/layout/BasicLinearProcessNumbered"/>
    <dgm:cxn modelId="{B800D656-6CD8-1045-AB1D-80638FF3F0E4}" type="presParOf" srcId="{DCE513FA-8205-5D45-B9A2-0EF88D6B93E5}" destId="{A6B95CE3-50EF-604F-A6A0-4CA247C02456}" srcOrd="0" destOrd="0" presId="urn:microsoft.com/office/officeart/2016/7/layout/BasicLinearProcessNumbered"/>
    <dgm:cxn modelId="{E50C77EE-3441-5A4D-A05F-494A680D807C}" type="presParOf" srcId="{DCE513FA-8205-5D45-B9A2-0EF88D6B93E5}" destId="{152330DF-4AA2-A342-BC28-1F62DACA2522}" srcOrd="1" destOrd="0" presId="urn:microsoft.com/office/officeart/2016/7/layout/BasicLinearProcessNumbered"/>
    <dgm:cxn modelId="{F23CE394-D9E8-5F4A-A6D9-75EDEF6D9948}" type="presParOf" srcId="{DCE513FA-8205-5D45-B9A2-0EF88D6B93E5}" destId="{F1B567CF-B875-2A4F-9BE6-2264DD082DA4}" srcOrd="2" destOrd="0" presId="urn:microsoft.com/office/officeart/2016/7/layout/BasicLinearProcessNumbered"/>
    <dgm:cxn modelId="{3DC4FC98-6BC2-4643-ADC3-71772EA0F9D0}" type="presParOf" srcId="{DCE513FA-8205-5D45-B9A2-0EF88D6B93E5}" destId="{49F90718-E993-434B-9823-54B7BFC4A777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5073B1-A386-8046-A187-96EB6E64F7AD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B2BE4E-E822-A447-8945-EDE4F07081EB}">
      <dgm:prSet phldrT="[Text]" custT="1"/>
      <dgm:spPr/>
      <dgm:t>
        <a:bodyPr/>
        <a:lstStyle/>
        <a:p>
          <a:pPr rtl="0"/>
          <a:r>
            <a:rPr lang="en-US" sz="3600" dirty="0"/>
            <a:t>Advanced CSA</a:t>
          </a:r>
        </a:p>
      </dgm:t>
    </dgm:pt>
    <dgm:pt modelId="{9AEBCCC3-F6CE-FA4F-999E-DCDF8E06F1B6}" type="parTrans" cxnId="{85B97B7F-C088-E44C-8C2D-BB0C21E94B43}">
      <dgm:prSet/>
      <dgm:spPr/>
      <dgm:t>
        <a:bodyPr/>
        <a:lstStyle/>
        <a:p>
          <a:endParaRPr lang="en-US" sz="2400"/>
        </a:p>
      </dgm:t>
    </dgm:pt>
    <dgm:pt modelId="{D1D6BEF6-DDA8-B641-9B52-C514636201C4}" type="sibTrans" cxnId="{85B97B7F-C088-E44C-8C2D-BB0C21E94B43}">
      <dgm:prSet/>
      <dgm:spPr/>
      <dgm:t>
        <a:bodyPr/>
        <a:lstStyle/>
        <a:p>
          <a:endParaRPr lang="en-US" sz="2400"/>
        </a:p>
      </dgm:t>
    </dgm:pt>
    <dgm:pt modelId="{81FD93EE-671F-9945-A761-221F624F036E}">
      <dgm:prSet phldrT="[Text]" custT="1"/>
      <dgm:spPr/>
      <dgm:t>
        <a:bodyPr/>
        <a:lstStyle/>
        <a:p>
          <a:r>
            <a:rPr lang="en-US" sz="1400" b="0" i="0" u="none" dirty="0"/>
            <a:t>Early Warning Systems</a:t>
          </a:r>
          <a:endParaRPr lang="en-US" sz="1400" dirty="0"/>
        </a:p>
      </dgm:t>
    </dgm:pt>
    <dgm:pt modelId="{A0D202AD-95BC-D44D-B258-73A6389F9572}" type="parTrans" cxnId="{135D223D-D41A-504B-A46D-5D9499E35C86}">
      <dgm:prSet/>
      <dgm:spPr/>
      <dgm:t>
        <a:bodyPr/>
        <a:lstStyle/>
        <a:p>
          <a:endParaRPr lang="en-US" sz="2400"/>
        </a:p>
      </dgm:t>
    </dgm:pt>
    <dgm:pt modelId="{EA79C8F1-C782-6F4E-892C-66B0AF414396}" type="sibTrans" cxnId="{135D223D-D41A-504B-A46D-5D9499E35C86}">
      <dgm:prSet/>
      <dgm:spPr/>
      <dgm:t>
        <a:bodyPr/>
        <a:lstStyle/>
        <a:p>
          <a:endParaRPr lang="en-US" sz="2400"/>
        </a:p>
      </dgm:t>
    </dgm:pt>
    <dgm:pt modelId="{F0D08795-6282-D046-AEFC-B1305922338F}">
      <dgm:prSet phldrT="[Text]" custT="1"/>
      <dgm:spPr/>
      <dgm:t>
        <a:bodyPr/>
        <a:lstStyle/>
        <a:p>
          <a:r>
            <a:rPr lang="en-US" sz="1400" b="0" i="0" u="none" dirty="0"/>
            <a:t>Supply Chain Optimization &amp; market access</a:t>
          </a:r>
          <a:endParaRPr lang="en-US" sz="1400" dirty="0"/>
        </a:p>
      </dgm:t>
    </dgm:pt>
    <dgm:pt modelId="{C1811A16-C17E-7349-8234-850950E9E294}" type="parTrans" cxnId="{3EF9A33F-244C-1641-A9C6-ACD9BEA77B9F}">
      <dgm:prSet/>
      <dgm:spPr/>
      <dgm:t>
        <a:bodyPr/>
        <a:lstStyle/>
        <a:p>
          <a:endParaRPr lang="en-US" sz="2400"/>
        </a:p>
      </dgm:t>
    </dgm:pt>
    <dgm:pt modelId="{4BB79081-46EA-C94F-B2FD-5C5E4A3628DA}" type="sibTrans" cxnId="{3EF9A33F-244C-1641-A9C6-ACD9BEA77B9F}">
      <dgm:prSet/>
      <dgm:spPr/>
      <dgm:t>
        <a:bodyPr/>
        <a:lstStyle/>
        <a:p>
          <a:endParaRPr lang="en-US" sz="2400"/>
        </a:p>
      </dgm:t>
    </dgm:pt>
    <dgm:pt modelId="{E59892A7-189E-FA4B-B84B-2639DFBF1817}">
      <dgm:prSet phldrT="[Text]" custT="1"/>
      <dgm:spPr/>
      <dgm:t>
        <a:bodyPr/>
        <a:lstStyle/>
        <a:p>
          <a:r>
            <a:rPr lang="en-US" sz="1400" b="0" i="0" u="none" dirty="0"/>
            <a:t>Knowledge Networks &amp; platforms</a:t>
          </a:r>
          <a:endParaRPr lang="en-US" sz="1400" dirty="0"/>
        </a:p>
      </dgm:t>
    </dgm:pt>
    <dgm:pt modelId="{3F259A07-FB05-814D-B5BB-E98B256588D8}" type="parTrans" cxnId="{64246A5C-2021-B54F-8817-F7036447A0DE}">
      <dgm:prSet/>
      <dgm:spPr/>
      <dgm:t>
        <a:bodyPr/>
        <a:lstStyle/>
        <a:p>
          <a:endParaRPr lang="en-US" sz="2400"/>
        </a:p>
      </dgm:t>
    </dgm:pt>
    <dgm:pt modelId="{45969C89-CB3F-A749-883A-62D27BD3CB2D}" type="sibTrans" cxnId="{64246A5C-2021-B54F-8817-F7036447A0DE}">
      <dgm:prSet/>
      <dgm:spPr/>
      <dgm:t>
        <a:bodyPr/>
        <a:lstStyle/>
        <a:p>
          <a:endParaRPr lang="en-US" sz="2400"/>
        </a:p>
      </dgm:t>
    </dgm:pt>
    <dgm:pt modelId="{7D22612D-6B62-0445-9153-B5C7B896ECF3}">
      <dgm:prSet phldrT="[Text]" custT="1"/>
      <dgm:spPr/>
      <dgm:t>
        <a:bodyPr/>
        <a:lstStyle/>
        <a:p>
          <a:r>
            <a:rPr lang="en-US" sz="1400" b="0" i="0" u="none" dirty="0"/>
            <a:t>Data-Driven Decisions</a:t>
          </a:r>
          <a:endParaRPr lang="en-US" sz="1400" dirty="0"/>
        </a:p>
      </dgm:t>
    </dgm:pt>
    <dgm:pt modelId="{7C5BFA92-BC03-B74E-AD73-D3A41081BD49}" type="parTrans" cxnId="{CBB272E2-65A8-564E-9440-5B32DE14051A}">
      <dgm:prSet/>
      <dgm:spPr/>
      <dgm:t>
        <a:bodyPr/>
        <a:lstStyle/>
        <a:p>
          <a:endParaRPr lang="en-US" sz="2400"/>
        </a:p>
      </dgm:t>
    </dgm:pt>
    <dgm:pt modelId="{61BF5DDE-7EDF-E945-AB01-5E1FD10916FC}" type="sibTrans" cxnId="{CBB272E2-65A8-564E-9440-5B32DE14051A}">
      <dgm:prSet/>
      <dgm:spPr/>
      <dgm:t>
        <a:bodyPr/>
        <a:lstStyle/>
        <a:p>
          <a:endParaRPr lang="en-US" sz="2400"/>
        </a:p>
      </dgm:t>
    </dgm:pt>
    <dgm:pt modelId="{559841AE-3134-C44B-AE1C-D3FE01B183D9}">
      <dgm:prSet custT="1"/>
      <dgm:spPr/>
      <dgm:t>
        <a:bodyPr/>
        <a:lstStyle/>
        <a:p>
          <a:r>
            <a:rPr lang="en-US" sz="1400" b="0" i="0" u="none"/>
            <a:t>Targeted Interventions</a:t>
          </a:r>
          <a:endParaRPr lang="en-US" sz="1400"/>
        </a:p>
      </dgm:t>
    </dgm:pt>
    <dgm:pt modelId="{C134E1C2-05B2-3942-8D8F-5827704FEFBB}" type="parTrans" cxnId="{01158EDE-1A95-FE4E-B6E5-BC8740DE1733}">
      <dgm:prSet/>
      <dgm:spPr/>
      <dgm:t>
        <a:bodyPr/>
        <a:lstStyle/>
        <a:p>
          <a:endParaRPr lang="en-US" sz="2400"/>
        </a:p>
      </dgm:t>
    </dgm:pt>
    <dgm:pt modelId="{CCCF79C8-0846-7E44-A171-BE076ED31004}" type="sibTrans" cxnId="{01158EDE-1A95-FE4E-B6E5-BC8740DE1733}">
      <dgm:prSet/>
      <dgm:spPr/>
      <dgm:t>
        <a:bodyPr/>
        <a:lstStyle/>
        <a:p>
          <a:endParaRPr lang="en-US" sz="2400"/>
        </a:p>
      </dgm:t>
    </dgm:pt>
    <dgm:pt modelId="{CA21F94A-168B-754A-BCED-B62819F30F7D}">
      <dgm:prSet custT="1"/>
      <dgm:spPr/>
      <dgm:t>
        <a:bodyPr/>
        <a:lstStyle/>
        <a:p>
          <a:r>
            <a:rPr lang="en-US" sz="1400" b="0" i="0" u="none" dirty="0"/>
            <a:t>Extension Services</a:t>
          </a:r>
          <a:endParaRPr lang="en-US" sz="1400" dirty="0"/>
        </a:p>
      </dgm:t>
    </dgm:pt>
    <dgm:pt modelId="{CA8E9CDC-5EBD-7342-8946-6240189F2B62}" type="parTrans" cxnId="{0F56407A-5F64-E046-8DC3-DDB75106488D}">
      <dgm:prSet/>
      <dgm:spPr/>
      <dgm:t>
        <a:bodyPr/>
        <a:lstStyle/>
        <a:p>
          <a:endParaRPr lang="en-US" sz="2400"/>
        </a:p>
      </dgm:t>
    </dgm:pt>
    <dgm:pt modelId="{0D7B3332-852D-5943-A6D1-179DBB8D1797}" type="sibTrans" cxnId="{0F56407A-5F64-E046-8DC3-DDB75106488D}">
      <dgm:prSet/>
      <dgm:spPr/>
      <dgm:t>
        <a:bodyPr/>
        <a:lstStyle/>
        <a:p>
          <a:endParaRPr lang="en-US" sz="2400"/>
        </a:p>
      </dgm:t>
    </dgm:pt>
    <dgm:pt modelId="{88887E61-B2F1-0D4C-A3FA-FC46B302691E}">
      <dgm:prSet custT="1"/>
      <dgm:spPr/>
      <dgm:t>
        <a:bodyPr/>
        <a:lstStyle/>
        <a:p>
          <a:r>
            <a:rPr lang="en-US" sz="1400" b="0" i="0" u="none"/>
            <a:t>Real-time Diagnostics</a:t>
          </a:r>
          <a:endParaRPr lang="en-US" sz="1400" dirty="0"/>
        </a:p>
      </dgm:t>
    </dgm:pt>
    <dgm:pt modelId="{03905AAF-8D6D-584A-9DE6-D61F75C2CDE6}" type="parTrans" cxnId="{C5497F13-AB2E-3945-B77B-843E0F0A6E83}">
      <dgm:prSet/>
      <dgm:spPr/>
      <dgm:t>
        <a:bodyPr/>
        <a:lstStyle/>
        <a:p>
          <a:endParaRPr lang="en-US" sz="2400"/>
        </a:p>
      </dgm:t>
    </dgm:pt>
    <dgm:pt modelId="{99B28321-5EC6-8E4C-AF94-527CD914515D}" type="sibTrans" cxnId="{C5497F13-AB2E-3945-B77B-843E0F0A6E83}">
      <dgm:prSet/>
      <dgm:spPr/>
      <dgm:t>
        <a:bodyPr/>
        <a:lstStyle/>
        <a:p>
          <a:endParaRPr lang="en-US" sz="2400"/>
        </a:p>
      </dgm:t>
    </dgm:pt>
    <dgm:pt modelId="{6E195453-0DAA-2E4D-8163-A7F2ADAE1942}" type="pres">
      <dgm:prSet presAssocID="{EA5073B1-A386-8046-A187-96EB6E64F7AD}" presName="composite" presStyleCnt="0">
        <dgm:presLayoutVars>
          <dgm:chMax val="1"/>
          <dgm:dir/>
          <dgm:resizeHandles val="exact"/>
        </dgm:presLayoutVars>
      </dgm:prSet>
      <dgm:spPr/>
    </dgm:pt>
    <dgm:pt modelId="{060DBFCC-382B-5447-A203-D4F333C6485F}" type="pres">
      <dgm:prSet presAssocID="{EA5073B1-A386-8046-A187-96EB6E64F7AD}" presName="radial" presStyleCnt="0">
        <dgm:presLayoutVars>
          <dgm:animLvl val="ctr"/>
        </dgm:presLayoutVars>
      </dgm:prSet>
      <dgm:spPr/>
    </dgm:pt>
    <dgm:pt modelId="{1CFBBFC6-68F4-2044-A831-AC3EF5C49BB1}" type="pres">
      <dgm:prSet presAssocID="{F2B2BE4E-E822-A447-8945-EDE4F07081EB}" presName="centerShape" presStyleLbl="vennNode1" presStyleIdx="0" presStyleCnt="8" custScaleX="129244" custScaleY="123362"/>
      <dgm:spPr/>
    </dgm:pt>
    <dgm:pt modelId="{1F365CD3-76D7-7A40-82AE-ADB51AB5E20B}" type="pres">
      <dgm:prSet presAssocID="{81FD93EE-671F-9945-A761-221F624F036E}" presName="node" presStyleLbl="vennNode1" presStyleIdx="1" presStyleCnt="8">
        <dgm:presLayoutVars>
          <dgm:bulletEnabled val="1"/>
        </dgm:presLayoutVars>
      </dgm:prSet>
      <dgm:spPr/>
    </dgm:pt>
    <dgm:pt modelId="{A9C76BD8-2968-E942-8018-6B7F3EF1D1EB}" type="pres">
      <dgm:prSet presAssocID="{559841AE-3134-C44B-AE1C-D3FE01B183D9}" presName="node" presStyleLbl="vennNode1" presStyleIdx="2" presStyleCnt="8" custScaleX="127017" custScaleY="108319">
        <dgm:presLayoutVars>
          <dgm:bulletEnabled val="1"/>
        </dgm:presLayoutVars>
      </dgm:prSet>
      <dgm:spPr/>
    </dgm:pt>
    <dgm:pt modelId="{7EF83D57-6F2B-6E46-85E3-E9CA438F25ED}" type="pres">
      <dgm:prSet presAssocID="{F0D08795-6282-D046-AEFC-B1305922338F}" presName="node" presStyleLbl="vennNode1" presStyleIdx="3" presStyleCnt="8" custScaleX="124628" custScaleY="123961">
        <dgm:presLayoutVars>
          <dgm:bulletEnabled val="1"/>
        </dgm:presLayoutVars>
      </dgm:prSet>
      <dgm:spPr/>
    </dgm:pt>
    <dgm:pt modelId="{F5A1C086-FD9C-A641-8326-EF0FCA223F12}" type="pres">
      <dgm:prSet presAssocID="{E59892A7-189E-FA4B-B84B-2639DFBF1817}" presName="node" presStyleLbl="vennNode1" presStyleIdx="4" presStyleCnt="8">
        <dgm:presLayoutVars>
          <dgm:bulletEnabled val="1"/>
        </dgm:presLayoutVars>
      </dgm:prSet>
      <dgm:spPr/>
    </dgm:pt>
    <dgm:pt modelId="{995A02EF-B907-984C-AD82-15C2365E17F6}" type="pres">
      <dgm:prSet presAssocID="{7D22612D-6B62-0445-9153-B5C7B896ECF3}" presName="node" presStyleLbl="vennNode1" presStyleIdx="5" presStyleCnt="8">
        <dgm:presLayoutVars>
          <dgm:bulletEnabled val="1"/>
        </dgm:presLayoutVars>
      </dgm:prSet>
      <dgm:spPr/>
    </dgm:pt>
    <dgm:pt modelId="{91CD1B8B-E666-1F42-AF1F-DA674E3FC5E1}" type="pres">
      <dgm:prSet presAssocID="{CA21F94A-168B-754A-BCED-B62819F30F7D}" presName="node" presStyleLbl="vennNode1" presStyleIdx="6" presStyleCnt="8">
        <dgm:presLayoutVars>
          <dgm:bulletEnabled val="1"/>
        </dgm:presLayoutVars>
      </dgm:prSet>
      <dgm:spPr/>
    </dgm:pt>
    <dgm:pt modelId="{18BB8904-631F-ED4C-92C1-57B83EA86895}" type="pres">
      <dgm:prSet presAssocID="{88887E61-B2F1-0D4C-A3FA-FC46B302691E}" presName="node" presStyleLbl="vennNode1" presStyleIdx="7" presStyleCnt="8" custScaleX="128221" custScaleY="120370">
        <dgm:presLayoutVars>
          <dgm:bulletEnabled val="1"/>
        </dgm:presLayoutVars>
      </dgm:prSet>
      <dgm:spPr/>
    </dgm:pt>
  </dgm:ptLst>
  <dgm:cxnLst>
    <dgm:cxn modelId="{8C73A909-7CE5-964A-A25C-AF9F63FC933E}" type="presOf" srcId="{F0D08795-6282-D046-AEFC-B1305922338F}" destId="{7EF83D57-6F2B-6E46-85E3-E9CA438F25ED}" srcOrd="0" destOrd="0" presId="urn:microsoft.com/office/officeart/2005/8/layout/radial3"/>
    <dgm:cxn modelId="{C5497F13-AB2E-3945-B77B-843E0F0A6E83}" srcId="{F2B2BE4E-E822-A447-8945-EDE4F07081EB}" destId="{88887E61-B2F1-0D4C-A3FA-FC46B302691E}" srcOrd="6" destOrd="0" parTransId="{03905AAF-8D6D-584A-9DE6-D61F75C2CDE6}" sibTransId="{99B28321-5EC6-8E4C-AF94-527CD914515D}"/>
    <dgm:cxn modelId="{6F2D4A1B-7404-644E-8A92-6BE56167916F}" type="presOf" srcId="{F2B2BE4E-E822-A447-8945-EDE4F07081EB}" destId="{1CFBBFC6-68F4-2044-A831-AC3EF5C49BB1}" srcOrd="0" destOrd="0" presId="urn:microsoft.com/office/officeart/2005/8/layout/radial3"/>
    <dgm:cxn modelId="{DDAA0929-BEF6-A040-AE5C-4EEF1A0EA916}" type="presOf" srcId="{559841AE-3134-C44B-AE1C-D3FE01B183D9}" destId="{A9C76BD8-2968-E942-8018-6B7F3EF1D1EB}" srcOrd="0" destOrd="0" presId="urn:microsoft.com/office/officeart/2005/8/layout/radial3"/>
    <dgm:cxn modelId="{53C2EE2D-7C07-9D4B-A1DE-91B6657F43AB}" type="presOf" srcId="{88887E61-B2F1-0D4C-A3FA-FC46B302691E}" destId="{18BB8904-631F-ED4C-92C1-57B83EA86895}" srcOrd="0" destOrd="0" presId="urn:microsoft.com/office/officeart/2005/8/layout/radial3"/>
    <dgm:cxn modelId="{135D223D-D41A-504B-A46D-5D9499E35C86}" srcId="{F2B2BE4E-E822-A447-8945-EDE4F07081EB}" destId="{81FD93EE-671F-9945-A761-221F624F036E}" srcOrd="0" destOrd="0" parTransId="{A0D202AD-95BC-D44D-B258-73A6389F9572}" sibTransId="{EA79C8F1-C782-6F4E-892C-66B0AF414396}"/>
    <dgm:cxn modelId="{3EF9A33F-244C-1641-A9C6-ACD9BEA77B9F}" srcId="{F2B2BE4E-E822-A447-8945-EDE4F07081EB}" destId="{F0D08795-6282-D046-AEFC-B1305922338F}" srcOrd="2" destOrd="0" parTransId="{C1811A16-C17E-7349-8234-850950E9E294}" sibTransId="{4BB79081-46EA-C94F-B2FD-5C5E4A3628DA}"/>
    <dgm:cxn modelId="{45B9F357-5873-4D45-AB7F-8BCAF0BB36BD}" type="presOf" srcId="{CA21F94A-168B-754A-BCED-B62819F30F7D}" destId="{91CD1B8B-E666-1F42-AF1F-DA674E3FC5E1}" srcOrd="0" destOrd="0" presId="urn:microsoft.com/office/officeart/2005/8/layout/radial3"/>
    <dgm:cxn modelId="{64246A5C-2021-B54F-8817-F7036447A0DE}" srcId="{F2B2BE4E-E822-A447-8945-EDE4F07081EB}" destId="{E59892A7-189E-FA4B-B84B-2639DFBF1817}" srcOrd="3" destOrd="0" parTransId="{3F259A07-FB05-814D-B5BB-E98B256588D8}" sibTransId="{45969C89-CB3F-A749-883A-62D27BD3CB2D}"/>
    <dgm:cxn modelId="{0C6D156A-2ADB-254E-9DD6-F55E774EA8DF}" type="presOf" srcId="{E59892A7-189E-FA4B-B84B-2639DFBF1817}" destId="{F5A1C086-FD9C-A641-8326-EF0FCA223F12}" srcOrd="0" destOrd="0" presId="urn:microsoft.com/office/officeart/2005/8/layout/radial3"/>
    <dgm:cxn modelId="{0F56407A-5F64-E046-8DC3-DDB75106488D}" srcId="{F2B2BE4E-E822-A447-8945-EDE4F07081EB}" destId="{CA21F94A-168B-754A-BCED-B62819F30F7D}" srcOrd="5" destOrd="0" parTransId="{CA8E9CDC-5EBD-7342-8946-6240189F2B62}" sibTransId="{0D7B3332-852D-5943-A6D1-179DBB8D1797}"/>
    <dgm:cxn modelId="{85B97B7F-C088-E44C-8C2D-BB0C21E94B43}" srcId="{EA5073B1-A386-8046-A187-96EB6E64F7AD}" destId="{F2B2BE4E-E822-A447-8945-EDE4F07081EB}" srcOrd="0" destOrd="0" parTransId="{9AEBCCC3-F6CE-FA4F-999E-DCDF8E06F1B6}" sibTransId="{D1D6BEF6-DDA8-B641-9B52-C514636201C4}"/>
    <dgm:cxn modelId="{B52E2B98-496F-4345-9AD3-A0E96A81C5C7}" type="presOf" srcId="{81FD93EE-671F-9945-A761-221F624F036E}" destId="{1F365CD3-76D7-7A40-82AE-ADB51AB5E20B}" srcOrd="0" destOrd="0" presId="urn:microsoft.com/office/officeart/2005/8/layout/radial3"/>
    <dgm:cxn modelId="{A83CE4D0-34B3-4D4B-8013-50EE13CD54A0}" type="presOf" srcId="{EA5073B1-A386-8046-A187-96EB6E64F7AD}" destId="{6E195453-0DAA-2E4D-8163-A7F2ADAE1942}" srcOrd="0" destOrd="0" presId="urn:microsoft.com/office/officeart/2005/8/layout/radial3"/>
    <dgm:cxn modelId="{01158EDE-1A95-FE4E-B6E5-BC8740DE1733}" srcId="{F2B2BE4E-E822-A447-8945-EDE4F07081EB}" destId="{559841AE-3134-C44B-AE1C-D3FE01B183D9}" srcOrd="1" destOrd="0" parTransId="{C134E1C2-05B2-3942-8D8F-5827704FEFBB}" sibTransId="{CCCF79C8-0846-7E44-A171-BE076ED31004}"/>
    <dgm:cxn modelId="{CBB272E2-65A8-564E-9440-5B32DE14051A}" srcId="{F2B2BE4E-E822-A447-8945-EDE4F07081EB}" destId="{7D22612D-6B62-0445-9153-B5C7B896ECF3}" srcOrd="4" destOrd="0" parTransId="{7C5BFA92-BC03-B74E-AD73-D3A41081BD49}" sibTransId="{61BF5DDE-7EDF-E945-AB01-5E1FD10916FC}"/>
    <dgm:cxn modelId="{AFA416FC-2E2D-614B-BB4B-705C8FAB2F0F}" type="presOf" srcId="{7D22612D-6B62-0445-9153-B5C7B896ECF3}" destId="{995A02EF-B907-984C-AD82-15C2365E17F6}" srcOrd="0" destOrd="0" presId="urn:microsoft.com/office/officeart/2005/8/layout/radial3"/>
    <dgm:cxn modelId="{AAE4718E-946F-1547-B776-95A1181BFFA6}" type="presParOf" srcId="{6E195453-0DAA-2E4D-8163-A7F2ADAE1942}" destId="{060DBFCC-382B-5447-A203-D4F333C6485F}" srcOrd="0" destOrd="0" presId="urn:microsoft.com/office/officeart/2005/8/layout/radial3"/>
    <dgm:cxn modelId="{884B46D4-9E1E-E347-8F55-1E309CB713FD}" type="presParOf" srcId="{060DBFCC-382B-5447-A203-D4F333C6485F}" destId="{1CFBBFC6-68F4-2044-A831-AC3EF5C49BB1}" srcOrd="0" destOrd="0" presId="urn:microsoft.com/office/officeart/2005/8/layout/radial3"/>
    <dgm:cxn modelId="{89C9D85B-7E69-5E4C-A03B-B20B46A05528}" type="presParOf" srcId="{060DBFCC-382B-5447-A203-D4F333C6485F}" destId="{1F365CD3-76D7-7A40-82AE-ADB51AB5E20B}" srcOrd="1" destOrd="0" presId="urn:microsoft.com/office/officeart/2005/8/layout/radial3"/>
    <dgm:cxn modelId="{8A1C0DF7-4ACE-0349-8E9F-69F2C7A1DA74}" type="presParOf" srcId="{060DBFCC-382B-5447-A203-D4F333C6485F}" destId="{A9C76BD8-2968-E942-8018-6B7F3EF1D1EB}" srcOrd="2" destOrd="0" presId="urn:microsoft.com/office/officeart/2005/8/layout/radial3"/>
    <dgm:cxn modelId="{1FD2D4F7-B7ED-7248-84D3-D6471572C3FB}" type="presParOf" srcId="{060DBFCC-382B-5447-A203-D4F333C6485F}" destId="{7EF83D57-6F2B-6E46-85E3-E9CA438F25ED}" srcOrd="3" destOrd="0" presId="urn:microsoft.com/office/officeart/2005/8/layout/radial3"/>
    <dgm:cxn modelId="{E1588112-B47C-D446-97EB-87D7A8ED5E10}" type="presParOf" srcId="{060DBFCC-382B-5447-A203-D4F333C6485F}" destId="{F5A1C086-FD9C-A641-8326-EF0FCA223F12}" srcOrd="4" destOrd="0" presId="urn:microsoft.com/office/officeart/2005/8/layout/radial3"/>
    <dgm:cxn modelId="{1186801A-8E8F-9B41-A5CE-A0EF7B98AA0C}" type="presParOf" srcId="{060DBFCC-382B-5447-A203-D4F333C6485F}" destId="{995A02EF-B907-984C-AD82-15C2365E17F6}" srcOrd="5" destOrd="0" presId="urn:microsoft.com/office/officeart/2005/8/layout/radial3"/>
    <dgm:cxn modelId="{E8E20BC5-0750-5540-9845-E68238D7B624}" type="presParOf" srcId="{060DBFCC-382B-5447-A203-D4F333C6485F}" destId="{91CD1B8B-E666-1F42-AF1F-DA674E3FC5E1}" srcOrd="6" destOrd="0" presId="urn:microsoft.com/office/officeart/2005/8/layout/radial3"/>
    <dgm:cxn modelId="{2E98D2FD-25F3-5243-9E1C-5E61CF7D3801}" type="presParOf" srcId="{060DBFCC-382B-5447-A203-D4F333C6485F}" destId="{18BB8904-631F-ED4C-92C1-57B83EA86895}" srcOrd="7" destOrd="0" presId="urn:microsoft.com/office/officeart/2005/8/layout/radial3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9488A-3F45-034D-B605-2FB28879D0F3}">
      <dsp:nvSpPr>
        <dsp:cNvPr id="0" name=""/>
        <dsp:cNvSpPr/>
      </dsp:nvSpPr>
      <dsp:spPr>
        <a:xfrm>
          <a:off x="0" y="1028"/>
          <a:ext cx="44595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021CA2-F889-AE46-AA04-F1DBB0E54207}">
      <dsp:nvSpPr>
        <dsp:cNvPr id="0" name=""/>
        <dsp:cNvSpPr/>
      </dsp:nvSpPr>
      <dsp:spPr>
        <a:xfrm>
          <a:off x="0" y="1028"/>
          <a:ext cx="4459530" cy="701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North Africa is in its sixth consecutive year of drought, most directly impacting Morocco, Algeria and Tunisia.</a:t>
          </a:r>
        </a:p>
      </dsp:txBody>
      <dsp:txXfrm>
        <a:off x="0" y="1028"/>
        <a:ext cx="4459530" cy="701425"/>
      </dsp:txXfrm>
    </dsp:sp>
    <dsp:sp modelId="{F0A4ABA6-563A-9343-9E83-A10C1E21671B}">
      <dsp:nvSpPr>
        <dsp:cNvPr id="0" name=""/>
        <dsp:cNvSpPr/>
      </dsp:nvSpPr>
      <dsp:spPr>
        <a:xfrm>
          <a:off x="0" y="702454"/>
          <a:ext cx="44595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BA9AC9-35B7-C741-A3D6-F3797EDE1948}">
      <dsp:nvSpPr>
        <dsp:cNvPr id="0" name=""/>
        <dsp:cNvSpPr/>
      </dsp:nvSpPr>
      <dsp:spPr>
        <a:xfrm>
          <a:off x="0" y="702454"/>
          <a:ext cx="4459530" cy="701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Regional rainfall has decreased more broadly over the past several decades due to the effects of climate change, which are anticipated to worsen in the coming years. </a:t>
          </a:r>
        </a:p>
      </dsp:txBody>
      <dsp:txXfrm>
        <a:off x="0" y="702454"/>
        <a:ext cx="4459530" cy="701425"/>
      </dsp:txXfrm>
    </dsp:sp>
    <dsp:sp modelId="{BF8900C6-9885-A842-8F2D-6CD73D4AB6C8}">
      <dsp:nvSpPr>
        <dsp:cNvPr id="0" name=""/>
        <dsp:cNvSpPr/>
      </dsp:nvSpPr>
      <dsp:spPr>
        <a:xfrm>
          <a:off x="0" y="1403879"/>
          <a:ext cx="44595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0C8E5B-2AA9-304E-AC8E-51CB18D9F9A7}">
      <dsp:nvSpPr>
        <dsp:cNvPr id="0" name=""/>
        <dsp:cNvSpPr/>
      </dsp:nvSpPr>
      <dsp:spPr>
        <a:xfrm>
          <a:off x="0" y="1403879"/>
          <a:ext cx="4459530" cy="701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Drought is increasing in frequency, intensity, and geographical reach over recent decades.</a:t>
          </a:r>
        </a:p>
      </dsp:txBody>
      <dsp:txXfrm>
        <a:off x="0" y="1403879"/>
        <a:ext cx="4459530" cy="7014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567D4-E4C4-B54E-99B1-B4D7CB65F6C1}">
      <dsp:nvSpPr>
        <dsp:cNvPr id="0" name=""/>
        <dsp:cNvSpPr/>
      </dsp:nvSpPr>
      <dsp:spPr>
        <a:xfrm rot="16200000">
          <a:off x="228998" y="-228998"/>
          <a:ext cx="2059586" cy="2517582"/>
        </a:xfrm>
        <a:prstGeom prst="round1Rect">
          <a:avLst/>
        </a:prstGeom>
        <a:solidFill>
          <a:schemeClr val="accent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u="none" kern="1200" dirty="0"/>
            <a:t>Long-term vision:</a:t>
          </a:r>
          <a:r>
            <a:rPr lang="en-US" sz="1500" b="0" i="0" u="none" kern="1200" dirty="0"/>
            <a:t> 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u="none" kern="1200" dirty="0"/>
            <a:t>Guided by a long-term vision of a sustainable future, considering the needs of present and future generations.</a:t>
          </a:r>
          <a:r>
            <a:rPr lang="en-US" sz="1500" kern="1200" dirty="0"/>
            <a:t>.</a:t>
          </a:r>
        </a:p>
      </dsp:txBody>
      <dsp:txXfrm rot="5400000">
        <a:off x="0" y="0"/>
        <a:ext cx="2517582" cy="1544689"/>
      </dsp:txXfrm>
    </dsp:sp>
    <dsp:sp modelId="{0CE3EE38-41A4-224A-B37C-3ED85F01AB71}">
      <dsp:nvSpPr>
        <dsp:cNvPr id="0" name=""/>
        <dsp:cNvSpPr/>
      </dsp:nvSpPr>
      <dsp:spPr>
        <a:xfrm>
          <a:off x="2517582" y="0"/>
          <a:ext cx="2517582" cy="2059586"/>
        </a:xfrm>
        <a:prstGeom prst="round1Rect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Systemic change:</a:t>
          </a:r>
          <a:r>
            <a:rPr lang="en-US" sz="1600" b="0" i="0" u="none" kern="1200" dirty="0"/>
            <a:t> 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/>
            <a:t>Require bold changes in policies, institutions, and individual behaviors.</a:t>
          </a:r>
          <a:endParaRPr lang="en-US" sz="1600" kern="1200" dirty="0"/>
        </a:p>
      </dsp:txBody>
      <dsp:txXfrm>
        <a:off x="2517582" y="0"/>
        <a:ext cx="2517582" cy="1544689"/>
      </dsp:txXfrm>
    </dsp:sp>
    <dsp:sp modelId="{8336881D-E953-7143-8AD2-48EC74EB2B77}">
      <dsp:nvSpPr>
        <dsp:cNvPr id="0" name=""/>
        <dsp:cNvSpPr/>
      </dsp:nvSpPr>
      <dsp:spPr>
        <a:xfrm rot="10800000">
          <a:off x="0" y="2059586"/>
          <a:ext cx="2517582" cy="205958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/>
            <a:t>Holistic approach:</a:t>
          </a:r>
          <a:r>
            <a:rPr lang="en-US" sz="1600" b="0" i="0" u="none" kern="1200" dirty="0"/>
            <a:t> 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/>
            <a:t>Consider the interconnectedness of environmental, social, and economic systems.</a:t>
          </a:r>
          <a:endParaRPr lang="en-US" sz="1600" kern="1200" dirty="0"/>
        </a:p>
      </dsp:txBody>
      <dsp:txXfrm rot="10800000">
        <a:off x="0" y="2574482"/>
        <a:ext cx="2517582" cy="1544689"/>
      </dsp:txXfrm>
    </dsp:sp>
    <dsp:sp modelId="{7B7AD538-5569-744D-AF1C-B10825A6769F}">
      <dsp:nvSpPr>
        <dsp:cNvPr id="0" name=""/>
        <dsp:cNvSpPr/>
      </dsp:nvSpPr>
      <dsp:spPr>
        <a:xfrm rot="5400000">
          <a:off x="2746580" y="1830588"/>
          <a:ext cx="2059586" cy="2517582"/>
        </a:xfrm>
        <a:prstGeom prst="round1Rect">
          <a:avLst/>
        </a:prstGeom>
        <a:solidFill>
          <a:schemeClr val="accent6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>
              <a:solidFill>
                <a:schemeClr val="tx1"/>
              </a:solidFill>
            </a:rPr>
            <a:t>Adaptive and flexible:</a:t>
          </a:r>
          <a:r>
            <a:rPr lang="en-US" sz="1600" b="0" i="0" u="none" kern="1200" dirty="0">
              <a:solidFill>
                <a:schemeClr val="tx1"/>
              </a:solidFill>
            </a:rPr>
            <a:t> 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>
              <a:solidFill>
                <a:schemeClr val="tx1"/>
              </a:solidFill>
            </a:rPr>
            <a:t>Are adaptive and flexible, recognizing that the path to sustainability need adjustments along the way.</a:t>
          </a:r>
          <a:endParaRPr lang="en-US" sz="1600" kern="1200" dirty="0">
            <a:solidFill>
              <a:schemeClr val="tx1"/>
            </a:solidFill>
          </a:endParaRPr>
        </a:p>
      </dsp:txBody>
      <dsp:txXfrm rot="-5400000">
        <a:off x="2517582" y="2574482"/>
        <a:ext cx="2517582" cy="1544689"/>
      </dsp:txXfrm>
    </dsp:sp>
    <dsp:sp modelId="{2E265613-454A-5A47-B3B0-CC31041CB9A8}">
      <dsp:nvSpPr>
        <dsp:cNvPr id="0" name=""/>
        <dsp:cNvSpPr/>
      </dsp:nvSpPr>
      <dsp:spPr>
        <a:xfrm>
          <a:off x="1762307" y="1544689"/>
          <a:ext cx="1510549" cy="1029793"/>
        </a:xfrm>
        <a:prstGeom prst="roundRect">
          <a:avLst/>
        </a:prstGeom>
        <a:solidFill>
          <a:schemeClr val="bg2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A" sz="1600" kern="1200" dirty="0"/>
            <a:t>CSA approach should be</a:t>
          </a:r>
          <a:endParaRPr lang="en-US" sz="1600" kern="1200" dirty="0"/>
        </a:p>
      </dsp:txBody>
      <dsp:txXfrm>
        <a:off x="1812577" y="1594959"/>
        <a:ext cx="1410009" cy="929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44920-F2CE-5241-9417-EAB4506CC85F}">
      <dsp:nvSpPr>
        <dsp:cNvPr id="0" name=""/>
        <dsp:cNvSpPr/>
      </dsp:nvSpPr>
      <dsp:spPr>
        <a:xfrm>
          <a:off x="0" y="0"/>
          <a:ext cx="44595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23A1A7-7FCD-274E-BF07-C5CCD5587B7C}">
      <dsp:nvSpPr>
        <dsp:cNvPr id="0" name=""/>
        <dsp:cNvSpPr/>
      </dsp:nvSpPr>
      <dsp:spPr>
        <a:xfrm>
          <a:off x="0" y="0"/>
          <a:ext cx="4459530" cy="10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North Africa is one of the most water-stressed regions in the world. </a:t>
          </a:r>
        </a:p>
      </dsp:txBody>
      <dsp:txXfrm>
        <a:off x="0" y="0"/>
        <a:ext cx="4459530" cy="1053166"/>
      </dsp:txXfrm>
    </dsp:sp>
    <dsp:sp modelId="{4F31F952-2B9C-3149-BB37-5A2974EAF0D6}">
      <dsp:nvSpPr>
        <dsp:cNvPr id="0" name=""/>
        <dsp:cNvSpPr/>
      </dsp:nvSpPr>
      <dsp:spPr>
        <a:xfrm>
          <a:off x="0" y="1053166"/>
          <a:ext cx="44595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7C1F0C-9FCE-8048-8C7A-254DA6ECFC59}">
      <dsp:nvSpPr>
        <dsp:cNvPr id="0" name=""/>
        <dsp:cNvSpPr/>
      </dsp:nvSpPr>
      <dsp:spPr>
        <a:xfrm>
          <a:off x="0" y="1053166"/>
          <a:ext cx="4459530" cy="10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combination of water scarcity and desertification is taking its toll on many countries in the region, leaving many communities under stress. </a:t>
          </a:r>
        </a:p>
      </dsp:txBody>
      <dsp:txXfrm>
        <a:off x="0" y="1053166"/>
        <a:ext cx="4459530" cy="10531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219CA-51AC-524D-ADDD-94C5F8CA5331}">
      <dsp:nvSpPr>
        <dsp:cNvPr id="0" name=""/>
        <dsp:cNvSpPr/>
      </dsp:nvSpPr>
      <dsp:spPr>
        <a:xfrm>
          <a:off x="4018" y="892720"/>
          <a:ext cx="2740521" cy="27405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Sustainably increasing agricultural productivity </a:t>
          </a:r>
          <a:r>
            <a:rPr lang="en-US" sz="2000" b="1" kern="1200"/>
            <a:t>and incomes</a:t>
          </a:r>
          <a:r>
            <a:rPr lang="en-US" sz="2000" kern="1200"/>
            <a:t>  </a:t>
          </a:r>
          <a:endParaRPr lang="en-MA" sz="2000" kern="1200" dirty="0"/>
        </a:p>
      </dsp:txBody>
      <dsp:txXfrm>
        <a:off x="405358" y="1294060"/>
        <a:ext cx="1937841" cy="1937841"/>
      </dsp:txXfrm>
    </dsp:sp>
    <dsp:sp modelId="{E36280B1-D6EA-3D43-8EAD-730CF2DB1A04}">
      <dsp:nvSpPr>
        <dsp:cNvPr id="0" name=""/>
        <dsp:cNvSpPr/>
      </dsp:nvSpPr>
      <dsp:spPr>
        <a:xfrm>
          <a:off x="2744539" y="892720"/>
          <a:ext cx="2740521" cy="27405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Adapting and building resilience to climate change</a:t>
          </a:r>
          <a:endParaRPr lang="en-MA" sz="2000" kern="1200" dirty="0"/>
        </a:p>
      </dsp:txBody>
      <dsp:txXfrm>
        <a:off x="3145879" y="1294060"/>
        <a:ext cx="1937841" cy="1937841"/>
      </dsp:txXfrm>
    </dsp:sp>
    <dsp:sp modelId="{14523D30-9D6B-4B4E-B90A-14533B132E6C}">
      <dsp:nvSpPr>
        <dsp:cNvPr id="0" name=""/>
        <dsp:cNvSpPr/>
      </dsp:nvSpPr>
      <dsp:spPr>
        <a:xfrm>
          <a:off x="5485060" y="892720"/>
          <a:ext cx="2740521" cy="27405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Reducing and/or removing greenhouse gas emissions</a:t>
          </a:r>
          <a:endParaRPr lang="en-MA" sz="2000" kern="1200" dirty="0"/>
        </a:p>
      </dsp:txBody>
      <dsp:txXfrm>
        <a:off x="5886400" y="1294060"/>
        <a:ext cx="1937841" cy="19378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16111-54CD-BD4B-87DD-2C0DBEAFB670}">
      <dsp:nvSpPr>
        <dsp:cNvPr id="0" name=""/>
        <dsp:cNvSpPr/>
      </dsp:nvSpPr>
      <dsp:spPr>
        <a:xfrm>
          <a:off x="2876285" y="-173640"/>
          <a:ext cx="1805635" cy="11234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u="none" strike="noStrike" kern="1200" dirty="0">
              <a:solidFill>
                <a:schemeClr val="bg1"/>
              </a:solidFill>
              <a:effectLst/>
            </a:rPr>
            <a:t>Conservation agriculture</a:t>
          </a:r>
          <a:r>
            <a:rPr lang="en-US" sz="1800" b="0" i="0" u="none" strike="noStrike" kern="1200" dirty="0">
              <a:solidFill>
                <a:schemeClr val="bg1"/>
              </a:solidFill>
              <a:effectLst/>
            </a:rPr>
            <a:t>  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931127" y="-118798"/>
        <a:ext cx="1695951" cy="1013764"/>
      </dsp:txXfrm>
    </dsp:sp>
    <dsp:sp modelId="{3B6C1B7F-2AF8-4141-90B1-A931292DB1A6}">
      <dsp:nvSpPr>
        <dsp:cNvPr id="0" name=""/>
        <dsp:cNvSpPr/>
      </dsp:nvSpPr>
      <dsp:spPr>
        <a:xfrm>
          <a:off x="1703302" y="388083"/>
          <a:ext cx="4151600" cy="4151600"/>
        </a:xfrm>
        <a:custGeom>
          <a:avLst/>
          <a:gdLst/>
          <a:ahLst/>
          <a:cxnLst/>
          <a:rect l="0" t="0" r="0" b="0"/>
          <a:pathLst>
            <a:path>
              <a:moveTo>
                <a:pt x="3075499" y="256583"/>
              </a:moveTo>
              <a:arcTo wR="2075800" hR="2075800" stAng="17927385" swAng="5442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1CD0E-4261-C549-97C7-E2929428BF09}">
      <dsp:nvSpPr>
        <dsp:cNvPr id="0" name=""/>
        <dsp:cNvSpPr/>
      </dsp:nvSpPr>
      <dsp:spPr>
        <a:xfrm>
          <a:off x="4745960" y="894177"/>
          <a:ext cx="1661676" cy="1063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u="none" strike="noStrike" kern="1200" dirty="0">
              <a:solidFill>
                <a:schemeClr val="bg1"/>
              </a:solidFill>
              <a:effectLst/>
            </a:rPr>
            <a:t>Agroforestry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797881" y="946098"/>
        <a:ext cx="1557834" cy="959771"/>
      </dsp:txXfrm>
    </dsp:sp>
    <dsp:sp modelId="{9D63A531-D36A-9644-AC98-71C02A4D7DE5}">
      <dsp:nvSpPr>
        <dsp:cNvPr id="0" name=""/>
        <dsp:cNvSpPr/>
      </dsp:nvSpPr>
      <dsp:spPr>
        <a:xfrm>
          <a:off x="1703302" y="388083"/>
          <a:ext cx="4151600" cy="4151600"/>
        </a:xfrm>
        <a:custGeom>
          <a:avLst/>
          <a:gdLst/>
          <a:ahLst/>
          <a:cxnLst/>
          <a:rect l="0" t="0" r="0" b="0"/>
          <a:pathLst>
            <a:path>
              <a:moveTo>
                <a:pt x="4127965" y="1763450"/>
              </a:moveTo>
              <a:arcTo wR="2075800" hR="2075800" stAng="21080743" swAng="99814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51E244-4D9D-DB45-8259-414305500274}">
      <dsp:nvSpPr>
        <dsp:cNvPr id="0" name=""/>
        <dsp:cNvSpPr/>
      </dsp:nvSpPr>
      <dsp:spPr>
        <a:xfrm>
          <a:off x="4815756" y="2946301"/>
          <a:ext cx="1522083" cy="1110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kern="1200" dirty="0">
              <a:solidFill>
                <a:schemeClr val="bg1"/>
              </a:solidFill>
            </a:rPr>
            <a:t>Organic farming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869989" y="3000534"/>
        <a:ext cx="1413617" cy="1002497"/>
      </dsp:txXfrm>
    </dsp:sp>
    <dsp:sp modelId="{6982BF6F-EC0F-7D46-AD72-3BD10D3AF2C4}">
      <dsp:nvSpPr>
        <dsp:cNvPr id="0" name=""/>
        <dsp:cNvSpPr/>
      </dsp:nvSpPr>
      <dsp:spPr>
        <a:xfrm>
          <a:off x="1703302" y="388083"/>
          <a:ext cx="4151600" cy="4151600"/>
        </a:xfrm>
        <a:custGeom>
          <a:avLst/>
          <a:gdLst/>
          <a:ahLst/>
          <a:cxnLst/>
          <a:rect l="0" t="0" r="0" b="0"/>
          <a:pathLst>
            <a:path>
              <a:moveTo>
                <a:pt x="3326556" y="3732469"/>
              </a:moveTo>
              <a:arcTo wR="2075800" hR="2075800" stAng="3176869" swAng="5077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4F135-A620-234A-9FF6-E97E2EC4DA63}">
      <dsp:nvSpPr>
        <dsp:cNvPr id="0" name=""/>
        <dsp:cNvSpPr/>
      </dsp:nvSpPr>
      <dsp:spPr>
        <a:xfrm>
          <a:off x="2876285" y="3870028"/>
          <a:ext cx="1805635" cy="13393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u="none" strike="noStrike" kern="1200" dirty="0">
              <a:solidFill>
                <a:schemeClr val="bg1"/>
              </a:solidFill>
              <a:effectLst/>
            </a:rPr>
            <a:t>Improved integrated livestock management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2941665" y="3935408"/>
        <a:ext cx="1674875" cy="1208549"/>
      </dsp:txXfrm>
    </dsp:sp>
    <dsp:sp modelId="{82FF9C9B-4F23-C740-B782-F35209A3FFE8}">
      <dsp:nvSpPr>
        <dsp:cNvPr id="0" name=""/>
        <dsp:cNvSpPr/>
      </dsp:nvSpPr>
      <dsp:spPr>
        <a:xfrm>
          <a:off x="1703302" y="388083"/>
          <a:ext cx="4151600" cy="4151600"/>
        </a:xfrm>
        <a:custGeom>
          <a:avLst/>
          <a:gdLst/>
          <a:ahLst/>
          <a:cxnLst/>
          <a:rect l="0" t="0" r="0" b="0"/>
          <a:pathLst>
            <a:path>
              <a:moveTo>
                <a:pt x="1063360" y="3887956"/>
              </a:moveTo>
              <a:arcTo wR="2075800" hR="2075800" stAng="7151507" swAng="61784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BD342-8520-814F-812C-2EAB32748DCF}">
      <dsp:nvSpPr>
        <dsp:cNvPr id="0" name=""/>
        <dsp:cNvSpPr/>
      </dsp:nvSpPr>
      <dsp:spPr>
        <a:xfrm>
          <a:off x="936671" y="3019080"/>
          <a:ext cx="2089471" cy="9654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i="0" u="none" strike="noStrike" kern="1200">
              <a:solidFill>
                <a:schemeClr val="bg1"/>
              </a:solidFill>
              <a:effectLst/>
            </a:rPr>
            <a:t>Climate-resilient crops and livestock</a:t>
          </a:r>
          <a:r>
            <a:rPr lang="en-US" sz="1600" b="0" i="0" u="none" strike="noStrike" kern="1200">
              <a:solidFill>
                <a:schemeClr val="bg1"/>
              </a:solidFill>
              <a:effectLst/>
            </a:rPr>
            <a:t>   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983798" y="3066207"/>
        <a:ext cx="1995217" cy="871151"/>
      </dsp:txXfrm>
    </dsp:sp>
    <dsp:sp modelId="{A453A39B-C626-7E44-9193-D5D1CAF2699C}">
      <dsp:nvSpPr>
        <dsp:cNvPr id="0" name=""/>
        <dsp:cNvSpPr/>
      </dsp:nvSpPr>
      <dsp:spPr>
        <a:xfrm>
          <a:off x="1703302" y="388083"/>
          <a:ext cx="4151600" cy="4151600"/>
        </a:xfrm>
        <a:custGeom>
          <a:avLst/>
          <a:gdLst/>
          <a:ahLst/>
          <a:cxnLst/>
          <a:rect l="0" t="0" r="0" b="0"/>
          <a:pathLst>
            <a:path>
              <a:moveTo>
                <a:pt x="27585" y="2413085"/>
              </a:moveTo>
              <a:arcTo wR="2075800" hR="2075800" stAng="10238932" swAng="11322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F97DA-B750-494D-8825-FA774105F95D}">
      <dsp:nvSpPr>
        <dsp:cNvPr id="0" name=""/>
        <dsp:cNvSpPr/>
      </dsp:nvSpPr>
      <dsp:spPr>
        <a:xfrm>
          <a:off x="1155055" y="949144"/>
          <a:ext cx="1652702" cy="9536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1" i="0" u="none" strike="noStrike" kern="1200" dirty="0">
              <a:solidFill>
                <a:schemeClr val="bg1"/>
              </a:solidFill>
              <a:effectLst/>
            </a:rPr>
            <a:t>Smart water management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1201610" y="995699"/>
        <a:ext cx="1559592" cy="860568"/>
      </dsp:txXfrm>
    </dsp:sp>
    <dsp:sp modelId="{C752696C-B1C3-6743-B81B-F7BCA37F16B8}">
      <dsp:nvSpPr>
        <dsp:cNvPr id="0" name=""/>
        <dsp:cNvSpPr/>
      </dsp:nvSpPr>
      <dsp:spPr>
        <a:xfrm>
          <a:off x="1703302" y="388083"/>
          <a:ext cx="4151600" cy="4151600"/>
        </a:xfrm>
        <a:custGeom>
          <a:avLst/>
          <a:gdLst/>
          <a:ahLst/>
          <a:cxnLst/>
          <a:rect l="0" t="0" r="0" b="0"/>
          <a:pathLst>
            <a:path>
              <a:moveTo>
                <a:pt x="750418" y="478205"/>
              </a:moveTo>
              <a:arcTo wR="2075800" hR="2075800" stAng="13819232" swAng="6264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5127B-11CC-214E-9776-21304389C0D8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Carbon Sequestration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&amp; farming</a:t>
          </a:r>
          <a:endParaRPr lang="en-US" sz="2800" kern="1200" dirty="0"/>
        </a:p>
      </dsp:txBody>
      <dsp:txXfrm rot="5400000">
        <a:off x="-1" y="1"/>
        <a:ext cx="4114800" cy="1697236"/>
      </dsp:txXfrm>
    </dsp:sp>
    <dsp:sp modelId="{400EEC60-8795-4F42-8042-CF6E971C6FDF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Improved Water Management (Water Retention, WUE, Reduced Erosion, Drought &amp; Flood Mitigation, Water Quality)</a:t>
          </a:r>
          <a:endParaRPr lang="en-US" sz="2000" kern="1200" dirty="0"/>
        </a:p>
      </dsp:txBody>
      <dsp:txXfrm>
        <a:off x="4114800" y="0"/>
        <a:ext cx="4114800" cy="1697236"/>
      </dsp:txXfrm>
    </dsp:sp>
    <dsp:sp modelId="{ADED9176-71A0-5B42-B557-EED1CBCEF23F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Increased Food Security &amp; System Resilience to Climate Shocks</a:t>
          </a:r>
          <a:endParaRPr lang="en-US" sz="2000" kern="1200" dirty="0"/>
        </a:p>
      </dsp:txBody>
      <dsp:txXfrm rot="10800000">
        <a:off x="0" y="2828726"/>
        <a:ext cx="4114800" cy="1697236"/>
      </dsp:txXfrm>
    </dsp:sp>
    <dsp:sp modelId="{7B86FD82-E4F3-9E45-B1DA-8F26DC91C77C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/>
            <a:t>Thriving Ecosystems &amp; Enhanced Biodiversity</a:t>
          </a:r>
          <a:endParaRPr lang="en-US" sz="2000" kern="1200" dirty="0"/>
        </a:p>
      </dsp:txBody>
      <dsp:txXfrm rot="-5400000">
        <a:off x="4114799" y="2828726"/>
        <a:ext cx="4114800" cy="1697236"/>
      </dsp:txXfrm>
    </dsp:sp>
    <dsp:sp modelId="{413C29AF-61D9-DC49-B53A-B1E88EF00DB5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Upgrading &amp; Improving Soils under CSA are </a:t>
          </a:r>
          <a:r>
            <a:rPr lang="en-US" sz="1700" b="0" i="0" u="none" kern="1200" dirty="0"/>
            <a:t>opening up new impacts:</a:t>
          </a:r>
          <a:endParaRPr lang="en-US" sz="1700" kern="1200" dirty="0"/>
        </a:p>
      </dsp:txBody>
      <dsp:txXfrm>
        <a:off x="2935594" y="1752471"/>
        <a:ext cx="2358410" cy="10210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FA6EB-BF4B-3049-9793-1D875F371555}">
      <dsp:nvSpPr>
        <dsp:cNvPr id="0" name=""/>
        <dsp:cNvSpPr/>
      </dsp:nvSpPr>
      <dsp:spPr>
        <a:xfrm rot="16200000">
          <a:off x="-1516044" y="2326353"/>
          <a:ext cx="3530251" cy="39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316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u="none" kern="1200" dirty="0"/>
            <a:t>Ultra-Resilient Crops</a:t>
          </a:r>
          <a:endParaRPr lang="en-US" sz="2300" kern="1200" dirty="0"/>
        </a:p>
      </dsp:txBody>
      <dsp:txXfrm>
        <a:off x="-1516044" y="2326353"/>
        <a:ext cx="3530251" cy="396075"/>
      </dsp:txXfrm>
    </dsp:sp>
    <dsp:sp modelId="{FB3AE1BD-7CCC-EA4E-9ACC-4E5F1EE06845}">
      <dsp:nvSpPr>
        <dsp:cNvPr id="0" name=""/>
        <dsp:cNvSpPr/>
      </dsp:nvSpPr>
      <dsp:spPr>
        <a:xfrm>
          <a:off x="447118" y="759265"/>
          <a:ext cx="1972874" cy="3530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349316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Extreme Weather Tolerance (droughts)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Pest and Disease Resistance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Nutrient Efficiency &amp; sustainability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Nitrogen fixation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Phosphorus uptake</a:t>
          </a:r>
        </a:p>
      </dsp:txBody>
      <dsp:txXfrm>
        <a:off x="447118" y="759265"/>
        <a:ext cx="1972874" cy="3530251"/>
      </dsp:txXfrm>
    </dsp:sp>
    <dsp:sp modelId="{BCBEDE31-4F1C-D240-A7BA-A09B15D442CD}">
      <dsp:nvSpPr>
        <dsp:cNvPr id="0" name=""/>
        <dsp:cNvSpPr/>
      </dsp:nvSpPr>
      <dsp:spPr>
        <a:xfrm>
          <a:off x="51042" y="236446"/>
          <a:ext cx="792150" cy="792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89F8F8-61FA-0946-ACC7-8A4EF1E86EEC}">
      <dsp:nvSpPr>
        <dsp:cNvPr id="0" name=""/>
        <dsp:cNvSpPr/>
      </dsp:nvSpPr>
      <dsp:spPr>
        <a:xfrm rot="16200000">
          <a:off x="1363236" y="2326353"/>
          <a:ext cx="3530251" cy="39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316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u="none" kern="1200" dirty="0"/>
            <a:t>Sustainable Intensification</a:t>
          </a:r>
          <a:endParaRPr lang="en-US" sz="2300" kern="1200" dirty="0"/>
        </a:p>
      </dsp:txBody>
      <dsp:txXfrm>
        <a:off x="1363236" y="2326353"/>
        <a:ext cx="3530251" cy="396075"/>
      </dsp:txXfrm>
    </dsp:sp>
    <dsp:sp modelId="{A67F4257-1046-3140-9E54-BAF368CC0B19}">
      <dsp:nvSpPr>
        <dsp:cNvPr id="0" name=""/>
        <dsp:cNvSpPr/>
      </dsp:nvSpPr>
      <dsp:spPr>
        <a:xfrm>
          <a:off x="3326400" y="759265"/>
          <a:ext cx="1972874" cy="3530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349316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Enhancing Water Use Efficiency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Higher Yields with Less Impact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Better quality with less inputs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Integrated Systems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Crop diversification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Income opportunities</a:t>
          </a:r>
          <a:endParaRPr lang="en-US" sz="1600" kern="1200" dirty="0"/>
        </a:p>
      </dsp:txBody>
      <dsp:txXfrm>
        <a:off x="3326400" y="759265"/>
        <a:ext cx="1972874" cy="3530251"/>
      </dsp:txXfrm>
    </dsp:sp>
    <dsp:sp modelId="{BDE30B46-3667-6A45-8930-53D84BE633A8}">
      <dsp:nvSpPr>
        <dsp:cNvPr id="0" name=""/>
        <dsp:cNvSpPr/>
      </dsp:nvSpPr>
      <dsp:spPr>
        <a:xfrm>
          <a:off x="2930324" y="236446"/>
          <a:ext cx="792150" cy="79215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A7C17-5D63-DA4F-8997-A85CC4A0CF14}">
      <dsp:nvSpPr>
        <dsp:cNvPr id="0" name=""/>
        <dsp:cNvSpPr/>
      </dsp:nvSpPr>
      <dsp:spPr>
        <a:xfrm rot="16200000">
          <a:off x="4242518" y="2326353"/>
          <a:ext cx="3530251" cy="396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49316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u="none" kern="1200" dirty="0"/>
            <a:t>Carbon Farming</a:t>
          </a:r>
          <a:endParaRPr lang="en-US" sz="2300" kern="1200" dirty="0"/>
        </a:p>
      </dsp:txBody>
      <dsp:txXfrm>
        <a:off x="4242518" y="2326353"/>
        <a:ext cx="3530251" cy="396075"/>
      </dsp:txXfrm>
    </dsp:sp>
    <dsp:sp modelId="{BBA57A8B-8F0A-8041-85DE-0F3B5813C143}">
      <dsp:nvSpPr>
        <dsp:cNvPr id="0" name=""/>
        <dsp:cNvSpPr/>
      </dsp:nvSpPr>
      <dsp:spPr>
        <a:xfrm>
          <a:off x="6205682" y="759265"/>
          <a:ext cx="1972874" cy="3530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349316" rIns="149352" bIns="14935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Root Systems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Enhanced Photosynthesis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u="none" kern="1200" dirty="0"/>
            <a:t>Enhanced Carbon Sequestration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Soil biodiversity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Carbon markets</a:t>
          </a:r>
        </a:p>
      </dsp:txBody>
      <dsp:txXfrm>
        <a:off x="6205682" y="759265"/>
        <a:ext cx="1972874" cy="3530251"/>
      </dsp:txXfrm>
    </dsp:sp>
    <dsp:sp modelId="{D80A1EE8-4109-B743-A91A-DEB74610EF9D}">
      <dsp:nvSpPr>
        <dsp:cNvPr id="0" name=""/>
        <dsp:cNvSpPr/>
      </dsp:nvSpPr>
      <dsp:spPr>
        <a:xfrm>
          <a:off x="5809606" y="236446"/>
          <a:ext cx="792150" cy="792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36F74-0C09-4844-B4FB-59E4A6062538}">
      <dsp:nvSpPr>
        <dsp:cNvPr id="0" name=""/>
        <dsp:cNvSpPr/>
      </dsp:nvSpPr>
      <dsp:spPr>
        <a:xfrm>
          <a:off x="0" y="2761"/>
          <a:ext cx="8229600" cy="12915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775814-6997-4559-B6C0-DD3B0A18BF04}">
      <dsp:nvSpPr>
        <dsp:cNvPr id="0" name=""/>
        <dsp:cNvSpPr/>
      </dsp:nvSpPr>
      <dsp:spPr>
        <a:xfrm>
          <a:off x="390695" y="293361"/>
          <a:ext cx="710354" cy="7103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4D3E6-81A0-4817-A0F1-F12C167EFFBA}">
      <dsp:nvSpPr>
        <dsp:cNvPr id="0" name=""/>
        <dsp:cNvSpPr/>
      </dsp:nvSpPr>
      <dsp:spPr>
        <a:xfrm>
          <a:off x="1491744" y="2761"/>
          <a:ext cx="6736396" cy="12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89" tIns="136689" rIns="136689" bIns="13668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</a:t>
          </a:r>
          <a:r>
            <a:rPr lang="en-US" sz="2100" b="0" i="0" kern="1200"/>
            <a:t>ecognizing that farms don't exist in isolation.</a:t>
          </a:r>
          <a:endParaRPr lang="en-US" sz="2100" kern="1200"/>
        </a:p>
      </dsp:txBody>
      <dsp:txXfrm>
        <a:off x="1491744" y="2761"/>
        <a:ext cx="6736396" cy="1291554"/>
      </dsp:txXfrm>
    </dsp:sp>
    <dsp:sp modelId="{C7DC511D-EEF7-45BF-83DC-B85DA89AFEB1}">
      <dsp:nvSpPr>
        <dsp:cNvPr id="0" name=""/>
        <dsp:cNvSpPr/>
      </dsp:nvSpPr>
      <dsp:spPr>
        <a:xfrm>
          <a:off x="0" y="1617204"/>
          <a:ext cx="8229600" cy="12915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AAAB6-0EFF-42A4-831A-505B8941765E}">
      <dsp:nvSpPr>
        <dsp:cNvPr id="0" name=""/>
        <dsp:cNvSpPr/>
      </dsp:nvSpPr>
      <dsp:spPr>
        <a:xfrm>
          <a:off x="390695" y="1907804"/>
          <a:ext cx="710354" cy="7103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1BFE0-09DE-4472-88C4-BB2D05DBDEB1}">
      <dsp:nvSpPr>
        <dsp:cNvPr id="0" name=""/>
        <dsp:cNvSpPr/>
      </dsp:nvSpPr>
      <dsp:spPr>
        <a:xfrm>
          <a:off x="1491744" y="1617204"/>
          <a:ext cx="6736396" cy="12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89" tIns="136689" rIns="136689" bIns="13668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Managing l</a:t>
          </a:r>
          <a:r>
            <a:rPr lang="en-US" sz="2100" b="0" i="0" kern="1200"/>
            <a:t>arger interconnected systems that include forests, water resources, communities, and other land uses.</a:t>
          </a:r>
          <a:endParaRPr lang="en-US" sz="2100" kern="1200"/>
        </a:p>
      </dsp:txBody>
      <dsp:txXfrm>
        <a:off x="1491744" y="1617204"/>
        <a:ext cx="6736396" cy="1291554"/>
      </dsp:txXfrm>
    </dsp:sp>
    <dsp:sp modelId="{8D38E99C-ACE8-4AFE-8804-ED2D70443D3E}">
      <dsp:nvSpPr>
        <dsp:cNvPr id="0" name=""/>
        <dsp:cNvSpPr/>
      </dsp:nvSpPr>
      <dsp:spPr>
        <a:xfrm>
          <a:off x="0" y="3231647"/>
          <a:ext cx="8229600" cy="12915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9BFCD-89D8-4B33-BD0A-41573F9A6E7B}">
      <dsp:nvSpPr>
        <dsp:cNvPr id="0" name=""/>
        <dsp:cNvSpPr/>
      </dsp:nvSpPr>
      <dsp:spPr>
        <a:xfrm>
          <a:off x="390695" y="3522246"/>
          <a:ext cx="710354" cy="7103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E3FF7-AC80-4018-90F1-85F1F8EDEBF5}">
      <dsp:nvSpPr>
        <dsp:cNvPr id="0" name=""/>
        <dsp:cNvSpPr/>
      </dsp:nvSpPr>
      <dsp:spPr>
        <a:xfrm>
          <a:off x="1491744" y="3231647"/>
          <a:ext cx="3703320" cy="12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89" tIns="136689" rIns="136689" bIns="13668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/>
            <a:t>Ensuring multiple objectives:</a:t>
          </a:r>
          <a:endParaRPr lang="en-US" sz="2100" kern="1200"/>
        </a:p>
      </dsp:txBody>
      <dsp:txXfrm>
        <a:off x="1491744" y="3231647"/>
        <a:ext cx="3703320" cy="1291554"/>
      </dsp:txXfrm>
    </dsp:sp>
    <dsp:sp modelId="{B4C2972E-8D73-4027-A4EF-40CCCC4F6EE7}">
      <dsp:nvSpPr>
        <dsp:cNvPr id="0" name=""/>
        <dsp:cNvSpPr/>
      </dsp:nvSpPr>
      <dsp:spPr>
        <a:xfrm>
          <a:off x="5195064" y="3231647"/>
          <a:ext cx="3033076" cy="1291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89" tIns="136689" rIns="136689" bIns="13668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/>
            <a:t>Ecosystem services:</a:t>
          </a:r>
          <a:r>
            <a:rPr lang="en-US" sz="1100" b="0" i="0" kern="1200"/>
            <a:t> Protecting and enhancing vital services like water provision, pollination, and soil fertility.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/>
            <a:t>Biodiversity:</a:t>
          </a:r>
          <a:r>
            <a:rPr lang="en-US" sz="1100" b="0" i="0" kern="1200"/>
            <a:t> Conserving and restoring biodiversity across the landscape.</a:t>
          </a:r>
          <a:endParaRPr lang="en-US" sz="1100" kern="1200"/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/>
            <a:t>Social equity:</a:t>
          </a:r>
          <a:r>
            <a:rPr lang="en-US" sz="1100" b="0" i="0" kern="1200"/>
            <a:t> Ensuring that all stakeholders benefit from CSA and SLM.</a:t>
          </a:r>
          <a:endParaRPr lang="en-US" sz="1100" kern="1200"/>
        </a:p>
      </dsp:txBody>
      <dsp:txXfrm>
        <a:off x="5195064" y="3231647"/>
        <a:ext cx="3033076" cy="12915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9139D-762D-E04A-B983-6F2EF74CDD57}">
      <dsp:nvSpPr>
        <dsp:cNvPr id="0" name=""/>
        <dsp:cNvSpPr/>
      </dsp:nvSpPr>
      <dsp:spPr>
        <a:xfrm>
          <a:off x="0" y="91677"/>
          <a:ext cx="2536031" cy="35504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719" tIns="330200" rIns="19771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Synergies: Enhancing productivity at the farm level while supporting at the landscape level carbon sequestration and biodiversity conservation.</a:t>
          </a:r>
          <a:endParaRPr lang="en-US" sz="1600" kern="1200"/>
        </a:p>
      </dsp:txBody>
      <dsp:txXfrm>
        <a:off x="0" y="1440846"/>
        <a:ext cx="2536031" cy="2130266"/>
      </dsp:txXfrm>
    </dsp:sp>
    <dsp:sp modelId="{C9F6C7D4-3F54-744D-A017-55BD5F42DEC4}">
      <dsp:nvSpPr>
        <dsp:cNvPr id="0" name=""/>
        <dsp:cNvSpPr/>
      </dsp:nvSpPr>
      <dsp:spPr>
        <a:xfrm>
          <a:off x="735449" y="446722"/>
          <a:ext cx="1065133" cy="1065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42" tIns="12700" rIns="8304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91434" y="602707"/>
        <a:ext cx="753163" cy="753163"/>
      </dsp:txXfrm>
    </dsp:sp>
    <dsp:sp modelId="{70853081-97A2-7948-986E-0C0D4B63C45B}">
      <dsp:nvSpPr>
        <dsp:cNvPr id="0" name=""/>
        <dsp:cNvSpPr/>
      </dsp:nvSpPr>
      <dsp:spPr>
        <a:xfrm>
          <a:off x="0" y="3642049"/>
          <a:ext cx="253603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445F5-EEE7-0140-9926-77C8ACDF7EEC}">
      <dsp:nvSpPr>
        <dsp:cNvPr id="0" name=""/>
        <dsp:cNvSpPr/>
      </dsp:nvSpPr>
      <dsp:spPr>
        <a:xfrm>
          <a:off x="2789634" y="91677"/>
          <a:ext cx="2536031" cy="355044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719" tIns="330200" rIns="19771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Addressing Trade-offs</a:t>
          </a:r>
          <a:r>
            <a:rPr lang="en-US" sz="1600" kern="1200"/>
            <a:t>: F</a:t>
          </a:r>
          <a:r>
            <a:rPr lang="en-US" sz="1600" b="0" i="0" kern="1200"/>
            <a:t>inding solutions that minimize negative impacts of CSA practices.</a:t>
          </a:r>
          <a:endParaRPr lang="en-US" sz="1600" kern="1200"/>
        </a:p>
      </dsp:txBody>
      <dsp:txXfrm>
        <a:off x="2789634" y="1440846"/>
        <a:ext cx="2536031" cy="2130266"/>
      </dsp:txXfrm>
    </dsp:sp>
    <dsp:sp modelId="{E273FEB1-4249-D64A-B817-D8FA3E83A20D}">
      <dsp:nvSpPr>
        <dsp:cNvPr id="0" name=""/>
        <dsp:cNvSpPr/>
      </dsp:nvSpPr>
      <dsp:spPr>
        <a:xfrm>
          <a:off x="3525083" y="446722"/>
          <a:ext cx="1065133" cy="10651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42" tIns="12700" rIns="8304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81068" y="602707"/>
        <a:ext cx="753163" cy="753163"/>
      </dsp:txXfrm>
    </dsp:sp>
    <dsp:sp modelId="{1DCFAFA6-D00D-FA44-A055-0F94014BCDD2}">
      <dsp:nvSpPr>
        <dsp:cNvPr id="0" name=""/>
        <dsp:cNvSpPr/>
      </dsp:nvSpPr>
      <dsp:spPr>
        <a:xfrm>
          <a:off x="2789634" y="3642049"/>
          <a:ext cx="253603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95CE3-50EF-604F-A6A0-4CA247C02456}">
      <dsp:nvSpPr>
        <dsp:cNvPr id="0" name=""/>
        <dsp:cNvSpPr/>
      </dsp:nvSpPr>
      <dsp:spPr>
        <a:xfrm>
          <a:off x="5579268" y="91677"/>
          <a:ext cx="2536031" cy="355044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719" tIns="330200" rIns="197719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Enhancing resilience </a:t>
          </a:r>
          <a:r>
            <a:rPr lang="en-US" sz="1600" b="0" i="0" kern="1200"/>
            <a:t>to droughts and pests </a:t>
          </a:r>
          <a:r>
            <a:rPr lang="en-US" sz="1600" kern="1200"/>
            <a:t>through integration of tree, livestock &amp; crops.</a:t>
          </a:r>
        </a:p>
      </dsp:txBody>
      <dsp:txXfrm>
        <a:off x="5579268" y="1440846"/>
        <a:ext cx="2536031" cy="2130266"/>
      </dsp:txXfrm>
    </dsp:sp>
    <dsp:sp modelId="{152330DF-4AA2-A342-BC28-1F62DACA2522}">
      <dsp:nvSpPr>
        <dsp:cNvPr id="0" name=""/>
        <dsp:cNvSpPr/>
      </dsp:nvSpPr>
      <dsp:spPr>
        <a:xfrm>
          <a:off x="6314717" y="446722"/>
          <a:ext cx="1065133" cy="106513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042" tIns="12700" rIns="8304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470702" y="602707"/>
        <a:ext cx="753163" cy="753163"/>
      </dsp:txXfrm>
    </dsp:sp>
    <dsp:sp modelId="{F1B567CF-B875-2A4F-9BE6-2264DD082DA4}">
      <dsp:nvSpPr>
        <dsp:cNvPr id="0" name=""/>
        <dsp:cNvSpPr/>
      </dsp:nvSpPr>
      <dsp:spPr>
        <a:xfrm>
          <a:off x="5579268" y="3642049"/>
          <a:ext cx="253603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BBFC6-68F4-2044-A831-AC3EF5C49BB1}">
      <dsp:nvSpPr>
        <dsp:cNvPr id="0" name=""/>
        <dsp:cNvSpPr/>
      </dsp:nvSpPr>
      <dsp:spPr>
        <a:xfrm>
          <a:off x="1807397" y="720079"/>
          <a:ext cx="3089146" cy="29485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Advanced CSA</a:t>
          </a:r>
        </a:p>
      </dsp:txBody>
      <dsp:txXfrm>
        <a:off x="2259792" y="1151885"/>
        <a:ext cx="2184356" cy="2084945"/>
      </dsp:txXfrm>
    </dsp:sp>
    <dsp:sp modelId="{1F365CD3-76D7-7A40-82AE-ADB51AB5E20B}">
      <dsp:nvSpPr>
        <dsp:cNvPr id="0" name=""/>
        <dsp:cNvSpPr/>
      </dsp:nvSpPr>
      <dsp:spPr>
        <a:xfrm>
          <a:off x="2754429" y="39389"/>
          <a:ext cx="1195083" cy="119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Early Warning Systems</a:t>
          </a:r>
          <a:endParaRPr lang="en-US" sz="1400" kern="1200" dirty="0"/>
        </a:p>
      </dsp:txBody>
      <dsp:txXfrm>
        <a:off x="2929445" y="214405"/>
        <a:ext cx="845051" cy="845051"/>
      </dsp:txXfrm>
    </dsp:sp>
    <dsp:sp modelId="{A9C76BD8-2968-E942-8018-6B7F3EF1D1EB}">
      <dsp:nvSpPr>
        <dsp:cNvPr id="0" name=""/>
        <dsp:cNvSpPr/>
      </dsp:nvSpPr>
      <dsp:spPr>
        <a:xfrm>
          <a:off x="3810636" y="576067"/>
          <a:ext cx="1517958" cy="12945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/>
            <a:t>Targeted Interventions</a:t>
          </a:r>
          <a:endParaRPr lang="en-US" sz="1400" kern="1200"/>
        </a:p>
      </dsp:txBody>
      <dsp:txXfrm>
        <a:off x="4032936" y="765642"/>
        <a:ext cx="1073358" cy="915352"/>
      </dsp:txXfrm>
    </dsp:sp>
    <dsp:sp modelId="{7EF83D57-6F2B-6E46-85E3-E9CA438F25ED}">
      <dsp:nvSpPr>
        <dsp:cNvPr id="0" name=""/>
        <dsp:cNvSpPr/>
      </dsp:nvSpPr>
      <dsp:spPr>
        <a:xfrm>
          <a:off x="4125645" y="1800199"/>
          <a:ext cx="1489408" cy="14814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Supply Chain Optimization &amp; market access</a:t>
          </a:r>
          <a:endParaRPr lang="en-US" sz="1400" kern="1200" dirty="0"/>
        </a:p>
      </dsp:txBody>
      <dsp:txXfrm>
        <a:off x="4343764" y="2017150"/>
        <a:ext cx="1053170" cy="1047535"/>
      </dsp:txXfrm>
    </dsp:sp>
    <dsp:sp modelId="{F5A1C086-FD9C-A641-8326-EF0FCA223F12}">
      <dsp:nvSpPr>
        <dsp:cNvPr id="0" name=""/>
        <dsp:cNvSpPr/>
      </dsp:nvSpPr>
      <dsp:spPr>
        <a:xfrm>
          <a:off x="3430171" y="3000008"/>
          <a:ext cx="1195083" cy="119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Knowledge Networks &amp; platforms</a:t>
          </a:r>
          <a:endParaRPr lang="en-US" sz="1400" kern="1200" dirty="0"/>
        </a:p>
      </dsp:txBody>
      <dsp:txXfrm>
        <a:off x="3605187" y="3175024"/>
        <a:ext cx="845051" cy="845051"/>
      </dsp:txXfrm>
    </dsp:sp>
    <dsp:sp modelId="{995A02EF-B907-984C-AD82-15C2365E17F6}">
      <dsp:nvSpPr>
        <dsp:cNvPr id="0" name=""/>
        <dsp:cNvSpPr/>
      </dsp:nvSpPr>
      <dsp:spPr>
        <a:xfrm>
          <a:off x="2078687" y="3000008"/>
          <a:ext cx="1195083" cy="119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Data-Driven Decisions</a:t>
          </a:r>
          <a:endParaRPr lang="en-US" sz="1400" kern="1200" dirty="0"/>
        </a:p>
      </dsp:txBody>
      <dsp:txXfrm>
        <a:off x="2253703" y="3175024"/>
        <a:ext cx="845051" cy="845051"/>
      </dsp:txXfrm>
    </dsp:sp>
    <dsp:sp modelId="{91CD1B8B-E666-1F42-AF1F-DA674E3FC5E1}">
      <dsp:nvSpPr>
        <dsp:cNvPr id="0" name=""/>
        <dsp:cNvSpPr/>
      </dsp:nvSpPr>
      <dsp:spPr>
        <a:xfrm>
          <a:off x="1236050" y="1943376"/>
          <a:ext cx="1195083" cy="1195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dirty="0"/>
            <a:t>Extension Services</a:t>
          </a:r>
          <a:endParaRPr lang="en-US" sz="1400" kern="1200" dirty="0"/>
        </a:p>
      </dsp:txBody>
      <dsp:txXfrm>
        <a:off x="1411066" y="2118392"/>
        <a:ext cx="845051" cy="845051"/>
      </dsp:txXfrm>
    </dsp:sp>
    <dsp:sp modelId="{18BB8904-631F-ED4C-92C1-57B83EA86895}">
      <dsp:nvSpPr>
        <dsp:cNvPr id="0" name=""/>
        <dsp:cNvSpPr/>
      </dsp:nvSpPr>
      <dsp:spPr>
        <a:xfrm>
          <a:off x="1368151" y="504057"/>
          <a:ext cx="1532347" cy="14385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/>
            <a:t>Real-time Diagnostics</a:t>
          </a:r>
          <a:endParaRPr lang="en-US" sz="1400" kern="1200" dirty="0"/>
        </a:p>
      </dsp:txBody>
      <dsp:txXfrm>
        <a:off x="1592558" y="714724"/>
        <a:ext cx="1083533" cy="1017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760F7-3B49-DB4A-BE43-8223B3097E83}" type="datetimeFigureOut">
              <a:rPr lang="en-MA" smtClean="0"/>
              <a:t>20/2/2025</a:t>
            </a:fld>
            <a:endParaRPr lang="en-M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DA193-E206-3B4F-9D49-DC32C1C39C82}" type="slidenum">
              <a:rPr lang="en-MA" smtClean="0"/>
              <a:t>‹#›</a:t>
            </a:fld>
            <a:endParaRPr lang="en-MA"/>
          </a:p>
        </p:txBody>
      </p:sp>
    </p:spTree>
    <p:extLst>
      <p:ext uri="{BB962C8B-B14F-4D97-AF65-F5344CB8AC3E}">
        <p14:creationId xmlns:p14="http://schemas.microsoft.com/office/powerpoint/2010/main" val="244860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ep.org/resources/emissions-gap-report-202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1295400"/>
            <a:ext cx="60960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25"/>
              </a:spcBef>
              <a:spcAft>
                <a:spcPts val="125"/>
              </a:spcAft>
              <a:defRPr/>
            </a:pPr>
            <a:r>
              <a:rPr lang="en-US" sz="2600" b="1" dirty="0">
                <a:latin typeface="Cambria" pitchFamily="18" charset="0"/>
                <a:ea typeface="+mj-ea"/>
                <a:cs typeface="+mj-cs"/>
              </a:rPr>
              <a:t>Climate-Smart Agriculture for Driving Sustainability Pathways in North Africa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4800" y="4953000"/>
            <a:ext cx="472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Rachid Mrabet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  <a:p>
            <a:pPr>
              <a:spcBef>
                <a:spcPct val="20000"/>
              </a:spcBef>
            </a:pPr>
            <a:r>
              <a:rPr lang="en-US" dirty="0">
                <a:latin typeface="Cambria" pitchFamily="18" charset="0"/>
              </a:rPr>
              <a:t>National Institute of Agricultural Research (INRA), Rabat, Morocco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E3931-BF5B-5895-865B-74027C5A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MA" sz="3000" dirty="0">
                <a:solidFill>
                  <a:srgbClr val="FFFFFF"/>
                </a:solidFill>
              </a:rPr>
              <a:t>Sustainable Food systems in North Africa: </a:t>
            </a:r>
            <a:br>
              <a:rPr lang="en-MA" sz="3000" dirty="0">
                <a:solidFill>
                  <a:srgbClr val="FFFFFF"/>
                </a:solidFill>
              </a:rPr>
            </a:br>
            <a:r>
              <a:rPr lang="en-US" sz="3000" dirty="0">
                <a:solidFill>
                  <a:srgbClr val="FFFFFF"/>
                </a:solidFill>
              </a:rPr>
              <a:t>a daunting task, but not an impossible one</a:t>
            </a:r>
            <a:endParaRPr lang="en-MA" sz="3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4E03-67F9-34E2-5869-3187797B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524" y="507499"/>
            <a:ext cx="3199814" cy="44365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Helvetica" pitchFamily="2" charset="0"/>
              </a:rPr>
              <a:t>The current structure of North African food systems significantly contributes to environmental, climate, and health issues, including resource depletion, biodiversity loss, ecosystem degradation, pollutant emissions, and unhealthy dietary patterns </a:t>
            </a:r>
            <a:br>
              <a:rPr lang="en-US" sz="1000" dirty="0">
                <a:effectLst/>
                <a:latin typeface="Helvetica" pitchFamily="2" charset="0"/>
              </a:rPr>
            </a:br>
            <a:endParaRPr lang="en-US" sz="1000" dirty="0">
              <a:effectLst/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Helvetica" pitchFamily="2" charset="0"/>
              </a:rPr>
              <a:t>According to international studies, SDG2 (End hunger, achieve food security and improved nutrition and promote sustainable agriculture) is particularly off-track in North Africa.</a:t>
            </a:r>
          </a:p>
          <a:p>
            <a:pPr>
              <a:lnSpc>
                <a:spcPct val="90000"/>
              </a:lnSpc>
            </a:pPr>
            <a:endParaRPr lang="en-US" sz="1000" b="1" dirty="0">
              <a:latin typeface="Helvetica" pitchFamily="2" charset="0"/>
            </a:endParaRPr>
          </a:p>
          <a:p>
            <a:pPr lvl="1">
              <a:lnSpc>
                <a:spcPct val="90000"/>
              </a:lnSpc>
            </a:pPr>
            <a:r>
              <a:rPr lang="en-US" sz="1000" b="1" dirty="0">
                <a:latin typeface="Helvetica" pitchFamily="2" charset="0"/>
              </a:rPr>
              <a:t>Food system challenges, including food insecurity, malnutrition, and poverty, persist in North Africa. </a:t>
            </a:r>
          </a:p>
          <a:p>
            <a:pPr>
              <a:lnSpc>
                <a:spcPct val="90000"/>
              </a:lnSpc>
            </a:pPr>
            <a:endParaRPr lang="en-US" sz="1000" b="1" dirty="0">
              <a:latin typeface="Helvetica" pitchFamily="2" charset="0"/>
            </a:endParaRPr>
          </a:p>
          <a:p>
            <a:pPr lvl="1">
              <a:lnSpc>
                <a:spcPct val="90000"/>
              </a:lnSpc>
            </a:pPr>
            <a:r>
              <a:rPr lang="en-US" sz="1000" b="1" dirty="0">
                <a:latin typeface="Helvetica" pitchFamily="2" charset="0"/>
              </a:rPr>
              <a:t>North Africa is a net importer of staple food.</a:t>
            </a:r>
          </a:p>
          <a:p>
            <a:pPr lvl="1">
              <a:lnSpc>
                <a:spcPct val="90000"/>
              </a:lnSpc>
            </a:pPr>
            <a:endParaRPr lang="en-US" sz="1000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Helvetica" pitchFamily="2" charset="0"/>
              </a:rPr>
              <a:t>Practices across the food system are on an unsustainable trajectory, encompassing issues such as land &amp; resource use and food production. 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Helvetica" pitchFamily="2" charset="0"/>
            </a:endParaRPr>
          </a:p>
          <a:p>
            <a:pPr lvl="1">
              <a:lnSpc>
                <a:spcPct val="90000"/>
              </a:lnSpc>
            </a:pPr>
            <a:r>
              <a:rPr lang="en-US" sz="1000" b="1" dirty="0">
                <a:latin typeface="Helvetica" pitchFamily="2" charset="0"/>
              </a:rPr>
              <a:t>Food loss represents 8% of AGDP in North Africa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AD5F096-563B-15FA-1053-B420CE3F78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933827"/>
              </p:ext>
            </p:extLst>
          </p:nvPr>
        </p:nvGraphicFramePr>
        <p:xfrm>
          <a:off x="6155344" y="558066"/>
          <a:ext cx="3028378" cy="443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A graph of a number of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6649EE1B-00BD-B90F-D556-1FC2908E6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24" y="4994567"/>
            <a:ext cx="4124068" cy="18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65DC-5EC8-AD68-F242-9782C1D0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252028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 dirty="0">
                <a:effectLst/>
                <a:latin typeface="+mj-lt"/>
                <a:ea typeface="+mj-ea"/>
                <a:cs typeface="+mj-cs"/>
              </a:rPr>
              <a:t>Unlocking potential: hopes in Innovation</a:t>
            </a:r>
            <a:endParaRPr lang="en-US" sz="31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A graph with blue bars&#10;&#10;Description automatically generated with medium confidence">
            <a:extLst>
              <a:ext uri="{FF2B5EF4-FFF2-40B4-BE49-F238E27FC236}">
                <a16:creationId xmlns:a16="http://schemas.microsoft.com/office/drawing/2014/main" id="{104D9C89-E6C0-1E9A-870C-500015A65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880" y="2467850"/>
            <a:ext cx="5420446" cy="3496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7ECB6-C69F-B660-D98B-22DF5027B3D8}"/>
              </a:ext>
            </a:extLst>
          </p:cNvPr>
          <p:cNvSpPr txBox="1"/>
          <p:nvPr/>
        </p:nvSpPr>
        <p:spPr>
          <a:xfrm>
            <a:off x="3892658" y="893964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F2741"/>
                </a:solidFill>
                <a:effectLst/>
                <a:latin typeface="Open Sans" panose="020B0606030504020204" pitchFamily="34" charset="0"/>
              </a:rPr>
              <a:t>Contribution share of agriculture, forestry, and fishing sector to the gross domestic product (GDP) in North Africa in 2023, by country</a:t>
            </a:r>
            <a:endParaRPr lang="en-M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D3D56-5619-9ADC-1838-ACAEE25933EE}"/>
              </a:ext>
            </a:extLst>
          </p:cNvPr>
          <p:cNvSpPr txBox="1"/>
          <p:nvPr/>
        </p:nvSpPr>
        <p:spPr>
          <a:xfrm>
            <a:off x="771525" y="4514523"/>
            <a:ext cx="2520280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intersection of green growth, the climate race, and food systems is a critical area for action.</a:t>
            </a:r>
            <a:endParaRPr lang="en-MA" dirty="0"/>
          </a:p>
        </p:txBody>
      </p:sp>
    </p:spTree>
    <p:extLst>
      <p:ext uri="{BB962C8B-B14F-4D97-AF65-F5344CB8AC3E}">
        <p14:creationId xmlns:p14="http://schemas.microsoft.com/office/powerpoint/2010/main" val="125460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FD70EC-983B-3393-1E2A-89AD806C9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68F9A7E-F8A1-1559-CDEA-8E9DE3B8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390525"/>
            <a:ext cx="818223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i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Production and reserves of phosphate North Africa and the world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DC884F-5632-EC02-9630-A8B8864DC386}"/>
              </a:ext>
            </a:extLst>
          </p:cNvPr>
          <p:cNvSpPr txBox="1"/>
          <p:nvPr/>
        </p:nvSpPr>
        <p:spPr>
          <a:xfrm>
            <a:off x="2171700" y="1900826"/>
            <a:ext cx="4797153" cy="66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Phosphate is critical for food &amp; nutrition security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1753266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7C073C-1E17-5748-2B45-016AC84D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82" y="3457448"/>
            <a:ext cx="7588949" cy="22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3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E1AE-E7B1-2FD1-782C-B47504C5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MA" dirty="0"/>
              <a:t>ope for the future: </a:t>
            </a:r>
            <a:r>
              <a:rPr lang="en-MA" sz="4400" dirty="0"/>
              <a:t>Sustainable Pathways!</a:t>
            </a:r>
            <a:endParaRPr lang="en-M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E019F-39E3-4F9D-E7B0-A7DCB3D3B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4258816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Despite the challenges, there is still reason for hope.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Availability of knowledge, technology, and resources to address climate change and to create a more sustainable future. 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By embracing transformative changes, North Africa can still steer away from the tipping point and thrive.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North Africa needs to act and change mindsets from governments, businesses, NGOs and individuals. </a:t>
            </a:r>
          </a:p>
          <a:p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D03B2-38C9-0830-3C28-FFAC379B72D7}"/>
              </a:ext>
            </a:extLst>
          </p:cNvPr>
          <p:cNvSpPr txBox="1"/>
          <p:nvPr/>
        </p:nvSpPr>
        <p:spPr>
          <a:xfrm>
            <a:off x="5076056" y="2228671"/>
            <a:ext cx="374441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Open Sans" panose="020B0606030504020204" pitchFamily="34" charset="0"/>
              </a:rPr>
              <a:t>F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ood and agriculture systems must be realigned to new paradigms and routed in sustainable pathways!</a:t>
            </a:r>
            <a:endParaRPr lang="en-MA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E6A7F0C-2645-375A-58C9-86B1D04900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213497"/>
              </p:ext>
            </p:extLst>
          </p:nvPr>
        </p:nvGraphicFramePr>
        <p:xfrm>
          <a:off x="5079411" y="3785600"/>
          <a:ext cx="3741061" cy="240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3306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9B6A7-0337-55CF-5ACA-D0444EB1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MA" sz="4700" dirty="0"/>
              <a:t>What are Sustainable Pathways?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4D275-3537-1259-5787-1F8F81394929}"/>
              </a:ext>
            </a:extLst>
          </p:cNvPr>
          <p:cNvSpPr txBox="1"/>
          <p:nvPr/>
        </p:nvSpPr>
        <p:spPr>
          <a:xfrm>
            <a:off x="3131840" y="5268225"/>
            <a:ext cx="325009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Sustainable pathways represent a commitment to a long-term journey towards a more 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resilient world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and 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sustainable future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M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BD252-0BDA-5893-B36B-462B269A8E10}"/>
              </a:ext>
            </a:extLst>
          </p:cNvPr>
          <p:cNvSpPr txBox="1"/>
          <p:nvPr/>
        </p:nvSpPr>
        <p:spPr>
          <a:xfrm>
            <a:off x="4860032" y="2634263"/>
            <a:ext cx="3600400" cy="158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Helvetica" pitchFamily="2" charset="0"/>
              </a:rPr>
              <a:t>The transition to sustainable &amp; resilient food systems is both an economic opportunity and a cornerstone for achieving the objectives of sustainable development.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D208F-32DF-4F7F-5DB1-B37D51C6F1AC}"/>
              </a:ext>
            </a:extLst>
          </p:cNvPr>
          <p:cNvSpPr txBox="1"/>
          <p:nvPr/>
        </p:nvSpPr>
        <p:spPr>
          <a:xfrm>
            <a:off x="564703" y="2276872"/>
            <a:ext cx="3250098" cy="2586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 dirty="0">
                <a:solidFill>
                  <a:srgbClr val="FF0000"/>
                </a:solidFill>
                <a:latin typeface="Helvetica" pitchFamily="2" charset="0"/>
              </a:rPr>
              <a:t>Sustainability</a:t>
            </a:r>
            <a:r>
              <a:rPr lang="en-US" sz="1800" dirty="0">
                <a:latin typeface="Helvetica" pitchFamily="2" charset="0"/>
              </a:rPr>
              <a:t> focuses on meeting the current needs of the food system while ensuring its future viability.</a:t>
            </a:r>
          </a:p>
          <a:p>
            <a:pPr algn="ctr">
              <a:lnSpc>
                <a:spcPct val="90000"/>
              </a:lnSpc>
            </a:pPr>
            <a:endParaRPr lang="en-US" dirty="0">
              <a:latin typeface="Helvetica" pitchFamily="2" charset="0"/>
            </a:endParaRPr>
          </a:p>
          <a:p>
            <a:pPr algn="ctr">
              <a:lnSpc>
                <a:spcPct val="90000"/>
              </a:lnSpc>
            </a:pPr>
            <a:r>
              <a:rPr lang="en-US" sz="1800" dirty="0">
                <a:latin typeface="Helvetica" pitchFamily="2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Helvetica" pitchFamily="2" charset="0"/>
              </a:rPr>
              <a:t>Resilience</a:t>
            </a:r>
            <a:r>
              <a:rPr lang="en-US" sz="1800" dirty="0">
                <a:latin typeface="Helvetica" pitchFamily="2" charset="0"/>
              </a:rPr>
              <a:t> enhances the system’s capacity to anticipate, absorb, recover from, and adapt to disruptions and shocks. </a:t>
            </a:r>
          </a:p>
        </p:txBody>
      </p:sp>
    </p:spTree>
    <p:extLst>
      <p:ext uri="{BB962C8B-B14F-4D97-AF65-F5344CB8AC3E}">
        <p14:creationId xmlns:p14="http://schemas.microsoft.com/office/powerpoint/2010/main" val="304187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DE2A-C908-853A-B0B2-1BF0F963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Climate-smart agriculture (CSA): </a:t>
            </a:r>
            <a:br>
              <a:rPr lang="en-US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b="0" i="0" u="none" strike="noStrike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Stark choices</a:t>
            </a:r>
            <a:endParaRPr lang="en-M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6F44F-1888-E338-63E7-CFB2B367D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988840"/>
            <a:ext cx="4464496" cy="405489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70000"/>
              </a:lnSpc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CSA is an approach that helps </a:t>
            </a:r>
          </a:p>
          <a:p>
            <a:pPr lvl="1">
              <a:lnSpc>
                <a:spcPct val="180000"/>
              </a:lnSpc>
            </a:pPr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to guide actions needed to transform and reorient agricultural systems to effectively support development and ensure food security in a changing climate.</a:t>
            </a:r>
          </a:p>
          <a:p>
            <a:pPr lvl="1">
              <a:lnSpc>
                <a:spcPct val="170000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to manage agriculture that aims to increase productivity and incomes while also adapting to climate change and reducing GHG emissions.</a:t>
            </a:r>
          </a:p>
          <a:p>
            <a:pPr>
              <a:lnSpc>
                <a:spcPct val="170000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It's not a specific set of practices, but rather a way of thinking about agriculture that takes into account the complex challenges of food security and climate change.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26032-630C-6911-739A-BB0FA95273F8}"/>
              </a:ext>
            </a:extLst>
          </p:cNvPr>
          <p:cNvSpPr txBox="1"/>
          <p:nvPr/>
        </p:nvSpPr>
        <p:spPr>
          <a:xfrm>
            <a:off x="5451718" y="1844824"/>
            <a:ext cx="3250098" cy="14773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212529"/>
                </a:solidFill>
                <a:effectLst/>
                <a:latin typeface="Libre Franklin" pitchFamily="2" charset="77"/>
              </a:rPr>
              <a:t>Starting points are diverse given differences in histories, contexts and values and trajectories are multiple. </a:t>
            </a:r>
            <a:endParaRPr lang="en-MA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030EBDE-30E6-10CF-5224-41EE5B97E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015687"/>
              </p:ext>
            </p:extLst>
          </p:nvPr>
        </p:nvGraphicFramePr>
        <p:xfrm>
          <a:off x="4901479" y="3451448"/>
          <a:ext cx="397078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878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AA13-8E90-8446-3068-98543B735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Core Objectives of CSA</a:t>
            </a:r>
            <a:endParaRPr lang="en-MA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9116A7F-2054-E81A-48E5-CFC978EB08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138642"/>
              </p:ext>
            </p:extLst>
          </p:nvPr>
        </p:nvGraphicFramePr>
        <p:xfrm>
          <a:off x="493115" y="116601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7A0754-9E3C-61AD-8A0E-13E81B5FF31D}"/>
              </a:ext>
            </a:extLst>
          </p:cNvPr>
          <p:cNvSpPr txBox="1"/>
          <p:nvPr/>
        </p:nvSpPr>
        <p:spPr>
          <a:xfrm>
            <a:off x="1907615" y="4941168"/>
            <a:ext cx="540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Climate-smart agriculture (CSA) offers a powerful approach to accelerate the sustainability shift by addressing the interconnected challenges of food security and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2055562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4B5BA-D517-CAA3-01B3-1430CE30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4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MA" dirty="0"/>
              <a:t>CSA Practices: 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Speeding Up Sustainability Shift </a:t>
            </a:r>
            <a:endParaRPr lang="en-MA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651BEA-4468-DB2F-0A8C-7D6B8051A2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899197"/>
              </p:ext>
            </p:extLst>
          </p:nvPr>
        </p:nvGraphicFramePr>
        <p:xfrm>
          <a:off x="0" y="1511315"/>
          <a:ext cx="7344308" cy="5035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60DA33-5CD2-E793-77CF-F799BC057947}"/>
              </a:ext>
            </a:extLst>
          </p:cNvPr>
          <p:cNvSpPr txBox="1"/>
          <p:nvPr/>
        </p:nvSpPr>
        <p:spPr>
          <a:xfrm>
            <a:off x="2195736" y="3373583"/>
            <a:ext cx="309634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CSA is not a one-size-fits-all solution and requires careful planning, implementation &amp; integration to be successful.</a:t>
            </a:r>
            <a:endParaRPr lang="en-M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0A5D6-0E19-8858-A488-13B787FE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192" y="3387437"/>
            <a:ext cx="2639972" cy="1143000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</a:rPr>
              <a:t>NA countries are making varied progress in implementing CSA initiatives and road maps.</a:t>
            </a:r>
            <a:endParaRPr lang="en-MA" sz="1800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20901-CE39-89EE-FE3B-44272FB8575C}"/>
              </a:ext>
            </a:extLst>
          </p:cNvPr>
          <p:cNvSpPr txBox="1"/>
          <p:nvPr/>
        </p:nvSpPr>
        <p:spPr>
          <a:xfrm>
            <a:off x="6588224" y="5805264"/>
            <a:ext cx="237626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Helvetica" pitchFamily="2" charset="0"/>
              </a:rPr>
              <a:t>Sebnie</a:t>
            </a:r>
            <a:r>
              <a:rPr lang="en-US" dirty="0">
                <a:effectLst/>
                <a:latin typeface="Helvetica" pitchFamily="2" charset="0"/>
              </a:rPr>
              <a:t> et al. (2020)</a:t>
            </a:r>
          </a:p>
        </p:txBody>
      </p:sp>
    </p:spTree>
    <p:extLst>
      <p:ext uri="{BB962C8B-B14F-4D97-AF65-F5344CB8AC3E}">
        <p14:creationId xmlns:p14="http://schemas.microsoft.com/office/powerpoint/2010/main" val="1874336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4E46-DF22-A6E2-F5A9-69811469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i="0" u="none" strike="noStrike" dirty="0">
                <a:effectLst/>
                <a:latin typeface="Kumbh Sans"/>
              </a:rPr>
              <a:t>Starting from the soil for building climate resilience and ecosystem integrity</a:t>
            </a:r>
            <a:endParaRPr lang="en-MA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3AD530A-06DD-E4DB-A150-11F78AE4B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5620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0596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7DA0-117C-FAD8-D74D-66B28F2B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A" dirty="0"/>
              <a:t>Mitigation Potential </a:t>
            </a:r>
          </a:p>
        </p:txBody>
      </p:sp>
      <p:pic>
        <p:nvPicPr>
          <p:cNvPr id="4" name="Image 9">
            <a:extLst>
              <a:ext uri="{FF2B5EF4-FFF2-40B4-BE49-F238E27FC236}">
                <a16:creationId xmlns:a16="http://schemas.microsoft.com/office/drawing/2014/main" id="{0AEE4DFC-7E46-8B32-72D4-E98E8C10B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656" y="1600200"/>
            <a:ext cx="6720687" cy="4525963"/>
          </a:xfrm>
          <a:prstGeom prst="rect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8F5B10B5-65D2-C678-F800-B80885CC3057}"/>
              </a:ext>
            </a:extLst>
          </p:cNvPr>
          <p:cNvSpPr txBox="1"/>
          <p:nvPr/>
        </p:nvSpPr>
        <p:spPr>
          <a:xfrm>
            <a:off x="3131840" y="6398696"/>
            <a:ext cx="228139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MA" sz="1800" err="1">
                <a:effectLst/>
                <a:latin typeface="Lato" panose="020F0502020204030204" pitchFamily="34" charset="0"/>
              </a:rPr>
              <a:t>Griscom</a:t>
            </a:r>
            <a:r>
              <a:rPr lang="fr-MA" sz="1800">
                <a:effectLst/>
                <a:latin typeface="Lato" panose="020F0502020204030204" pitchFamily="34" charset="0"/>
              </a:rPr>
              <a:t> et al., 2017 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418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368CD-5ECE-A551-84E4-373F01A40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A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D6F43-570F-C89A-11DB-9C722310C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Helvetica" pitchFamily="2" charset="0"/>
              </a:rPr>
              <a:t>A</a:t>
            </a:r>
            <a:r>
              <a:rPr lang="en-MA" dirty="0">
                <a:latin typeface="Helvetica" pitchFamily="2" charset="0"/>
              </a:rPr>
              <a:t> tipping point for our planet!</a:t>
            </a:r>
          </a:p>
          <a:p>
            <a:r>
              <a:rPr lang="en-MA" dirty="0">
                <a:latin typeface="Helvetica" pitchFamily="2" charset="0"/>
              </a:rPr>
              <a:t>Why North Africa: </a:t>
            </a:r>
            <a:r>
              <a:rPr lang="en-MA" dirty="0">
                <a:solidFill>
                  <a:srgbClr val="1E1E1E"/>
                </a:solidFill>
                <a:latin typeface="Helvetica" pitchFamily="2" charset="0"/>
              </a:rPr>
              <a:t>The urgency of the situation!</a:t>
            </a:r>
            <a:endParaRPr lang="en-MA" dirty="0">
              <a:latin typeface="Helvetica" pitchFamily="2" charset="0"/>
            </a:endParaRPr>
          </a:p>
          <a:p>
            <a:r>
              <a:rPr lang="en-MA" dirty="0">
                <a:latin typeface="Helvetica" pitchFamily="2" charset="0"/>
              </a:rPr>
              <a:t>What are Sustainable Pathways? </a:t>
            </a:r>
            <a:endParaRPr lang="en-MA" dirty="0">
              <a:solidFill>
                <a:srgbClr val="1E1E1E"/>
              </a:solidFill>
              <a:latin typeface="Helvetica" pitchFamily="2" charset="0"/>
            </a:endParaRPr>
          </a:p>
          <a:p>
            <a:r>
              <a:rPr lang="en-MA" dirty="0">
                <a:solidFill>
                  <a:srgbClr val="1E1E1E"/>
                </a:solidFill>
                <a:latin typeface="Helvetica" pitchFamily="2" charset="0"/>
              </a:rPr>
              <a:t>Climate Smart Agriculture: </a:t>
            </a:r>
            <a:r>
              <a:rPr lang="en-US" b="0" i="0" u="none" strike="noStrike" dirty="0">
                <a:solidFill>
                  <a:srgbClr val="1E1E1E"/>
                </a:solidFill>
                <a:effectLst/>
                <a:latin typeface="Helvetica" pitchFamily="2" charset="0"/>
              </a:rPr>
              <a:t>Stark choices</a:t>
            </a:r>
            <a:endParaRPr lang="en-MA" dirty="0">
              <a:solidFill>
                <a:srgbClr val="1E1E1E"/>
              </a:solidFill>
              <a:latin typeface="Helvetica" pitchFamily="2" charset="0"/>
            </a:endParaRPr>
          </a:p>
          <a:p>
            <a:r>
              <a:rPr lang="en-MA" dirty="0">
                <a:latin typeface="Helvetica" pitchFamily="2" charset="0"/>
              </a:rPr>
              <a:t>Speeding-Up Sustainability!</a:t>
            </a:r>
          </a:p>
          <a:p>
            <a:r>
              <a:rPr lang="en-MA" dirty="0">
                <a:latin typeface="Helvetica" pitchFamily="2" charset="0"/>
              </a:rPr>
              <a:t>Unlocking Potentials!</a:t>
            </a:r>
          </a:p>
          <a:p>
            <a:r>
              <a:rPr lang="en-MA" dirty="0">
                <a:latin typeface="Helvetica" pitchFamily="2" charset="0"/>
              </a:rPr>
              <a:t>Key take-home messages!</a:t>
            </a:r>
          </a:p>
        </p:txBody>
      </p:sp>
    </p:spTree>
    <p:extLst>
      <p:ext uri="{BB962C8B-B14F-4D97-AF65-F5344CB8AC3E}">
        <p14:creationId xmlns:p14="http://schemas.microsoft.com/office/powerpoint/2010/main" val="1650422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1B573-9026-907E-C048-953EDDC7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AF93-4CEB-A9E0-FDB0-9AD9E2C2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A" dirty="0"/>
              <a:t>Mitigation Potential </a:t>
            </a:r>
          </a:p>
        </p:txBody>
      </p:sp>
      <p:grpSp>
        <p:nvGrpSpPr>
          <p:cNvPr id="7" name="Groupe 5">
            <a:extLst>
              <a:ext uri="{FF2B5EF4-FFF2-40B4-BE49-F238E27FC236}">
                <a16:creationId xmlns:a16="http://schemas.microsoft.com/office/drawing/2014/main" id="{F3BFEFB6-C797-C093-92B7-94C3E4500A6B}"/>
              </a:ext>
            </a:extLst>
          </p:cNvPr>
          <p:cNvGrpSpPr/>
          <p:nvPr/>
        </p:nvGrpSpPr>
        <p:grpSpPr>
          <a:xfrm>
            <a:off x="425268" y="1937872"/>
            <a:ext cx="8229600" cy="4482759"/>
            <a:chOff x="270765" y="1722783"/>
            <a:chExt cx="11396870" cy="4531316"/>
          </a:xfrm>
        </p:grpSpPr>
        <p:pic>
          <p:nvPicPr>
            <p:cNvPr id="8" name="Image 3">
              <a:extLst>
                <a:ext uri="{FF2B5EF4-FFF2-40B4-BE49-F238E27FC236}">
                  <a16:creationId xmlns:a16="http://schemas.microsoft.com/office/drawing/2014/main" id="{8F4775F0-8F47-0B89-9B33-D1A1EF69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547" y="1722783"/>
              <a:ext cx="11093882" cy="3985002"/>
            </a:xfrm>
            <a:prstGeom prst="rect">
              <a:avLst/>
            </a:prstGeom>
          </p:spPr>
        </p:pic>
        <p:pic>
          <p:nvPicPr>
            <p:cNvPr id="9" name="Image 4">
              <a:extLst>
                <a:ext uri="{FF2B5EF4-FFF2-40B4-BE49-F238E27FC236}">
                  <a16:creationId xmlns:a16="http://schemas.microsoft.com/office/drawing/2014/main" id="{070D6678-60B9-1DFF-D15A-1E208CC1A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765" y="5826276"/>
              <a:ext cx="11396870" cy="427823"/>
            </a:xfrm>
            <a:prstGeom prst="rect">
              <a:avLst/>
            </a:prstGeom>
          </p:spPr>
        </p:pic>
      </p:grpSp>
      <p:pic>
        <p:nvPicPr>
          <p:cNvPr id="10" name="Image 6">
            <a:extLst>
              <a:ext uri="{FF2B5EF4-FFF2-40B4-BE49-F238E27FC236}">
                <a16:creationId xmlns:a16="http://schemas.microsoft.com/office/drawing/2014/main" id="{D97D380A-516D-CA59-3A00-AD2E245A4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424" y="4423600"/>
            <a:ext cx="2781716" cy="1365141"/>
          </a:xfrm>
          <a:prstGeom prst="rect">
            <a:avLst/>
          </a:prstGeom>
        </p:spPr>
      </p:pic>
      <p:pic>
        <p:nvPicPr>
          <p:cNvPr id="11" name="Image 9">
            <a:extLst>
              <a:ext uri="{FF2B5EF4-FFF2-40B4-BE49-F238E27FC236}">
                <a16:creationId xmlns:a16="http://schemas.microsoft.com/office/drawing/2014/main" id="{BFF5BF69-81DD-B7EA-8066-222C28C49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84004"/>
            <a:ext cx="1869937" cy="10211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BC0CD58-049D-6441-F68F-B1F42B22B537}"/>
              </a:ext>
            </a:extLst>
          </p:cNvPr>
          <p:cNvSpPr txBox="1"/>
          <p:nvPr/>
        </p:nvSpPr>
        <p:spPr>
          <a:xfrm>
            <a:off x="3715567" y="6420631"/>
            <a:ext cx="1649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Gt CO</a:t>
            </a:r>
            <a:r>
              <a:rPr lang="fr-MA" sz="1800" b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fr-M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MA" b="1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fr-MA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year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927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CDBE-B8AC-9358-E370-F400B3BB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A" dirty="0"/>
              <a:t>CSA Science-Based impacts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F20FB-3636-47F4-F23E-6733F1234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339265"/>
            <a:ext cx="77724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C61AF-52F3-BD4E-CE7A-C8C2CE98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9" y="1303893"/>
            <a:ext cx="7772400" cy="2081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68523-42C1-E21E-077F-5B528C357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04" y="4414838"/>
            <a:ext cx="3742184" cy="179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10E46-85C6-8EC6-EBBB-4A608473D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328" y="4415226"/>
            <a:ext cx="4248472" cy="161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3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95E3-4540-FA9F-191E-E6CF99379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93FE-5669-EE09-E43D-33ABEF42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A" dirty="0"/>
              <a:t>CSA Science-Based impacts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72E7E-F968-3F3B-DF32-6550E5F1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4767"/>
            <a:ext cx="5987008" cy="16016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C91C8-A859-F0F1-95D4-59822A8B969A}"/>
              </a:ext>
            </a:extLst>
          </p:cNvPr>
          <p:cNvSpPr txBox="1"/>
          <p:nvPr/>
        </p:nvSpPr>
        <p:spPr>
          <a:xfrm>
            <a:off x="611560" y="3079973"/>
            <a:ext cx="7056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Times" pitchFamily="2" charset="0"/>
              </a:rPr>
              <a:t>P. Tow et al. (eds.), Rainfed Farming Systems, DOI 10.1007/978-1-4020-9132-2_40, 1015</a:t>
            </a:r>
            <a:r>
              <a:rPr lang="en-US" dirty="0">
                <a:latin typeface="Times" pitchFamily="2" charset="0"/>
              </a:rPr>
              <a:t> </a:t>
            </a:r>
            <a:r>
              <a:rPr lang="en-US" i="1" dirty="0">
                <a:effectLst/>
                <a:latin typeface="Times" pitchFamily="2" charset="0"/>
              </a:rPr>
              <a:t>Springer </a:t>
            </a:r>
            <a:r>
              <a:rPr lang="en-US" i="1" dirty="0" err="1">
                <a:effectLst/>
                <a:latin typeface="Times" pitchFamily="2" charset="0"/>
              </a:rPr>
              <a:t>Science+Business</a:t>
            </a:r>
            <a:r>
              <a:rPr lang="en-US" i="1" dirty="0">
                <a:effectLst/>
                <a:latin typeface="Times" pitchFamily="2" charset="0"/>
              </a:rPr>
              <a:t> Media B.V. 2011</a:t>
            </a:r>
            <a:endParaRPr lang="en-US" dirty="0">
              <a:effectLst/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54AE4-95A0-0DC3-2638-6EF3A7A9FD5D}"/>
              </a:ext>
            </a:extLst>
          </p:cNvPr>
          <p:cNvSpPr txBox="1"/>
          <p:nvPr/>
        </p:nvSpPr>
        <p:spPr>
          <a:xfrm>
            <a:off x="611560" y="5073479"/>
            <a:ext cx="792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Times" pitchFamily="2" charset="0"/>
              </a:rPr>
              <a:t>A. </a:t>
            </a:r>
            <a:r>
              <a:rPr lang="en-US" i="1" dirty="0" err="1">
                <a:effectLst/>
                <a:latin typeface="Times" pitchFamily="2" charset="0"/>
              </a:rPr>
              <a:t>Kallel</a:t>
            </a:r>
            <a:r>
              <a:rPr lang="en-US" i="1" dirty="0">
                <a:effectLst/>
                <a:latin typeface="Times" pitchFamily="2" charset="0"/>
              </a:rPr>
              <a:t> et al. (eds.), Recent Advances in Environmental Science from the Euro-Mediterranean and Surrounding Regions,</a:t>
            </a:r>
            <a:endParaRPr lang="en-US" dirty="0">
              <a:effectLst/>
              <a:latin typeface="Times" pitchFamily="2" charset="0"/>
            </a:endParaRPr>
          </a:p>
          <a:p>
            <a:r>
              <a:rPr lang="en-US" i="1" dirty="0">
                <a:effectLst/>
                <a:latin typeface="Times" pitchFamily="2" charset="0"/>
              </a:rPr>
              <a:t>Advances in Science, Technology &amp; Innovation, https://</a:t>
            </a:r>
            <a:r>
              <a:rPr lang="en-US" i="1" dirty="0" err="1">
                <a:effectLst/>
                <a:latin typeface="Times" pitchFamily="2" charset="0"/>
              </a:rPr>
              <a:t>doi.org</a:t>
            </a:r>
            <a:r>
              <a:rPr lang="en-US" i="1" dirty="0">
                <a:effectLst/>
                <a:latin typeface="Times" pitchFamily="2" charset="0"/>
              </a:rPr>
              <a:t>/10.1007/978-3-319-70548-4_30</a:t>
            </a:r>
            <a:endParaRPr lang="en-US" dirty="0">
              <a:effectLst/>
              <a:latin typeface="Times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5F468-162C-068B-1013-C89CC9B5E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817830"/>
            <a:ext cx="4536504" cy="12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2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A659C-B3E4-4188-388C-089EC5F4D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22166-F32A-46C5-0D80-4474B8095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A" dirty="0"/>
              <a:t>CSA Science-Based impacts</a:t>
            </a:r>
          </a:p>
        </p:txBody>
      </p:sp>
      <p:pic>
        <p:nvPicPr>
          <p:cNvPr id="4" name="Image 8">
            <a:extLst>
              <a:ext uri="{FF2B5EF4-FFF2-40B4-BE49-F238E27FC236}">
                <a16:creationId xmlns:a16="http://schemas.microsoft.com/office/drawing/2014/main" id="{20E45F41-E9B1-16DA-5675-DF3FB807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348880"/>
            <a:ext cx="6382962" cy="3555369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CF0A7A31-79DD-518A-60F5-8CFA3B567ED9}"/>
              </a:ext>
            </a:extLst>
          </p:cNvPr>
          <p:cNvSpPr txBox="1"/>
          <p:nvPr/>
        </p:nvSpPr>
        <p:spPr>
          <a:xfrm>
            <a:off x="6819280" y="5904249"/>
            <a:ext cx="2130176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fr-MA" b="1" err="1">
                <a:solidFill>
                  <a:srgbClr val="6E6E6E"/>
                </a:solidFill>
                <a:effectLst/>
                <a:latin typeface="Helvetica" pitchFamily="2" charset="0"/>
              </a:rPr>
              <a:t>Baier</a:t>
            </a:r>
            <a:r>
              <a:rPr lang="fr-MA" b="1">
                <a:solidFill>
                  <a:srgbClr val="6E6E6E"/>
                </a:solidFill>
                <a:effectLst/>
                <a:latin typeface="Helvetica" pitchFamily="2" charset="0"/>
              </a:rPr>
              <a:t> et al.,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A317E-A7A9-30AE-3942-B8AC1996F269}"/>
              </a:ext>
            </a:extLst>
          </p:cNvPr>
          <p:cNvSpPr txBox="1"/>
          <p:nvPr/>
        </p:nvSpPr>
        <p:spPr>
          <a:xfrm>
            <a:off x="1763688" y="1745211"/>
            <a:ext cx="67687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Agroforestry systems are productive in extreme arid conditions</a:t>
            </a:r>
            <a:endParaRPr lang="en-MA" dirty="0"/>
          </a:p>
        </p:txBody>
      </p:sp>
    </p:spTree>
    <p:extLst>
      <p:ext uri="{BB962C8B-B14F-4D97-AF65-F5344CB8AC3E}">
        <p14:creationId xmlns:p14="http://schemas.microsoft.com/office/powerpoint/2010/main" val="224365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AF73-81FD-66E7-51DF-525F2198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-webkit-standard"/>
              </a:rPr>
              <a:t>The Future of CSA with emerging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biotechnologies</a:t>
            </a:r>
            <a:endParaRPr lang="en-MA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935A99-BF27-8ECD-DBDB-185DD5055D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8411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0432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7DDAB-9CEB-79DF-C3C3-83954370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A" dirty="0"/>
              <a:t>Combining CSA &amp; </a:t>
            </a:r>
            <a:r>
              <a:rPr lang="en-US" dirty="0"/>
              <a:t>Landscape-based</a:t>
            </a:r>
            <a:r>
              <a:rPr lang="en-US" dirty="0">
                <a:effectLst/>
                <a:latin typeface="Times" pitchFamily="2" charset="0"/>
              </a:rPr>
              <a:t> </a:t>
            </a:r>
            <a:r>
              <a:rPr lang="en-US" dirty="0"/>
              <a:t>approaches: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Bigger Picture</a:t>
            </a:r>
            <a:endParaRPr lang="en-MA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044C61-45B0-E580-9F38-DE15C22299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5315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32041-355E-9493-8002-C69382332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3998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201"/>
            <a:ext cx="84582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80B9D-9474-89E0-F332-E102D3FF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9" y="723901"/>
            <a:ext cx="7429500" cy="1146628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MA" sz="2800">
                <a:latin typeface="Helvetica" pitchFamily="2" charset="0"/>
              </a:rPr>
              <a:t>Combining CSA &amp; </a:t>
            </a:r>
            <a:r>
              <a:rPr lang="en-US" sz="2800">
                <a:latin typeface="Helvetica" pitchFamily="2" charset="0"/>
              </a:rPr>
              <a:t>Landscape-based</a:t>
            </a:r>
            <a:r>
              <a:rPr lang="en-US" sz="2800">
                <a:effectLst/>
                <a:latin typeface="Helvetica" pitchFamily="2" charset="0"/>
              </a:rPr>
              <a:t> </a:t>
            </a:r>
            <a:r>
              <a:rPr lang="en-US" sz="2800">
                <a:latin typeface="Helvetica" pitchFamily="2" charset="0"/>
              </a:rPr>
              <a:t>approaches: </a:t>
            </a:r>
            <a:r>
              <a:rPr lang="en-US" sz="2800" b="0" i="0" u="none" strike="noStrike">
                <a:effectLst/>
                <a:latin typeface="Helvetica" pitchFamily="2" charset="0"/>
              </a:rPr>
              <a:t>Moving beyond farm-level solutions</a:t>
            </a:r>
            <a:endParaRPr lang="en-MA" sz="2800">
              <a:latin typeface="Helvetica" pitchFamily="2" charset="0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6BDB24DB-EF00-5DEA-6453-A8DCB40DC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381911"/>
              </p:ext>
            </p:extLst>
          </p:nvPr>
        </p:nvGraphicFramePr>
        <p:xfrm>
          <a:off x="514350" y="2137228"/>
          <a:ext cx="81153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095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42AB-FC25-9A55-F259-C8F300009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Advancing CSA</a:t>
            </a:r>
            <a:r>
              <a:rPr lang="en-US" dirty="0">
                <a:solidFill>
                  <a:srgbClr val="000000"/>
                </a:solidFill>
                <a:latin typeface="-webkit-standard"/>
              </a:rPr>
              <a:t> with digital &amp; frontier  technologies</a:t>
            </a:r>
            <a:endParaRPr lang="en-M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B0677-91B7-631E-BB29-1338C15EA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The digital and information era offers incredible potential to scale up CSA adoption and effectiveness.</a:t>
            </a:r>
            <a:endParaRPr lang="en-MA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A94FB89-17D9-C1EC-2CB3-F292F5AFD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665047"/>
              </p:ext>
            </p:extLst>
          </p:nvPr>
        </p:nvGraphicFramePr>
        <p:xfrm>
          <a:off x="1259632" y="2348881"/>
          <a:ext cx="6851104" cy="423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9611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4767-1B41-9249-FA73-92508088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7C25-FCE0-6660-B81C-AF9D66B6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 fontScale="90000"/>
          </a:bodyPr>
          <a:lstStyle/>
          <a:p>
            <a:r>
              <a:rPr lang="en-MA" sz="4700" dirty="0"/>
              <a:t>CSA as Driver of Sustainable Pathways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3AF8447-7145-BA0C-04BC-80A07EAD6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676204"/>
              </p:ext>
            </p:extLst>
          </p:nvPr>
        </p:nvGraphicFramePr>
        <p:xfrm>
          <a:off x="429369" y="2071316"/>
          <a:ext cx="5035164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6F4396-8357-DB36-E984-97830A471C3D}"/>
              </a:ext>
            </a:extLst>
          </p:cNvPr>
          <p:cNvSpPr txBox="1"/>
          <p:nvPr/>
        </p:nvSpPr>
        <p:spPr>
          <a:xfrm>
            <a:off x="5682475" y="3071445"/>
            <a:ext cx="3250098" cy="20313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b="1" i="0" u="none" strike="noStrike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Inclusive and participatory: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pPr algn="ctr"/>
            <a:endParaRPr lang="en-US" dirty="0">
              <a:solidFill>
                <a:srgbClr val="000000"/>
              </a:solidFill>
              <a:latin typeface="-webkit-standard"/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he participation of diverse stakeholders, ensuring that everyone has a voice in shaping the future while shifting to CSA.</a:t>
            </a:r>
            <a:endParaRPr lang="en-MA" dirty="0"/>
          </a:p>
        </p:txBody>
      </p:sp>
    </p:spTree>
    <p:extLst>
      <p:ext uri="{BB962C8B-B14F-4D97-AF65-F5344CB8AC3E}">
        <p14:creationId xmlns:p14="http://schemas.microsoft.com/office/powerpoint/2010/main" val="4019088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78F7-E501-1736-6D24-13D6FA74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a Nutshell</a:t>
            </a:r>
            <a:endParaRPr lang="en-M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7AEE-8122-806B-6F84-2F1E216C7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n-US" b="1" i="0" u="none" strike="noStrike" dirty="0">
              <a:solidFill>
                <a:srgbClr val="E36B00"/>
              </a:solidFill>
              <a:effectLst/>
              <a:latin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en-US" b="1" i="0" u="none" strike="noStrike" dirty="0">
                <a:effectLst/>
                <a:latin typeface="Open Sans" panose="020B0606030504020204" pitchFamily="34" charset="0"/>
              </a:rPr>
              <a:t>While some studies and reports highlight the challenges of changing or transforming North African food systems, others recognize CSA's potential to support sustainability in all of its manifestations.</a:t>
            </a:r>
          </a:p>
        </p:txBody>
      </p:sp>
    </p:spTree>
    <p:extLst>
      <p:ext uri="{BB962C8B-B14F-4D97-AF65-F5344CB8AC3E}">
        <p14:creationId xmlns:p14="http://schemas.microsoft.com/office/powerpoint/2010/main" val="73559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68EA-E766-AAC7-AB37-32B2B401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MA" dirty="0"/>
              <a:t> tipping point for our planet!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F3387-D780-D141-7119-2ABE069B2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00200"/>
            <a:ext cx="8496944" cy="4525963"/>
          </a:xfrm>
        </p:spPr>
        <p:txBody>
          <a:bodyPr>
            <a:normAutofit fontScale="47500" lnSpcReduction="20000"/>
          </a:bodyPr>
          <a:lstStyle/>
          <a:p>
            <a:endParaRPr lang="en-US" b="0" i="0" u="none" strike="noStrike" dirty="0">
              <a:solidFill>
                <a:srgbClr val="1A1919"/>
              </a:solidFill>
              <a:effectLst/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5000" b="0" i="0" u="none" strike="noStrike" dirty="0">
                <a:solidFill>
                  <a:srgbClr val="1E1E1E"/>
                </a:solidFill>
                <a:effectLst/>
                <a:latin typeface="Helvetica" pitchFamily="2" charset="0"/>
              </a:rPr>
              <a:t>The future of our planet is at stake. </a:t>
            </a:r>
          </a:p>
          <a:p>
            <a:pPr>
              <a:lnSpc>
                <a:spcPct val="120000"/>
              </a:lnSpc>
            </a:pPr>
            <a:r>
              <a:rPr lang="en-US" sz="5000" b="0" i="0" u="none" strike="noStrike" dirty="0">
                <a:solidFill>
                  <a:srgbClr val="1E1E1E"/>
                </a:solidFill>
                <a:effectLst/>
                <a:latin typeface="Helvetica" pitchFamily="2" charset="0"/>
              </a:rPr>
              <a:t>We are in the midst of a climate emergency and sustainability, and the window to act is closing fast.</a:t>
            </a:r>
            <a:endParaRPr lang="en-US" sz="5000" b="0" i="0" u="none" strike="noStrike" dirty="0">
              <a:solidFill>
                <a:srgbClr val="1A1919"/>
              </a:solidFill>
              <a:effectLst/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5000" dirty="0">
                <a:solidFill>
                  <a:srgbClr val="1E1E1E"/>
                </a:solidFill>
                <a:latin typeface="Helvetica" pitchFamily="2" charset="0"/>
              </a:rPr>
              <a:t>Droughts and other (compound) extremes propagate into the entire socio-economic and environmental systems, provoking a cascade of impacts.</a:t>
            </a:r>
            <a:endParaRPr lang="en-US" sz="5000" dirty="0">
              <a:solidFill>
                <a:srgbClr val="1F1F1F"/>
              </a:solidFill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5000" b="1" dirty="0">
                <a:effectLst/>
                <a:latin typeface="Helvetica" pitchFamily="2" charset="0"/>
              </a:rPr>
              <a:t>The world is rapidly </a:t>
            </a:r>
            <a:r>
              <a:rPr lang="en-US" sz="5000" b="1" dirty="0">
                <a:latin typeface="Helvetica" pitchFamily="2" charset="0"/>
              </a:rPr>
              <a:t>urbanizing aggravate already fragile shrinking land and water resources while creating urban poverty.</a:t>
            </a:r>
            <a:endParaRPr lang="en-US" sz="5000" b="0" i="0" u="none" strike="noStrike" dirty="0">
              <a:solidFill>
                <a:srgbClr val="1A1919"/>
              </a:solidFill>
              <a:effectLst/>
              <a:latin typeface="Helvetica" pitchFamily="2" charset="0"/>
            </a:endParaRPr>
          </a:p>
          <a:p>
            <a:endParaRPr lang="en-US" b="0" i="0" u="none" strike="noStrike" dirty="0">
              <a:solidFill>
                <a:srgbClr val="1E1E1E"/>
              </a:solidFill>
              <a:effectLst/>
              <a:latin typeface="Helvetica" pitchFamily="2" charset="0"/>
            </a:endParaRPr>
          </a:p>
          <a:p>
            <a:endParaRPr lang="en-MA" dirty="0">
              <a:latin typeface="Helvetica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1018D-FBB3-19E3-CDAB-A21F23A8879F}"/>
              </a:ext>
            </a:extLst>
          </p:cNvPr>
          <p:cNvSpPr txBox="1"/>
          <p:nvPr/>
        </p:nvSpPr>
        <p:spPr>
          <a:xfrm>
            <a:off x="7414727" y="5939393"/>
            <a:ext cx="172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A1919"/>
                </a:solidFill>
                <a:effectLst/>
                <a:latin typeface="Helvetica" pitchFamily="2" charset="0"/>
              </a:rPr>
              <a:t>(EGP, 2024)</a:t>
            </a:r>
            <a:endParaRPr lang="en-M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9C0A1-6D1E-F7B0-8BE7-C433BB6FAEEF}"/>
              </a:ext>
            </a:extLst>
          </p:cNvPr>
          <p:cNvSpPr txBox="1"/>
          <p:nvPr/>
        </p:nvSpPr>
        <p:spPr>
          <a:xfrm>
            <a:off x="2082368" y="547772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NewRomanPSMT"/>
              </a:rPr>
              <a:t>N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NewRomanPSMT"/>
              </a:rPr>
              <a:t>o country in the world has achieved or is on track to achieve its SDGs!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41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3B04-E430-7571-8668-343587D8A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MA" dirty="0"/>
              <a:t>ake-home messages!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FBFEA-1FE7-BDFB-1E7F-0065F8F41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The core promise is that, 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w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hile there are challenges, CSA offers a pathway towards a more sustainable and equitable future for North African farmers.</a:t>
            </a: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CSA isn't a magic bullet or a destination, but a journey.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It recognizes that continuous work, adaptation, and education are necessary to achieve sustainability in agriculture.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It's about continuous improvement and adjusting strategies as we gain more knowledge and experience.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CSA's emphasis on sustainability spans several dimensions and extends beyond productivity or profits:</a:t>
            </a:r>
          </a:p>
          <a:p>
            <a:pPr lvl="1"/>
            <a:r>
              <a:rPr lang="en-US" sz="1400" b="1" i="0" u="none" strike="noStrike" dirty="0">
                <a:effectLst/>
                <a:latin typeface="Helvetica" pitchFamily="2" charset="0"/>
              </a:rPr>
              <a:t>Environmental sustainability </a:t>
            </a:r>
            <a:r>
              <a:rPr lang="en-US" sz="1400" b="0" i="0" u="none" strike="noStrike" dirty="0">
                <a:effectLst/>
                <a:latin typeface="Helvetica" pitchFamily="2" charset="0"/>
              </a:rPr>
              <a:t>includes biodiversity preservation, GHG emission reduction, and natural resource protection. </a:t>
            </a:r>
          </a:p>
          <a:p>
            <a:pPr lvl="1"/>
            <a:r>
              <a:rPr lang="en-US" sz="1400" b="1" i="0" u="none" strike="noStrike" dirty="0">
                <a:effectLst/>
                <a:latin typeface="Helvetica" pitchFamily="2" charset="0"/>
              </a:rPr>
              <a:t>Economic sustainability </a:t>
            </a:r>
            <a:r>
              <a:rPr lang="en-US" sz="1400" b="0" i="0" u="none" strike="noStrike" dirty="0">
                <a:effectLst/>
                <a:latin typeface="Helvetica" pitchFamily="2" charset="0"/>
              </a:rPr>
              <a:t>is the ability of farmers to make a good living and the long-term and short-term viability of agricultural systems. </a:t>
            </a:r>
          </a:p>
          <a:p>
            <a:pPr lvl="1"/>
            <a:r>
              <a:rPr lang="en-US" sz="1400" b="0" i="0" u="none" strike="noStrike" dirty="0">
                <a:effectLst/>
                <a:latin typeface="Helvetica" pitchFamily="2" charset="0"/>
              </a:rPr>
              <a:t>Ensuring food security for all, empowering farmers, and fostering fair access to resources are all components of </a:t>
            </a:r>
            <a:r>
              <a:rPr lang="en-US" sz="1400" b="1" i="0" u="none" strike="noStrike" dirty="0">
                <a:effectLst/>
                <a:latin typeface="Helvetica" pitchFamily="2" charset="0"/>
              </a:rPr>
              <a:t>social sustainability</a:t>
            </a:r>
            <a:r>
              <a:rPr lang="en-US" sz="1400" b="0" i="0" u="none" strike="noStrike" dirty="0">
                <a:effectLst/>
                <a:latin typeface="Helvetica" pitchFamily="2" charset="0"/>
              </a:rPr>
              <a:t>. </a:t>
            </a:r>
            <a:endParaRPr lang="en-MA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39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4image1024648464">
            <a:extLst>
              <a:ext uri="{FF2B5EF4-FFF2-40B4-BE49-F238E27FC236}">
                <a16:creationId xmlns:a16="http://schemas.microsoft.com/office/drawing/2014/main" id="{F17822E6-B003-D3EB-577F-52CCD21B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935" y="841415"/>
            <a:ext cx="3771900" cy="295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80B08-E7FF-F738-B6AB-31C8B0A42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94" y="841415"/>
            <a:ext cx="3874771" cy="2809210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C330C73-13CC-E40E-3D99-F1DF9EB4C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2" y="4162277"/>
            <a:ext cx="3874770" cy="1801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B81EA-2730-2BB2-2F78-4CBFB6D96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638" y="4214817"/>
            <a:ext cx="3874770" cy="18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92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189F-8C49-616F-DFE3-F1E4E0D3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MA" dirty="0"/>
              <a:t>limate race!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D3D5-9C32-DA51-CB4E-1F849856D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3200" b="0" i="0" u="none" strike="noStrike" dirty="0">
                <a:solidFill>
                  <a:srgbClr val="1A1919"/>
                </a:solidFill>
                <a:effectLst/>
                <a:latin typeface="Helvetica" pitchFamily="2" charset="0"/>
              </a:rPr>
              <a:t>Without significant emissions reductions from </a:t>
            </a:r>
            <a:r>
              <a:rPr lang="en-US" sz="3200" b="0" i="1" u="none" strike="noStrike" dirty="0">
                <a:solidFill>
                  <a:srgbClr val="1A1919"/>
                </a:solidFill>
                <a:effectLst/>
                <a:latin typeface="Helvetica" pitchFamily="2" charset="0"/>
              </a:rPr>
              <a:t>all </a:t>
            </a:r>
            <a:r>
              <a:rPr lang="en-US" sz="3200" b="0" i="0" u="none" strike="noStrike" dirty="0">
                <a:solidFill>
                  <a:srgbClr val="1A1919"/>
                </a:solidFill>
                <a:effectLst/>
                <a:latin typeface="Helvetica" pitchFamily="2" charset="0"/>
              </a:rPr>
              <a:t>nations — wealthy and developing alike — the </a:t>
            </a:r>
            <a:r>
              <a:rPr lang="en-US" sz="3200" b="0" i="0" u="sng" dirty="0">
                <a:solidFill>
                  <a:srgbClr val="32864B"/>
                </a:solidFill>
                <a:effectLst/>
                <a:latin typeface="Helvetica" pitchFamily="2" charset="0"/>
                <a:hlinkClick r:id="rId2"/>
              </a:rPr>
              <a:t>world will not meet its decarbonization goals</a:t>
            </a:r>
            <a:r>
              <a:rPr lang="en-US" sz="3200" b="0" i="0" u="none" strike="noStrike" dirty="0">
                <a:solidFill>
                  <a:srgbClr val="1A1919"/>
                </a:solidFill>
                <a:effectLst/>
                <a:latin typeface="Helvetica" pitchFamily="2" charset="0"/>
              </a:rPr>
              <a:t>, exposing everyone to the existential crisis. 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1E1E1E"/>
                </a:solidFill>
                <a:latin typeface="Helvetica" pitchFamily="2" charset="0"/>
              </a:rPr>
              <a:t>To get on track for 1.5°C, the cuts </a:t>
            </a:r>
            <a:r>
              <a:rPr lang="en-US" sz="3200" b="0" i="0" u="none" strike="noStrike" dirty="0">
                <a:solidFill>
                  <a:srgbClr val="1E1E1E"/>
                </a:solidFill>
                <a:effectLst/>
                <a:latin typeface="Helvetica" pitchFamily="2" charset="0"/>
              </a:rPr>
              <a:t>of GHG emissions of 42 % are needed by 2030 and 57 % by 2035.</a:t>
            </a:r>
            <a:endParaRPr lang="en-US" dirty="0">
              <a:solidFill>
                <a:srgbClr val="1E1E1E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079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34687-857D-D6DB-4877-D46C7712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MA" sz="3500">
                <a:solidFill>
                  <a:srgbClr val="FFFFFF"/>
                </a:solidFill>
              </a:rPr>
              <a:t>Why North Africa: </a:t>
            </a:r>
            <a:r>
              <a:rPr lang="en-MA" sz="3500">
                <a:solidFill>
                  <a:srgbClr val="FFFFFF"/>
                </a:solidFill>
                <a:latin typeface="Roboto" panose="02000000000000000000" pitchFamily="2" charset="0"/>
              </a:rPr>
              <a:t>The urgency of the situation</a:t>
            </a:r>
            <a:endParaRPr lang="en-MA" sz="35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0DBF-4E23-CB8D-FBB7-83AA6C273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9" y="188640"/>
            <a:ext cx="2501424" cy="6552728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600" b="1" dirty="0">
                <a:latin typeface="Helvetica" pitchFamily="2" charset="0"/>
              </a:rPr>
              <a:t>North Africa’s population has more than tripled in size between 1960 and 2023 reaching 208 million people.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b="0" i="0" u="none" strike="noStrike" dirty="0">
              <a:effectLst/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Helvetica" pitchFamily="2" charset="0"/>
              </a:rPr>
              <a:t>Arable land is scarce as the </a:t>
            </a:r>
            <a:r>
              <a:rPr lang="en-US" sz="1600" b="1" dirty="0">
                <a:effectLst/>
                <a:latin typeface="Helvetica" pitchFamily="2" charset="0"/>
              </a:rPr>
              <a:t>region is dominated by deserts and a harsh environment.</a:t>
            </a:r>
          </a:p>
          <a:p>
            <a:pPr>
              <a:lnSpc>
                <a:spcPct val="90000"/>
              </a:lnSpc>
            </a:pPr>
            <a:endParaRPr lang="en-US" sz="1600" b="1" dirty="0">
              <a:effectLst/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Helvetica" pitchFamily="2" charset="0"/>
              </a:rPr>
              <a:t>Forestland cover is limited in the region.</a:t>
            </a:r>
          </a:p>
          <a:p>
            <a:pPr>
              <a:lnSpc>
                <a:spcPct val="90000"/>
              </a:lnSpc>
            </a:pPr>
            <a:endParaRPr lang="en-US" sz="1600" b="0" i="0" u="none" strike="noStrike" dirty="0">
              <a:effectLst/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600" b="1" i="0" u="none" strike="noStrike" dirty="0">
                <a:effectLst/>
                <a:latin typeface="Helvetica" pitchFamily="2" charset="0"/>
              </a:rPr>
              <a:t>North Africa is a hotspot of all environmental shocks. </a:t>
            </a:r>
          </a:p>
          <a:p>
            <a:pPr>
              <a:lnSpc>
                <a:spcPct val="90000"/>
              </a:lnSpc>
            </a:pPr>
            <a:endParaRPr lang="en-US" sz="1600" b="1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effectLst/>
                <a:latin typeface="Helvetica" pitchFamily="2" charset="0"/>
              </a:rPr>
              <a:t>Land degradation is a significant feature of the region. </a:t>
            </a:r>
          </a:p>
          <a:p>
            <a:pPr>
              <a:lnSpc>
                <a:spcPct val="90000"/>
              </a:lnSpc>
            </a:pPr>
            <a:endParaRPr lang="en-US" sz="1600" b="1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effectLst/>
                <a:latin typeface="Helvetica" pitchFamily="2" charset="0"/>
              </a:rPr>
              <a:t>Soil salinity, water erosion and</a:t>
            </a:r>
            <a:r>
              <a:rPr lang="en-US" sz="1600" b="1" dirty="0">
                <a:latin typeface="Helvetica" pitchFamily="2" charset="0"/>
              </a:rPr>
              <a:t> </a:t>
            </a:r>
            <a:r>
              <a:rPr lang="en-US" sz="1600" b="1" dirty="0">
                <a:effectLst/>
                <a:latin typeface="Helvetica" pitchFamily="2" charset="0"/>
              </a:rPr>
              <a:t>pollution are major challenges.</a:t>
            </a:r>
          </a:p>
          <a:p>
            <a:pPr>
              <a:lnSpc>
                <a:spcPct val="90000"/>
              </a:lnSpc>
            </a:pPr>
            <a:endParaRPr lang="en-US" sz="1600" b="1" u="none" strike="noStrike" dirty="0"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latin typeface="Helvetica" pitchFamily="2" charset="0"/>
              </a:rPr>
              <a:t>North Africa faces disproportionate burden from climate change and adaptation costs.</a:t>
            </a:r>
            <a:endParaRPr lang="en-US" sz="1600" b="1" u="none" strike="noStrike" dirty="0">
              <a:effectLst/>
              <a:latin typeface="Helvetica" pitchFamily="2" charset="0"/>
            </a:endParaRPr>
          </a:p>
          <a:p>
            <a:pPr>
              <a:lnSpc>
                <a:spcPct val="90000"/>
              </a:lnSpc>
            </a:pPr>
            <a:endParaRPr lang="en-MA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5674F-8173-5458-BF58-13A0CD1A4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73" y="586855"/>
            <a:ext cx="3260968" cy="2486488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CD19539-275A-3E17-6E10-03FB8B573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447777"/>
              </p:ext>
            </p:extLst>
          </p:nvPr>
        </p:nvGraphicFramePr>
        <p:xfrm>
          <a:off x="5705273" y="3829457"/>
          <a:ext cx="326096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165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3D521-D590-F77D-6C35-7AF69939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0994"/>
            <a:ext cx="2765618" cy="2056896"/>
          </a:xfrm>
        </p:spPr>
        <p:txBody>
          <a:bodyPr anchor="t">
            <a:normAutofit/>
          </a:bodyPr>
          <a:lstStyle/>
          <a:p>
            <a:r>
              <a:rPr lang="en-US" sz="2800" b="0" i="0" u="none" strike="noStrike">
                <a:effectLst/>
                <a:latin typeface="Merriweather-Light"/>
              </a:rPr>
              <a:t>North Africa Braces for a Dangerously Dry Future</a:t>
            </a:r>
            <a:endParaRPr lang="en-MA" sz="2800"/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98DD7B18-7C9A-204E-5F90-AC283CD54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03" y="3013703"/>
            <a:ext cx="7261190" cy="326753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4A41B9E-A0C8-F78B-E5B6-A0D02D88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27C9029-9BF9-D125-90D6-AB03931B0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F84619-412D-A0C9-3DC9-47C3A42B9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646004-F1B4-ED1F-E0A0-32C8414CD6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181735"/>
              </p:ext>
            </p:extLst>
          </p:nvPr>
        </p:nvGraphicFramePr>
        <p:xfrm>
          <a:off x="4006159" y="751555"/>
          <a:ext cx="4459530" cy="21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5DBA354-428D-6B35-7B03-8052F1A40089}"/>
              </a:ext>
            </a:extLst>
          </p:cNvPr>
          <p:cNvSpPr txBox="1"/>
          <p:nvPr/>
        </p:nvSpPr>
        <p:spPr>
          <a:xfrm>
            <a:off x="941403" y="6377377"/>
            <a:ext cx="8820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A" dirty="0"/>
              <a:t>https://www.weforum.org/stories/2024/04/african-cities-climate-change-resilience/</a:t>
            </a:r>
          </a:p>
        </p:txBody>
      </p:sp>
    </p:spTree>
    <p:extLst>
      <p:ext uri="{BB962C8B-B14F-4D97-AF65-F5344CB8AC3E}">
        <p14:creationId xmlns:p14="http://schemas.microsoft.com/office/powerpoint/2010/main" val="202275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2B434E-45EE-A812-809E-88F692EB9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8BD0-A04D-315A-A307-A8A33174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0994"/>
            <a:ext cx="2765618" cy="2056896"/>
          </a:xfrm>
        </p:spPr>
        <p:txBody>
          <a:bodyPr anchor="t">
            <a:normAutofit fontScale="90000"/>
          </a:bodyPr>
          <a:lstStyle/>
          <a:p>
            <a:r>
              <a:rPr lang="en-US" sz="3600" dirty="0"/>
              <a:t>W</a:t>
            </a:r>
            <a:r>
              <a:rPr lang="en-MA" sz="3600" dirty="0"/>
              <a:t>ater scarcity: </a:t>
            </a:r>
            <a:r>
              <a:rPr lang="en-US" sz="3600" dirty="0"/>
              <a:t>Global Water Security Is at Risk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3539E8-AB3F-B7D3-6576-5456D2E88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C36D76-7F54-493D-0C79-110AE9F79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F252113-7C83-8B3F-6CBD-3B921333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603B61-0D8D-E923-ABC4-3A04A547E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017954"/>
              </p:ext>
            </p:extLst>
          </p:nvPr>
        </p:nvGraphicFramePr>
        <p:xfrm>
          <a:off x="4006159" y="751555"/>
          <a:ext cx="4459530" cy="21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04C83FF-781C-9261-D4C2-804344753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1928" y="2858277"/>
            <a:ext cx="6987142" cy="36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C16259-354F-D8BA-7F8A-A606B2DFE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83" y="1359728"/>
            <a:ext cx="6432091" cy="453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97092-025B-794D-C2EC-5520C4685845}"/>
              </a:ext>
            </a:extLst>
          </p:cNvPr>
          <p:cNvSpPr txBox="1"/>
          <p:nvPr/>
        </p:nvSpPr>
        <p:spPr>
          <a:xfrm>
            <a:off x="6747435" y="3627039"/>
            <a:ext cx="216815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A" sz="1350" dirty="0"/>
              <a:t>Multifaceted challenges in the Mediterranean basin with cascadingand large-scale impacts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5631F-5762-E0B2-B99F-B922CC5CA0B5}"/>
              </a:ext>
            </a:extLst>
          </p:cNvPr>
          <p:cNvSpPr txBox="1"/>
          <p:nvPr/>
        </p:nvSpPr>
        <p:spPr>
          <a:xfrm>
            <a:off x="6747434" y="1510394"/>
            <a:ext cx="2168150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dirty="0"/>
              <a:t>Second fastest warming region in the world after the Arctic. </a:t>
            </a:r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In 2020, +1.5°C compared to the pre-industrial period.</a:t>
            </a:r>
            <a:endParaRPr lang="en-MA" sz="1350" dirty="0"/>
          </a:p>
        </p:txBody>
      </p:sp>
    </p:spTree>
    <p:extLst>
      <p:ext uri="{BB962C8B-B14F-4D97-AF65-F5344CB8AC3E}">
        <p14:creationId xmlns:p14="http://schemas.microsoft.com/office/powerpoint/2010/main" val="1135362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4935</TotalTime>
  <Words>1802</Words>
  <Application>Microsoft Macintosh PowerPoint</Application>
  <PresentationFormat>On-screen Show (4:3)</PresentationFormat>
  <Paragraphs>194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-webkit-standard</vt:lpstr>
      <vt:lpstr>Aptos</vt:lpstr>
      <vt:lpstr>Arial</vt:lpstr>
      <vt:lpstr>Calibri</vt:lpstr>
      <vt:lpstr>Cambria</vt:lpstr>
      <vt:lpstr>Google Sans</vt:lpstr>
      <vt:lpstr>Helvetica</vt:lpstr>
      <vt:lpstr>Kumbh Sans</vt:lpstr>
      <vt:lpstr>Lato</vt:lpstr>
      <vt:lpstr>Libre Franklin</vt:lpstr>
      <vt:lpstr>Merriweather-Light</vt:lpstr>
      <vt:lpstr>Open Sans</vt:lpstr>
      <vt:lpstr>Roboto</vt:lpstr>
      <vt:lpstr>Times</vt:lpstr>
      <vt:lpstr>Times New Roman</vt:lpstr>
      <vt:lpstr>TimesNewRomanPSMT</vt:lpstr>
      <vt:lpstr>Office Theme</vt:lpstr>
      <vt:lpstr>PowerPoint Presentation</vt:lpstr>
      <vt:lpstr>Agenda</vt:lpstr>
      <vt:lpstr>A tipping point for our planet!</vt:lpstr>
      <vt:lpstr>PowerPoint Presentation</vt:lpstr>
      <vt:lpstr>Climate race!</vt:lpstr>
      <vt:lpstr>Why North Africa: The urgency of the situation</vt:lpstr>
      <vt:lpstr>North Africa Braces for a Dangerously Dry Future</vt:lpstr>
      <vt:lpstr>Water scarcity: Global Water Security Is at Risk</vt:lpstr>
      <vt:lpstr>PowerPoint Presentation</vt:lpstr>
      <vt:lpstr>Sustainable Food systems in North Africa:  a daunting task, but not an impossible one</vt:lpstr>
      <vt:lpstr>Unlocking potential: hopes in Innovation</vt:lpstr>
      <vt:lpstr>Production and reserves of phosphate North Africa and the world</vt:lpstr>
      <vt:lpstr>Hope for the future: Sustainable Pathways!</vt:lpstr>
      <vt:lpstr>What are Sustainable Pathways?</vt:lpstr>
      <vt:lpstr>Climate-smart agriculture (CSA):  Stark choices</vt:lpstr>
      <vt:lpstr>Core Objectives of CSA</vt:lpstr>
      <vt:lpstr>CSA Practices: Speeding Up Sustainability Shift </vt:lpstr>
      <vt:lpstr>Starting from the soil for building climate resilience and ecosystem integrity</vt:lpstr>
      <vt:lpstr>Mitigation Potential </vt:lpstr>
      <vt:lpstr>Mitigation Potential </vt:lpstr>
      <vt:lpstr>CSA Science-Based impacts</vt:lpstr>
      <vt:lpstr>CSA Science-Based impacts</vt:lpstr>
      <vt:lpstr>CSA Science-Based impacts</vt:lpstr>
      <vt:lpstr>The Future of CSA with emerging biotechnologies</vt:lpstr>
      <vt:lpstr>Combining CSA &amp; Landscape-based approaches: The Bigger Picture</vt:lpstr>
      <vt:lpstr>Combining CSA &amp; Landscape-based approaches: Moving beyond farm-level solutions</vt:lpstr>
      <vt:lpstr>Advancing CSA with digital &amp; frontier  technologies</vt:lpstr>
      <vt:lpstr>CSA as Driver of Sustainable Pathways</vt:lpstr>
      <vt:lpstr>In a Nutshell</vt:lpstr>
      <vt:lpstr>Take-home messages!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Muhammad Afzaal</dc:creator>
  <cp:lastModifiedBy>MRABET Rachid</cp:lastModifiedBy>
  <cp:revision>110</cp:revision>
  <dcterms:created xsi:type="dcterms:W3CDTF">2006-08-16T00:00:00Z</dcterms:created>
  <dcterms:modified xsi:type="dcterms:W3CDTF">2025-02-20T02:14:34Z</dcterms:modified>
</cp:coreProperties>
</file>