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1" r:id="rId6"/>
    <p:sldId id="260" r:id="rId7"/>
    <p:sldId id="262" r:id="rId8"/>
    <p:sldId id="263" r:id="rId9"/>
    <p:sldId id="264" r:id="rId10"/>
    <p:sldId id="265" r:id="rId11"/>
    <p:sldId id="268" r:id="rId12"/>
    <p:sldId id="269" r:id="rId13"/>
    <p:sldId id="266" r:id="rId14"/>
    <p:sldId id="270" r:id="rId15"/>
    <p:sldId id="278" r:id="rId16"/>
    <p:sldId id="279" r:id="rId17"/>
    <p:sldId id="271" r:id="rId18"/>
    <p:sldId id="267" r:id="rId19"/>
    <p:sldId id="275" r:id="rId20"/>
    <p:sldId id="272" r:id="rId21"/>
    <p:sldId id="273" r:id="rId22"/>
    <p:sldId id="274"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1262" y="-89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0C3FA-8563-4F8F-88F4-FD93BD62A1C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58F2B22D-6925-40D9-923B-6CF56319BBF3}">
      <dgm:prSet phldrT="[Text]" custT="1"/>
      <dgm:spPr/>
      <dgm:t>
        <a:bodyPr/>
        <a:lstStyle/>
        <a:p>
          <a:r>
            <a:rPr lang="en-US" sz="2000" b="1" dirty="0" smtClean="0"/>
            <a:t>E -Liquid</a:t>
          </a:r>
          <a:endParaRPr lang="en-US" sz="2000" b="1" dirty="0"/>
        </a:p>
      </dgm:t>
    </dgm:pt>
    <dgm:pt modelId="{870E6D78-7F49-4B42-ABB2-179C4E20F15F}" type="parTrans" cxnId="{F6A0C2B8-5497-4896-8123-476B8500F25B}">
      <dgm:prSet/>
      <dgm:spPr/>
      <dgm:t>
        <a:bodyPr/>
        <a:lstStyle/>
        <a:p>
          <a:endParaRPr lang="en-US"/>
        </a:p>
      </dgm:t>
    </dgm:pt>
    <dgm:pt modelId="{06C4C254-EBA3-4BAD-9AB2-AE3ABA07B6C6}" type="sibTrans" cxnId="{F6A0C2B8-5497-4896-8123-476B8500F25B}">
      <dgm:prSet/>
      <dgm:spPr/>
      <dgm:t>
        <a:bodyPr/>
        <a:lstStyle/>
        <a:p>
          <a:endParaRPr lang="en-US"/>
        </a:p>
      </dgm:t>
    </dgm:pt>
    <dgm:pt modelId="{12679297-80CF-4768-A99D-696113F996FB}">
      <dgm:prSet phldrT="[Text]" custT="1"/>
      <dgm:spPr/>
      <dgm:t>
        <a:bodyPr/>
        <a:lstStyle/>
        <a:p>
          <a:r>
            <a:rPr lang="en-US" sz="2000" b="1" dirty="0" smtClean="0">
              <a:solidFill>
                <a:srgbClr val="0070C0"/>
              </a:solidFill>
            </a:rPr>
            <a:t>E-liquids</a:t>
          </a:r>
          <a:r>
            <a:rPr lang="en-US" sz="2000" dirty="0" smtClean="0">
              <a:solidFill>
                <a:srgbClr val="0070C0"/>
              </a:solidFill>
            </a:rPr>
            <a:t> </a:t>
          </a:r>
          <a:r>
            <a:rPr lang="en-US" sz="2000" dirty="0" smtClean="0"/>
            <a:t>leaking from vapes can harm aquatic life and contaminate drinking water</a:t>
          </a:r>
          <a:r>
            <a:rPr lang="en-US" sz="1500" dirty="0" smtClean="0"/>
            <a:t>.</a:t>
          </a:r>
          <a:endParaRPr lang="en-US" sz="1500" dirty="0"/>
        </a:p>
      </dgm:t>
    </dgm:pt>
    <dgm:pt modelId="{6D019B38-5754-47E7-9750-EF66C25CE4B5}" type="parTrans" cxnId="{DE66265C-FAFB-4346-B7B7-71527E2F5AAE}">
      <dgm:prSet/>
      <dgm:spPr/>
      <dgm:t>
        <a:bodyPr/>
        <a:lstStyle/>
        <a:p>
          <a:endParaRPr lang="en-US"/>
        </a:p>
      </dgm:t>
    </dgm:pt>
    <dgm:pt modelId="{BA9BFF01-BEE1-4BA1-AA0D-3070D7ED4252}" type="sibTrans" cxnId="{DE66265C-FAFB-4346-B7B7-71527E2F5AAE}">
      <dgm:prSet/>
      <dgm:spPr/>
      <dgm:t>
        <a:bodyPr/>
        <a:lstStyle/>
        <a:p>
          <a:endParaRPr lang="en-US"/>
        </a:p>
      </dgm:t>
    </dgm:pt>
    <dgm:pt modelId="{0EF56DB4-A573-43EC-A592-905F7C562EAD}">
      <dgm:prSet phldrT="[Text]" custT="1"/>
      <dgm:spPr/>
      <dgm:t>
        <a:bodyPr/>
        <a:lstStyle/>
        <a:p>
          <a:r>
            <a:rPr lang="en-US" sz="2000" b="1" dirty="0" smtClean="0"/>
            <a:t>E -</a:t>
          </a:r>
          <a:r>
            <a:rPr lang="en-US" sz="2000" b="1" dirty="0" err="1" smtClean="0"/>
            <a:t>Wast</a:t>
          </a:r>
          <a:endParaRPr lang="en-US" sz="2000" b="1" dirty="0"/>
        </a:p>
      </dgm:t>
    </dgm:pt>
    <dgm:pt modelId="{C92ECB9E-E90A-4707-BD50-D51E32A615D2}" type="parTrans" cxnId="{789432B7-D15A-4628-841A-9259FE9EF8FE}">
      <dgm:prSet/>
      <dgm:spPr/>
      <dgm:t>
        <a:bodyPr/>
        <a:lstStyle/>
        <a:p>
          <a:endParaRPr lang="en-US"/>
        </a:p>
      </dgm:t>
    </dgm:pt>
    <dgm:pt modelId="{24A80B88-053A-4754-BC9C-1D85B93961F8}" type="sibTrans" cxnId="{789432B7-D15A-4628-841A-9259FE9EF8FE}">
      <dgm:prSet/>
      <dgm:spPr/>
      <dgm:t>
        <a:bodyPr/>
        <a:lstStyle/>
        <a:p>
          <a:endParaRPr lang="en-US"/>
        </a:p>
      </dgm:t>
    </dgm:pt>
    <dgm:pt modelId="{4E1558F7-793C-4442-8C64-95489189691E}">
      <dgm:prSet phldrT="[Text]" custT="1"/>
      <dgm:spPr/>
      <dgm:t>
        <a:bodyPr/>
        <a:lstStyle/>
        <a:p>
          <a:r>
            <a:rPr lang="en-US" sz="2000" dirty="0" smtClean="0"/>
            <a:t>Vapes generate electronic waste </a:t>
          </a:r>
          <a:r>
            <a:rPr lang="en-US" sz="2000" b="1" dirty="0" smtClean="0">
              <a:solidFill>
                <a:srgbClr val="0070C0"/>
              </a:solidFill>
            </a:rPr>
            <a:t>(e-waste) </a:t>
          </a:r>
          <a:r>
            <a:rPr lang="en-US" sz="2000" dirty="0" smtClean="0"/>
            <a:t>with circuit boards and batteries. </a:t>
          </a:r>
          <a:endParaRPr lang="en-US" sz="2000" dirty="0"/>
        </a:p>
      </dgm:t>
    </dgm:pt>
    <dgm:pt modelId="{C254A4C6-25A1-41B6-92AA-50532A994AC3}" type="parTrans" cxnId="{7A8A5124-8BC6-49B9-A530-D687A3EBB1A8}">
      <dgm:prSet/>
      <dgm:spPr/>
      <dgm:t>
        <a:bodyPr/>
        <a:lstStyle/>
        <a:p>
          <a:endParaRPr lang="en-US"/>
        </a:p>
      </dgm:t>
    </dgm:pt>
    <dgm:pt modelId="{3F2ACB25-77C6-4400-BCFC-70F6AD95E11E}" type="sibTrans" cxnId="{7A8A5124-8BC6-49B9-A530-D687A3EBB1A8}">
      <dgm:prSet/>
      <dgm:spPr/>
      <dgm:t>
        <a:bodyPr/>
        <a:lstStyle/>
        <a:p>
          <a:endParaRPr lang="en-US"/>
        </a:p>
      </dgm:t>
    </dgm:pt>
    <dgm:pt modelId="{22153E0A-484F-4716-9C4C-1E4B3C38E8F0}">
      <dgm:prSet phldrT="[Text]" custT="1"/>
      <dgm:spPr/>
      <dgm:t>
        <a:bodyPr/>
        <a:lstStyle/>
        <a:p>
          <a:r>
            <a:rPr lang="en-US" sz="2000" dirty="0" smtClean="0"/>
            <a:t>The massive influx of The lithium batteries into landfills increases the likelihood of landfill fires</a:t>
          </a:r>
          <a:endParaRPr lang="en-US" sz="2000" dirty="0"/>
        </a:p>
      </dgm:t>
    </dgm:pt>
    <dgm:pt modelId="{8E833212-4C98-4E67-92C0-FC2B76CC26F6}" type="parTrans" cxnId="{22DD7D11-539F-4FEF-A529-FBE616A0FF53}">
      <dgm:prSet/>
      <dgm:spPr/>
      <dgm:t>
        <a:bodyPr/>
        <a:lstStyle/>
        <a:p>
          <a:endParaRPr lang="en-US"/>
        </a:p>
      </dgm:t>
    </dgm:pt>
    <dgm:pt modelId="{4B12530E-7D91-4E69-98A8-52933213AABA}" type="sibTrans" cxnId="{22DD7D11-539F-4FEF-A529-FBE616A0FF53}">
      <dgm:prSet/>
      <dgm:spPr/>
      <dgm:t>
        <a:bodyPr/>
        <a:lstStyle/>
        <a:p>
          <a:endParaRPr lang="en-US"/>
        </a:p>
      </dgm:t>
    </dgm:pt>
    <dgm:pt modelId="{DED8DE4E-13DA-4121-8440-6976D9A9AD83}">
      <dgm:prSet phldrT="[Text]" custT="1"/>
      <dgm:spPr/>
      <dgm:t>
        <a:bodyPr/>
        <a:lstStyle/>
        <a:p>
          <a:r>
            <a:rPr lang="en-US" sz="2000" b="1" dirty="0" smtClean="0"/>
            <a:t>Plastics</a:t>
          </a:r>
          <a:endParaRPr lang="en-US" sz="2000" b="1" dirty="0"/>
        </a:p>
      </dgm:t>
    </dgm:pt>
    <dgm:pt modelId="{2EE97550-9B51-4D94-AB1D-C165D8A9EAC7}" type="parTrans" cxnId="{83BAE148-E245-4A0F-9AB4-47BAFD7029C6}">
      <dgm:prSet/>
      <dgm:spPr/>
      <dgm:t>
        <a:bodyPr/>
        <a:lstStyle/>
        <a:p>
          <a:endParaRPr lang="en-US"/>
        </a:p>
      </dgm:t>
    </dgm:pt>
    <dgm:pt modelId="{200E0BA2-A071-4017-A6D0-A228E865EE35}" type="sibTrans" cxnId="{83BAE148-E245-4A0F-9AB4-47BAFD7029C6}">
      <dgm:prSet/>
      <dgm:spPr/>
      <dgm:t>
        <a:bodyPr/>
        <a:lstStyle/>
        <a:p>
          <a:endParaRPr lang="en-US"/>
        </a:p>
      </dgm:t>
    </dgm:pt>
    <dgm:pt modelId="{2FD88DF2-D73A-408B-83B6-9FC7E8171C13}">
      <dgm:prSet phldrT="[Text]" custT="1"/>
      <dgm:spPr/>
      <dgm:t>
        <a:bodyPr/>
        <a:lstStyle/>
        <a:p>
          <a:r>
            <a:rPr lang="en-US" sz="2000" dirty="0" smtClean="0"/>
            <a:t>Littered vape packaging and devices contribute to </a:t>
          </a:r>
          <a:r>
            <a:rPr lang="en-US" sz="2000" b="1" dirty="0" smtClean="0">
              <a:solidFill>
                <a:srgbClr val="0070C0"/>
              </a:solidFill>
            </a:rPr>
            <a:t>plastic pollution (leach of microplastic</a:t>
          </a:r>
          <a:r>
            <a:rPr lang="en-US" sz="2000" b="1" dirty="0" smtClean="0">
              <a:solidFill>
                <a:srgbClr val="FFFF00"/>
              </a:solidFill>
            </a:rPr>
            <a:t>.</a:t>
          </a:r>
          <a:r>
            <a:rPr lang="en-US" sz="2000" b="1" dirty="0" smtClean="0">
              <a:solidFill>
                <a:srgbClr val="0070C0"/>
              </a:solidFill>
            </a:rPr>
            <a:t>to waterways)</a:t>
          </a:r>
          <a:endParaRPr lang="en-US" sz="2000" dirty="0">
            <a:solidFill>
              <a:srgbClr val="0070C0"/>
            </a:solidFill>
          </a:endParaRPr>
        </a:p>
      </dgm:t>
    </dgm:pt>
    <dgm:pt modelId="{C533AFD4-25E2-4614-9718-C06681823C99}" type="parTrans" cxnId="{B205C34E-9F56-4C6E-8CB0-F49D0A3C56FD}">
      <dgm:prSet/>
      <dgm:spPr/>
      <dgm:t>
        <a:bodyPr/>
        <a:lstStyle/>
        <a:p>
          <a:endParaRPr lang="en-US"/>
        </a:p>
      </dgm:t>
    </dgm:pt>
    <dgm:pt modelId="{88AEB39D-A4C2-4084-A735-0BDA060B4E1D}" type="sibTrans" cxnId="{B205C34E-9F56-4C6E-8CB0-F49D0A3C56FD}">
      <dgm:prSet/>
      <dgm:spPr/>
      <dgm:t>
        <a:bodyPr/>
        <a:lstStyle/>
        <a:p>
          <a:endParaRPr lang="en-US"/>
        </a:p>
      </dgm:t>
    </dgm:pt>
    <dgm:pt modelId="{18B3BCBB-50E5-4A12-8DD1-949148848355}">
      <dgm:prSet phldrT="[Text]" custT="1"/>
      <dgm:spPr/>
      <dgm:t>
        <a:bodyPr/>
        <a:lstStyle/>
        <a:p>
          <a:r>
            <a:rPr lang="en-US" sz="2000" dirty="0" smtClean="0"/>
            <a:t>Disposable vapes are made from non-biodegradable plastics that are hard to be recycled. </a:t>
          </a:r>
          <a:endParaRPr lang="en-US" sz="2000" dirty="0"/>
        </a:p>
      </dgm:t>
    </dgm:pt>
    <dgm:pt modelId="{E1086988-B622-444A-A304-92E49EC3642F}" type="parTrans" cxnId="{2783AB62-E21C-4F0A-B08B-F15ED7D3214E}">
      <dgm:prSet/>
      <dgm:spPr/>
      <dgm:t>
        <a:bodyPr/>
        <a:lstStyle/>
        <a:p>
          <a:endParaRPr lang="en-US"/>
        </a:p>
      </dgm:t>
    </dgm:pt>
    <dgm:pt modelId="{F47F2505-6CE1-41EF-B701-86EEC5D466D3}" type="sibTrans" cxnId="{2783AB62-E21C-4F0A-B08B-F15ED7D3214E}">
      <dgm:prSet/>
      <dgm:spPr/>
      <dgm:t>
        <a:bodyPr/>
        <a:lstStyle/>
        <a:p>
          <a:endParaRPr lang="en-US"/>
        </a:p>
      </dgm:t>
    </dgm:pt>
    <dgm:pt modelId="{2052BBAF-8B71-4EAE-BA75-A5CC6ECA11D4}" type="pres">
      <dgm:prSet presAssocID="{F7A0C3FA-8563-4F8F-88F4-FD93BD62A1C7}" presName="linearFlow" presStyleCnt="0">
        <dgm:presLayoutVars>
          <dgm:dir/>
          <dgm:animLvl val="lvl"/>
          <dgm:resizeHandles val="exact"/>
        </dgm:presLayoutVars>
      </dgm:prSet>
      <dgm:spPr/>
      <dgm:t>
        <a:bodyPr/>
        <a:lstStyle/>
        <a:p>
          <a:endParaRPr lang="en-US"/>
        </a:p>
      </dgm:t>
    </dgm:pt>
    <dgm:pt modelId="{41E42707-D933-4F4F-AB12-43ACBA505703}" type="pres">
      <dgm:prSet presAssocID="{58F2B22D-6925-40D9-923B-6CF56319BBF3}" presName="composite" presStyleCnt="0"/>
      <dgm:spPr/>
    </dgm:pt>
    <dgm:pt modelId="{5F779177-B8A3-473C-80E1-FE8D55C1961D}" type="pres">
      <dgm:prSet presAssocID="{58F2B22D-6925-40D9-923B-6CF56319BBF3}" presName="parentText" presStyleLbl="alignNode1" presStyleIdx="0" presStyleCnt="3">
        <dgm:presLayoutVars>
          <dgm:chMax val="1"/>
          <dgm:bulletEnabled val="1"/>
        </dgm:presLayoutVars>
      </dgm:prSet>
      <dgm:spPr/>
      <dgm:t>
        <a:bodyPr/>
        <a:lstStyle/>
        <a:p>
          <a:endParaRPr lang="en-US"/>
        </a:p>
      </dgm:t>
    </dgm:pt>
    <dgm:pt modelId="{BDE343EA-6AAB-4837-B389-92A505E12AEE}" type="pres">
      <dgm:prSet presAssocID="{58F2B22D-6925-40D9-923B-6CF56319BBF3}" presName="descendantText" presStyleLbl="alignAcc1" presStyleIdx="0" presStyleCnt="3">
        <dgm:presLayoutVars>
          <dgm:bulletEnabled val="1"/>
        </dgm:presLayoutVars>
      </dgm:prSet>
      <dgm:spPr/>
      <dgm:t>
        <a:bodyPr/>
        <a:lstStyle/>
        <a:p>
          <a:endParaRPr lang="en-US"/>
        </a:p>
      </dgm:t>
    </dgm:pt>
    <dgm:pt modelId="{DABA9D2B-7061-4E40-B04A-9CD0DC99BFD9}" type="pres">
      <dgm:prSet presAssocID="{06C4C254-EBA3-4BAD-9AB2-AE3ABA07B6C6}" presName="sp" presStyleCnt="0"/>
      <dgm:spPr/>
    </dgm:pt>
    <dgm:pt modelId="{814877FD-A4B4-4ABB-8D97-5A183BF0201D}" type="pres">
      <dgm:prSet presAssocID="{0EF56DB4-A573-43EC-A592-905F7C562EAD}" presName="composite" presStyleCnt="0"/>
      <dgm:spPr/>
    </dgm:pt>
    <dgm:pt modelId="{88DF0B6F-663D-4ED6-8E17-B554E4D31DE9}" type="pres">
      <dgm:prSet presAssocID="{0EF56DB4-A573-43EC-A592-905F7C562EAD}" presName="parentText" presStyleLbl="alignNode1" presStyleIdx="1" presStyleCnt="3">
        <dgm:presLayoutVars>
          <dgm:chMax val="1"/>
          <dgm:bulletEnabled val="1"/>
        </dgm:presLayoutVars>
      </dgm:prSet>
      <dgm:spPr/>
      <dgm:t>
        <a:bodyPr/>
        <a:lstStyle/>
        <a:p>
          <a:endParaRPr lang="en-US"/>
        </a:p>
      </dgm:t>
    </dgm:pt>
    <dgm:pt modelId="{C7405160-1841-4E1E-A3A0-83B51254BD09}" type="pres">
      <dgm:prSet presAssocID="{0EF56DB4-A573-43EC-A592-905F7C562EAD}" presName="descendantText" presStyleLbl="alignAcc1" presStyleIdx="1" presStyleCnt="3" custScaleY="142288">
        <dgm:presLayoutVars>
          <dgm:bulletEnabled val="1"/>
        </dgm:presLayoutVars>
      </dgm:prSet>
      <dgm:spPr/>
      <dgm:t>
        <a:bodyPr/>
        <a:lstStyle/>
        <a:p>
          <a:endParaRPr lang="en-US"/>
        </a:p>
      </dgm:t>
    </dgm:pt>
    <dgm:pt modelId="{0A0ED63C-62F9-433E-9072-AF14E64FF040}" type="pres">
      <dgm:prSet presAssocID="{24A80B88-053A-4754-BC9C-1D85B93961F8}" presName="sp" presStyleCnt="0"/>
      <dgm:spPr/>
    </dgm:pt>
    <dgm:pt modelId="{35369646-8B4B-4594-BEAB-C8E339D5BAEF}" type="pres">
      <dgm:prSet presAssocID="{DED8DE4E-13DA-4121-8440-6976D9A9AD83}" presName="composite" presStyleCnt="0"/>
      <dgm:spPr/>
    </dgm:pt>
    <dgm:pt modelId="{7FFA36D3-FCAE-4159-8BC7-0FC2AB3C623A}" type="pres">
      <dgm:prSet presAssocID="{DED8DE4E-13DA-4121-8440-6976D9A9AD83}" presName="parentText" presStyleLbl="alignNode1" presStyleIdx="2" presStyleCnt="3">
        <dgm:presLayoutVars>
          <dgm:chMax val="1"/>
          <dgm:bulletEnabled val="1"/>
        </dgm:presLayoutVars>
      </dgm:prSet>
      <dgm:spPr/>
      <dgm:t>
        <a:bodyPr/>
        <a:lstStyle/>
        <a:p>
          <a:endParaRPr lang="en-US"/>
        </a:p>
      </dgm:t>
    </dgm:pt>
    <dgm:pt modelId="{1A51B7CC-90F1-414D-958D-B62D32E9897C}" type="pres">
      <dgm:prSet presAssocID="{DED8DE4E-13DA-4121-8440-6976D9A9AD83}" presName="descendantText" presStyleLbl="alignAcc1" presStyleIdx="2" presStyleCnt="3" custScaleY="153834">
        <dgm:presLayoutVars>
          <dgm:bulletEnabled val="1"/>
        </dgm:presLayoutVars>
      </dgm:prSet>
      <dgm:spPr/>
      <dgm:t>
        <a:bodyPr/>
        <a:lstStyle/>
        <a:p>
          <a:endParaRPr lang="en-US"/>
        </a:p>
      </dgm:t>
    </dgm:pt>
  </dgm:ptLst>
  <dgm:cxnLst>
    <dgm:cxn modelId="{22DD7D11-539F-4FEF-A529-FBE616A0FF53}" srcId="{0EF56DB4-A573-43EC-A592-905F7C562EAD}" destId="{22153E0A-484F-4716-9C4C-1E4B3C38E8F0}" srcOrd="1" destOrd="0" parTransId="{8E833212-4C98-4E67-92C0-FC2B76CC26F6}" sibTransId="{4B12530E-7D91-4E69-98A8-52933213AABA}"/>
    <dgm:cxn modelId="{D63FB011-6D01-4B56-8079-37C793FAD1A5}" type="presOf" srcId="{0EF56DB4-A573-43EC-A592-905F7C562EAD}" destId="{88DF0B6F-663D-4ED6-8E17-B554E4D31DE9}" srcOrd="0" destOrd="0" presId="urn:microsoft.com/office/officeart/2005/8/layout/chevron2"/>
    <dgm:cxn modelId="{7C96192A-67F1-4137-8E7A-C5E4818DA307}" type="presOf" srcId="{12679297-80CF-4768-A99D-696113F996FB}" destId="{BDE343EA-6AAB-4837-B389-92A505E12AEE}" srcOrd="0" destOrd="0" presId="urn:microsoft.com/office/officeart/2005/8/layout/chevron2"/>
    <dgm:cxn modelId="{F6A0C2B8-5497-4896-8123-476B8500F25B}" srcId="{F7A0C3FA-8563-4F8F-88F4-FD93BD62A1C7}" destId="{58F2B22D-6925-40D9-923B-6CF56319BBF3}" srcOrd="0" destOrd="0" parTransId="{870E6D78-7F49-4B42-ABB2-179C4E20F15F}" sibTransId="{06C4C254-EBA3-4BAD-9AB2-AE3ABA07B6C6}"/>
    <dgm:cxn modelId="{87269D30-B660-408B-9ECB-EBE9A3447D5C}" type="presOf" srcId="{2FD88DF2-D73A-408B-83B6-9FC7E8171C13}" destId="{1A51B7CC-90F1-414D-958D-B62D32E9897C}" srcOrd="0" destOrd="0" presId="urn:microsoft.com/office/officeart/2005/8/layout/chevron2"/>
    <dgm:cxn modelId="{83BAE148-E245-4A0F-9AB4-47BAFD7029C6}" srcId="{F7A0C3FA-8563-4F8F-88F4-FD93BD62A1C7}" destId="{DED8DE4E-13DA-4121-8440-6976D9A9AD83}" srcOrd="2" destOrd="0" parTransId="{2EE97550-9B51-4D94-AB1D-C165D8A9EAC7}" sibTransId="{200E0BA2-A071-4017-A6D0-A228E865EE35}"/>
    <dgm:cxn modelId="{789432B7-D15A-4628-841A-9259FE9EF8FE}" srcId="{F7A0C3FA-8563-4F8F-88F4-FD93BD62A1C7}" destId="{0EF56DB4-A573-43EC-A592-905F7C562EAD}" srcOrd="1" destOrd="0" parTransId="{C92ECB9E-E90A-4707-BD50-D51E32A615D2}" sibTransId="{24A80B88-053A-4754-BC9C-1D85B93961F8}"/>
    <dgm:cxn modelId="{2783AB62-E21C-4F0A-B08B-F15ED7D3214E}" srcId="{DED8DE4E-13DA-4121-8440-6976D9A9AD83}" destId="{18B3BCBB-50E5-4A12-8DD1-949148848355}" srcOrd="1" destOrd="0" parTransId="{E1086988-B622-444A-A304-92E49EC3642F}" sibTransId="{F47F2505-6CE1-41EF-B701-86EEC5D466D3}"/>
    <dgm:cxn modelId="{FE1CB0B3-EA2F-4561-B47F-2C722E28505B}" type="presOf" srcId="{F7A0C3FA-8563-4F8F-88F4-FD93BD62A1C7}" destId="{2052BBAF-8B71-4EAE-BA75-A5CC6ECA11D4}" srcOrd="0" destOrd="0" presId="urn:microsoft.com/office/officeart/2005/8/layout/chevron2"/>
    <dgm:cxn modelId="{DE66265C-FAFB-4346-B7B7-71527E2F5AAE}" srcId="{58F2B22D-6925-40D9-923B-6CF56319BBF3}" destId="{12679297-80CF-4768-A99D-696113F996FB}" srcOrd="0" destOrd="0" parTransId="{6D019B38-5754-47E7-9750-EF66C25CE4B5}" sibTransId="{BA9BFF01-BEE1-4BA1-AA0D-3070D7ED4252}"/>
    <dgm:cxn modelId="{7D531914-49C7-47A7-A798-990EB63F4323}" type="presOf" srcId="{4E1558F7-793C-4442-8C64-95489189691E}" destId="{C7405160-1841-4E1E-A3A0-83B51254BD09}" srcOrd="0" destOrd="0" presId="urn:microsoft.com/office/officeart/2005/8/layout/chevron2"/>
    <dgm:cxn modelId="{B205C34E-9F56-4C6E-8CB0-F49D0A3C56FD}" srcId="{DED8DE4E-13DA-4121-8440-6976D9A9AD83}" destId="{2FD88DF2-D73A-408B-83B6-9FC7E8171C13}" srcOrd="0" destOrd="0" parTransId="{C533AFD4-25E2-4614-9718-C06681823C99}" sibTransId="{88AEB39D-A4C2-4084-A735-0BDA060B4E1D}"/>
    <dgm:cxn modelId="{057C649A-2F9E-4B98-8932-487A7CF2C603}" type="presOf" srcId="{22153E0A-484F-4716-9C4C-1E4B3C38E8F0}" destId="{C7405160-1841-4E1E-A3A0-83B51254BD09}" srcOrd="0" destOrd="1" presId="urn:microsoft.com/office/officeart/2005/8/layout/chevron2"/>
    <dgm:cxn modelId="{D1AB5EA1-0713-4482-8DB0-22BD8B4DCECB}" type="presOf" srcId="{DED8DE4E-13DA-4121-8440-6976D9A9AD83}" destId="{7FFA36D3-FCAE-4159-8BC7-0FC2AB3C623A}" srcOrd="0" destOrd="0" presId="urn:microsoft.com/office/officeart/2005/8/layout/chevron2"/>
    <dgm:cxn modelId="{7A8A5124-8BC6-49B9-A530-D687A3EBB1A8}" srcId="{0EF56DB4-A573-43EC-A592-905F7C562EAD}" destId="{4E1558F7-793C-4442-8C64-95489189691E}" srcOrd="0" destOrd="0" parTransId="{C254A4C6-25A1-41B6-92AA-50532A994AC3}" sibTransId="{3F2ACB25-77C6-4400-BCFC-70F6AD95E11E}"/>
    <dgm:cxn modelId="{5EB65B70-8C1D-4F8F-B56A-11E1D3B216C6}" type="presOf" srcId="{58F2B22D-6925-40D9-923B-6CF56319BBF3}" destId="{5F779177-B8A3-473C-80E1-FE8D55C1961D}" srcOrd="0" destOrd="0" presId="urn:microsoft.com/office/officeart/2005/8/layout/chevron2"/>
    <dgm:cxn modelId="{D684FC51-3FE2-4647-82C8-877D41D6598F}" type="presOf" srcId="{18B3BCBB-50E5-4A12-8DD1-949148848355}" destId="{1A51B7CC-90F1-414D-958D-B62D32E9897C}" srcOrd="0" destOrd="1" presId="urn:microsoft.com/office/officeart/2005/8/layout/chevron2"/>
    <dgm:cxn modelId="{BC082AD9-43E6-4BC6-A2AC-8F3E8D45C804}" type="presParOf" srcId="{2052BBAF-8B71-4EAE-BA75-A5CC6ECA11D4}" destId="{41E42707-D933-4F4F-AB12-43ACBA505703}" srcOrd="0" destOrd="0" presId="urn:microsoft.com/office/officeart/2005/8/layout/chevron2"/>
    <dgm:cxn modelId="{543853FD-5B0A-4BA8-B519-CBE0AAC69B2C}" type="presParOf" srcId="{41E42707-D933-4F4F-AB12-43ACBA505703}" destId="{5F779177-B8A3-473C-80E1-FE8D55C1961D}" srcOrd="0" destOrd="0" presId="urn:microsoft.com/office/officeart/2005/8/layout/chevron2"/>
    <dgm:cxn modelId="{9CEC5583-AFE5-4971-8F8F-13D2E5E056C8}" type="presParOf" srcId="{41E42707-D933-4F4F-AB12-43ACBA505703}" destId="{BDE343EA-6AAB-4837-B389-92A505E12AEE}" srcOrd="1" destOrd="0" presId="urn:microsoft.com/office/officeart/2005/8/layout/chevron2"/>
    <dgm:cxn modelId="{3C6D40E4-6A08-4B65-A91C-2AF69548F8DD}" type="presParOf" srcId="{2052BBAF-8B71-4EAE-BA75-A5CC6ECA11D4}" destId="{DABA9D2B-7061-4E40-B04A-9CD0DC99BFD9}" srcOrd="1" destOrd="0" presId="urn:microsoft.com/office/officeart/2005/8/layout/chevron2"/>
    <dgm:cxn modelId="{BD400F68-5213-45C1-85CB-A7CFD28AC9C3}" type="presParOf" srcId="{2052BBAF-8B71-4EAE-BA75-A5CC6ECA11D4}" destId="{814877FD-A4B4-4ABB-8D97-5A183BF0201D}" srcOrd="2" destOrd="0" presId="urn:microsoft.com/office/officeart/2005/8/layout/chevron2"/>
    <dgm:cxn modelId="{A792D0FA-0EE5-4EA2-9A72-D222607E53E1}" type="presParOf" srcId="{814877FD-A4B4-4ABB-8D97-5A183BF0201D}" destId="{88DF0B6F-663D-4ED6-8E17-B554E4D31DE9}" srcOrd="0" destOrd="0" presId="urn:microsoft.com/office/officeart/2005/8/layout/chevron2"/>
    <dgm:cxn modelId="{278E2740-481A-40A0-9B10-E47CA87EA713}" type="presParOf" srcId="{814877FD-A4B4-4ABB-8D97-5A183BF0201D}" destId="{C7405160-1841-4E1E-A3A0-83B51254BD09}" srcOrd="1" destOrd="0" presId="urn:microsoft.com/office/officeart/2005/8/layout/chevron2"/>
    <dgm:cxn modelId="{DDAB9C64-F1B1-4A35-B56B-574F207B60D4}" type="presParOf" srcId="{2052BBAF-8B71-4EAE-BA75-A5CC6ECA11D4}" destId="{0A0ED63C-62F9-433E-9072-AF14E64FF040}" srcOrd="3" destOrd="0" presId="urn:microsoft.com/office/officeart/2005/8/layout/chevron2"/>
    <dgm:cxn modelId="{0B27DA99-9A9F-4878-83A6-D2F957AF4149}" type="presParOf" srcId="{2052BBAF-8B71-4EAE-BA75-A5CC6ECA11D4}" destId="{35369646-8B4B-4594-BEAB-C8E339D5BAEF}" srcOrd="4" destOrd="0" presId="urn:microsoft.com/office/officeart/2005/8/layout/chevron2"/>
    <dgm:cxn modelId="{972E28B5-489B-4E56-80CE-1D89563679AF}" type="presParOf" srcId="{35369646-8B4B-4594-BEAB-C8E339D5BAEF}" destId="{7FFA36D3-FCAE-4159-8BC7-0FC2AB3C623A}" srcOrd="0" destOrd="0" presId="urn:microsoft.com/office/officeart/2005/8/layout/chevron2"/>
    <dgm:cxn modelId="{81CF0046-56C3-412A-A5B0-A55D4ABED81F}" type="presParOf" srcId="{35369646-8B4B-4594-BEAB-C8E339D5BAEF}" destId="{1A51B7CC-90F1-414D-958D-B62D32E989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9177-B8A3-473C-80E1-FE8D55C1961D}">
      <dsp:nvSpPr>
        <dsp:cNvPr id="0" name=""/>
        <dsp:cNvSpPr/>
      </dsp:nvSpPr>
      <dsp:spPr>
        <a:xfrm rot="5400000">
          <a:off x="-204748" y="207363"/>
          <a:ext cx="1364989" cy="95549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E -Liquid</a:t>
          </a:r>
          <a:endParaRPr lang="en-US" sz="2000" b="1" kern="1200" dirty="0"/>
        </a:p>
      </dsp:txBody>
      <dsp:txXfrm rot="-5400000">
        <a:off x="1" y="480360"/>
        <a:ext cx="955492" cy="409497"/>
      </dsp:txXfrm>
    </dsp:sp>
    <dsp:sp modelId="{BDE343EA-6AAB-4837-B389-92A505E12AEE}">
      <dsp:nvSpPr>
        <dsp:cNvPr id="0" name=""/>
        <dsp:cNvSpPr/>
      </dsp:nvSpPr>
      <dsp:spPr>
        <a:xfrm rot="5400000">
          <a:off x="3742537" y="-2784429"/>
          <a:ext cx="887243" cy="646133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0070C0"/>
              </a:solidFill>
            </a:rPr>
            <a:t>E-liquids</a:t>
          </a:r>
          <a:r>
            <a:rPr lang="en-US" sz="2000" kern="1200" dirty="0" smtClean="0">
              <a:solidFill>
                <a:srgbClr val="0070C0"/>
              </a:solidFill>
            </a:rPr>
            <a:t> </a:t>
          </a:r>
          <a:r>
            <a:rPr lang="en-US" sz="2000" kern="1200" dirty="0" smtClean="0"/>
            <a:t>leaking from vapes can harm aquatic life and contaminate drinking water</a:t>
          </a:r>
          <a:r>
            <a:rPr lang="en-US" sz="1500" kern="1200" dirty="0" smtClean="0"/>
            <a:t>.</a:t>
          </a:r>
          <a:endParaRPr lang="en-US" sz="1500" kern="1200" dirty="0"/>
        </a:p>
      </dsp:txBody>
      <dsp:txXfrm rot="-5400000">
        <a:off x="955493" y="45927"/>
        <a:ext cx="6418020" cy="800619"/>
      </dsp:txXfrm>
    </dsp:sp>
    <dsp:sp modelId="{88DF0B6F-663D-4ED6-8E17-B554E4D31DE9}">
      <dsp:nvSpPr>
        <dsp:cNvPr id="0" name=""/>
        <dsp:cNvSpPr/>
      </dsp:nvSpPr>
      <dsp:spPr>
        <a:xfrm rot="5400000">
          <a:off x="-204748" y="1584875"/>
          <a:ext cx="1364989" cy="955492"/>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E -</a:t>
          </a:r>
          <a:r>
            <a:rPr lang="en-US" sz="2000" b="1" kern="1200" dirty="0" err="1" smtClean="0"/>
            <a:t>Wast</a:t>
          </a:r>
          <a:endParaRPr lang="en-US" sz="2000" b="1" kern="1200" dirty="0"/>
        </a:p>
      </dsp:txBody>
      <dsp:txXfrm rot="-5400000">
        <a:off x="1" y="1857872"/>
        <a:ext cx="955492" cy="409497"/>
      </dsp:txXfrm>
    </dsp:sp>
    <dsp:sp modelId="{C7405160-1841-4E1E-A3A0-83B51254BD09}">
      <dsp:nvSpPr>
        <dsp:cNvPr id="0" name=""/>
        <dsp:cNvSpPr/>
      </dsp:nvSpPr>
      <dsp:spPr>
        <a:xfrm rot="5400000">
          <a:off x="3554938" y="-1406917"/>
          <a:ext cx="1262440" cy="6461332"/>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Vapes generate electronic waste </a:t>
          </a:r>
          <a:r>
            <a:rPr lang="en-US" sz="2000" b="1" kern="1200" dirty="0" smtClean="0">
              <a:solidFill>
                <a:srgbClr val="0070C0"/>
              </a:solidFill>
            </a:rPr>
            <a:t>(e-waste) </a:t>
          </a:r>
          <a:r>
            <a:rPr lang="en-US" sz="2000" kern="1200" dirty="0" smtClean="0"/>
            <a:t>with circuit boards and batteries. </a:t>
          </a:r>
          <a:endParaRPr lang="en-US" sz="2000" kern="1200" dirty="0"/>
        </a:p>
        <a:p>
          <a:pPr marL="228600" lvl="1" indent="-228600" algn="l" defTabSz="889000">
            <a:lnSpc>
              <a:spcPct val="90000"/>
            </a:lnSpc>
            <a:spcBef>
              <a:spcPct val="0"/>
            </a:spcBef>
            <a:spcAft>
              <a:spcPct val="15000"/>
            </a:spcAft>
            <a:buChar char="••"/>
          </a:pPr>
          <a:r>
            <a:rPr lang="en-US" sz="2000" kern="1200" dirty="0" smtClean="0"/>
            <a:t>The massive influx of The lithium batteries into landfills increases the likelihood of landfill fires</a:t>
          </a:r>
          <a:endParaRPr lang="en-US" sz="2000" kern="1200" dirty="0"/>
        </a:p>
      </dsp:txBody>
      <dsp:txXfrm rot="-5400000">
        <a:off x="955493" y="1254155"/>
        <a:ext cx="6399705" cy="1139186"/>
      </dsp:txXfrm>
    </dsp:sp>
    <dsp:sp modelId="{7FFA36D3-FCAE-4159-8BC7-0FC2AB3C623A}">
      <dsp:nvSpPr>
        <dsp:cNvPr id="0" name=""/>
        <dsp:cNvSpPr/>
      </dsp:nvSpPr>
      <dsp:spPr>
        <a:xfrm rot="5400000">
          <a:off x="-204748" y="3013608"/>
          <a:ext cx="1364989" cy="955492"/>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Plastics</a:t>
          </a:r>
          <a:endParaRPr lang="en-US" sz="2000" b="1" kern="1200" dirty="0"/>
        </a:p>
      </dsp:txBody>
      <dsp:txXfrm rot="-5400000">
        <a:off x="1" y="3286605"/>
        <a:ext cx="955492" cy="409497"/>
      </dsp:txXfrm>
    </dsp:sp>
    <dsp:sp modelId="{1A51B7CC-90F1-414D-958D-B62D32E9897C}">
      <dsp:nvSpPr>
        <dsp:cNvPr id="0" name=""/>
        <dsp:cNvSpPr/>
      </dsp:nvSpPr>
      <dsp:spPr>
        <a:xfrm rot="5400000">
          <a:off x="3503718" y="21815"/>
          <a:ext cx="1364881" cy="6461332"/>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Littered vape packaging and devices contribute to </a:t>
          </a:r>
          <a:r>
            <a:rPr lang="en-US" sz="2000" b="1" kern="1200" dirty="0" smtClean="0">
              <a:solidFill>
                <a:srgbClr val="0070C0"/>
              </a:solidFill>
            </a:rPr>
            <a:t>plastic pollution (leach of microplastic</a:t>
          </a:r>
          <a:r>
            <a:rPr lang="en-US" sz="2000" b="1" kern="1200" dirty="0" smtClean="0">
              <a:solidFill>
                <a:srgbClr val="FFFF00"/>
              </a:solidFill>
            </a:rPr>
            <a:t>.</a:t>
          </a:r>
          <a:r>
            <a:rPr lang="en-US" sz="2000" b="1" kern="1200" dirty="0" smtClean="0">
              <a:solidFill>
                <a:srgbClr val="0070C0"/>
              </a:solidFill>
            </a:rPr>
            <a:t>to waterways)</a:t>
          </a:r>
          <a:endParaRPr lang="en-US" sz="2000" kern="1200" dirty="0">
            <a:solidFill>
              <a:srgbClr val="0070C0"/>
            </a:solidFill>
          </a:endParaRPr>
        </a:p>
        <a:p>
          <a:pPr marL="228600" lvl="1" indent="-228600" algn="l" defTabSz="889000">
            <a:lnSpc>
              <a:spcPct val="90000"/>
            </a:lnSpc>
            <a:spcBef>
              <a:spcPct val="0"/>
            </a:spcBef>
            <a:spcAft>
              <a:spcPct val="15000"/>
            </a:spcAft>
            <a:buChar char="••"/>
          </a:pPr>
          <a:r>
            <a:rPr lang="en-US" sz="2000" kern="1200" dirty="0" smtClean="0"/>
            <a:t>Disposable vapes are made from non-biodegradable plastics that are hard to be recycled. </a:t>
          </a:r>
          <a:endParaRPr lang="en-US" sz="2000" kern="1200" dirty="0"/>
        </a:p>
      </dsp:txBody>
      <dsp:txXfrm rot="-5400000">
        <a:off x="955493" y="2636668"/>
        <a:ext cx="6394704" cy="1231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77C88-80C5-4B6E-AD6A-E1D1DFDB0EA2}" type="datetimeFigureOut">
              <a:rPr lang="en-US" smtClean="0"/>
              <a:t>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F64B1-92E9-4911-96B6-ACF5E4B269EC}" type="slidenum">
              <a:rPr lang="en-US" smtClean="0"/>
              <a:t>‹#›</a:t>
            </a:fld>
            <a:endParaRPr lang="en-US"/>
          </a:p>
        </p:txBody>
      </p:sp>
    </p:spTree>
    <p:extLst>
      <p:ext uri="{BB962C8B-B14F-4D97-AF65-F5344CB8AC3E}">
        <p14:creationId xmlns:p14="http://schemas.microsoft.com/office/powerpoint/2010/main" val="330172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F64B1-92E9-4911-96B6-ACF5E4B269EC}" type="slidenum">
              <a:rPr lang="en-US" smtClean="0"/>
              <a:t>11</a:t>
            </a:fld>
            <a:endParaRPr lang="en-US"/>
          </a:p>
        </p:txBody>
      </p:sp>
    </p:spTree>
    <p:extLst>
      <p:ext uri="{BB962C8B-B14F-4D97-AF65-F5344CB8AC3E}">
        <p14:creationId xmlns:p14="http://schemas.microsoft.com/office/powerpoint/2010/main" val="203018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F64B1-92E9-4911-96B6-ACF5E4B269EC}" type="slidenum">
              <a:rPr lang="en-US" smtClean="0"/>
              <a:t>12</a:t>
            </a:fld>
            <a:endParaRPr lang="en-US"/>
          </a:p>
        </p:txBody>
      </p:sp>
    </p:spTree>
    <p:extLst>
      <p:ext uri="{BB962C8B-B14F-4D97-AF65-F5344CB8AC3E}">
        <p14:creationId xmlns:p14="http://schemas.microsoft.com/office/powerpoint/2010/main" val="68707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represents the countries that make regulations for vaping allover the world. It is clear that, in red color countries the vaping is banned while violet color countries, apply full or partial measures. The grey color countries do not apply any measures to regulate vaping practice.</a:t>
            </a:r>
            <a:endParaRPr lang="en-US" dirty="0"/>
          </a:p>
        </p:txBody>
      </p:sp>
      <p:sp>
        <p:nvSpPr>
          <p:cNvPr id="4" name="Slide Number Placeholder 3"/>
          <p:cNvSpPr>
            <a:spLocks noGrp="1"/>
          </p:cNvSpPr>
          <p:nvPr>
            <p:ph type="sldNum" sz="quarter" idx="10"/>
          </p:nvPr>
        </p:nvSpPr>
        <p:spPr/>
        <p:txBody>
          <a:bodyPr/>
          <a:lstStyle/>
          <a:p>
            <a:fld id="{937F64B1-92E9-4911-96B6-ACF5E4B269EC}" type="slidenum">
              <a:rPr lang="en-US" smtClean="0"/>
              <a:t>22</a:t>
            </a:fld>
            <a:endParaRPr lang="en-US"/>
          </a:p>
        </p:txBody>
      </p:sp>
    </p:spTree>
    <p:extLst>
      <p:ext uri="{BB962C8B-B14F-4D97-AF65-F5344CB8AC3E}">
        <p14:creationId xmlns:p14="http://schemas.microsoft.com/office/powerpoint/2010/main" val="382343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sha.youssef@alexu.edu.eg"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scholar.google.com/citations?user=UoY4Q5sAAAAJ" TargetMode="External"/><Relationship Id="rId4" Type="http://schemas.openxmlformats.org/officeDocument/2006/relationships/hyperlink" Target="https://orcid.org/0000-0001-8071-218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542/peds.2018-365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269725" y="692696"/>
            <a:ext cx="7795592" cy="3276600"/>
          </a:xfrm>
          <a:prstGeom prst="rect">
            <a:avLst/>
          </a:prstGeom>
        </p:spPr>
        <p:txBody>
          <a:bodyPr vert="horz" lIns="91440" tIns="45720" rIns="91440" bIns="45720" rtlCol="0" anchor="ctr">
            <a:noAutofit/>
          </a:bodyPr>
          <a:lstStyle/>
          <a:p>
            <a:pPr lvl="0">
              <a:spcBef>
                <a:spcPts val="125"/>
              </a:spcBef>
              <a:spcAft>
                <a:spcPts val="125"/>
              </a:spcAft>
              <a:defRPr/>
            </a:pPr>
            <a:r>
              <a:rPr lang="en-US" sz="2600" b="1" dirty="0" smtClean="0"/>
              <a:t>"</a:t>
            </a:r>
            <a:r>
              <a:rPr lang="en-US" sz="2600" b="1" dirty="0"/>
              <a:t>Vaping and Public Health: An Emerging </a:t>
            </a:r>
            <a:r>
              <a:rPr lang="en-US" sz="2600" b="1" dirty="0" smtClean="0"/>
              <a:t>Epidemic"</a:t>
            </a:r>
            <a:endParaRPr kumimoji="0" lang="en-US" sz="2000" b="1" i="0" u="none" strike="noStrike" kern="1200" cap="none" spc="0" normalizeH="0" baseline="0" noProof="0" dirty="0" smtClean="0">
              <a:ln>
                <a:noFill/>
              </a:ln>
              <a:solidFill>
                <a:schemeClr val="bg1">
                  <a:lumMod val="75000"/>
                </a:schemeClr>
              </a:solidFill>
              <a:effectLst/>
              <a:uLnTx/>
              <a:uFillTx/>
              <a:latin typeface="Cambria" pitchFamily="18" charset="0"/>
              <a:ea typeface="+mj-ea"/>
              <a:cs typeface="+mj-cs"/>
            </a:endParaRPr>
          </a:p>
        </p:txBody>
      </p:sp>
      <p:sp>
        <p:nvSpPr>
          <p:cNvPr id="10" name="Subtitle 2"/>
          <p:cNvSpPr txBox="1">
            <a:spLocks/>
          </p:cNvSpPr>
          <p:nvPr/>
        </p:nvSpPr>
        <p:spPr>
          <a:xfrm>
            <a:off x="257908" y="3284984"/>
            <a:ext cx="6114292" cy="1752600"/>
          </a:xfrm>
          <a:prstGeom prst="rect">
            <a:avLst/>
          </a:prstGeom>
        </p:spPr>
        <p:txBody>
          <a:bodyPr vert="horz" lIns="91440" tIns="45720" rIns="91440" bIns="45720" rtlCol="0">
            <a:noAutofit/>
          </a:bodyPr>
          <a:lstStyle/>
          <a:p>
            <a:pPr lvl="0" algn="ctr"/>
            <a:r>
              <a:rPr lang="en-US" sz="2000" dirty="0" err="1">
                <a:ln w="0">
                  <a:solidFill>
                    <a:srgbClr val="C00000"/>
                  </a:solidFill>
                </a:ln>
                <a:solidFill>
                  <a:srgbClr val="C00000"/>
                </a:solidFill>
                <a:effectLst>
                  <a:outerShdw blurRad="38100" dist="25400" dir="5400000" algn="ctr" rotWithShape="0">
                    <a:srgbClr val="6E747A">
                      <a:alpha val="43000"/>
                    </a:srgbClr>
                  </a:outerShdw>
                </a:effectLst>
                <a:latin typeface="Arial Rounded MT Bold" panose="020F0704030504030204" pitchFamily="34" charset="0"/>
              </a:rPr>
              <a:t>Rasha</a:t>
            </a:r>
            <a:r>
              <a:rPr lang="en-US" sz="2000" dirty="0">
                <a:ln w="0">
                  <a:solidFill>
                    <a:srgbClr val="C00000"/>
                  </a:solidFill>
                </a:ln>
                <a:solidFill>
                  <a:srgbClr val="C00000"/>
                </a:solidFill>
                <a:effectLst>
                  <a:outerShdw blurRad="38100" dist="25400" dir="5400000" algn="ctr" rotWithShape="0">
                    <a:srgbClr val="6E747A">
                      <a:alpha val="43000"/>
                    </a:srgbClr>
                  </a:outerShdw>
                </a:effectLst>
                <a:latin typeface="Arial Rounded MT Bold" panose="020F0704030504030204" pitchFamily="34" charset="0"/>
              </a:rPr>
              <a:t> M. Youssef</a:t>
            </a:r>
            <a:r>
              <a:rPr lang="en-US" sz="2000" dirty="0">
                <a:ln w="0">
                  <a:solidFill>
                    <a:srgbClr val="C00000"/>
                  </a:solidFill>
                </a:ln>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
            </a:r>
            <a:br>
              <a:rPr lang="en-US" sz="2000" dirty="0">
                <a:ln w="0">
                  <a:solidFill>
                    <a:srgbClr val="C00000"/>
                  </a:solidFill>
                </a:ln>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br>
            <a:r>
              <a:rPr lang="en-US" dirty="0">
                <a:solidFill>
                  <a:srgbClr val="000000"/>
                </a:solidFill>
                <a:latin typeface="Arial Rounded MT Bold" panose="020F0704030504030204" pitchFamily="34" charset="0"/>
                <a:ea typeface="Calibri" panose="020F0502020204030204" pitchFamily="34" charset="0"/>
                <a:cs typeface="Arial" panose="020B0604020202020204" pitchFamily="34" charset="0"/>
              </a:rPr>
              <a:t>Executive Manager of Science </a:t>
            </a:r>
            <a:r>
              <a:rPr lang="en-US" dirty="0" smtClean="0">
                <a:solidFill>
                  <a:srgbClr val="000000"/>
                </a:solidFill>
                <a:latin typeface="Arial Rounded MT Bold" panose="020F0704030504030204" pitchFamily="34" charset="0"/>
                <a:ea typeface="Calibri" panose="020F0502020204030204" pitchFamily="34" charset="0"/>
                <a:cs typeface="Arial" panose="020B0604020202020204" pitchFamily="34" charset="0"/>
              </a:rPr>
              <a:t>Park Unit-Alexandria </a:t>
            </a:r>
            <a:r>
              <a:rPr lang="en-US" dirty="0">
                <a:solidFill>
                  <a:srgbClr val="000000"/>
                </a:solidFill>
                <a:latin typeface="Arial Rounded MT Bold" panose="020F0704030504030204" pitchFamily="34" charset="0"/>
                <a:ea typeface="Calibri" panose="020F0502020204030204" pitchFamily="34" charset="0"/>
                <a:cs typeface="Arial" panose="020B0604020202020204" pitchFamily="34" charset="0"/>
              </a:rPr>
              <a:t>University</a:t>
            </a:r>
            <a:r>
              <a:rPr lang="en-US" dirty="0">
                <a:latin typeface="Arial Rounded MT Bold" panose="020F0704030504030204" pitchFamily="34" charset="0"/>
                <a:ea typeface="Calibri" panose="020F0502020204030204" pitchFamily="34" charset="0"/>
                <a:cs typeface="Arial" panose="020B0604020202020204" pitchFamily="34" charset="0"/>
              </a:rPr>
              <a:t/>
            </a:r>
            <a:br>
              <a:rPr lang="en-US" dirty="0">
                <a:latin typeface="Arial Rounded MT Bold" panose="020F0704030504030204" pitchFamily="34" charset="0"/>
                <a:ea typeface="Calibri" panose="020F0502020204030204" pitchFamily="34" charset="0"/>
                <a:cs typeface="Arial" panose="020B0604020202020204" pitchFamily="34" charset="0"/>
              </a:rPr>
            </a:br>
            <a:r>
              <a:rPr lang="en-US" dirty="0">
                <a:latin typeface="Arial Rounded MT Bold" panose="020F0704030504030204" pitchFamily="34" charset="0"/>
              </a:rPr>
              <a:t>Professor of Pharmaceutical Analytical chemistry</a:t>
            </a:r>
            <a:br>
              <a:rPr lang="en-US" dirty="0">
                <a:latin typeface="Arial Rounded MT Bold" panose="020F0704030504030204" pitchFamily="34" charset="0"/>
              </a:rPr>
            </a:br>
            <a:r>
              <a:rPr lang="en-US" dirty="0">
                <a:latin typeface="Arial Rounded MT Bold" panose="020F0704030504030204" pitchFamily="34" charset="0"/>
              </a:rPr>
              <a:t>Faculty of Pharmacy- Alexandria University- Egypt</a:t>
            </a:r>
            <a:br>
              <a:rPr lang="en-US" dirty="0">
                <a:latin typeface="Arial Rounded MT Bold" panose="020F0704030504030204" pitchFamily="34" charset="0"/>
              </a:rPr>
            </a:br>
            <a:r>
              <a:rPr lang="en-US" i="1" dirty="0">
                <a:latin typeface="Arial Rounded MT Bold" panose="020F0704030504030204" pitchFamily="34" charset="0"/>
              </a:rPr>
              <a:t>E mail: </a:t>
            </a:r>
            <a:r>
              <a:rPr lang="en-US" i="1" dirty="0">
                <a:latin typeface="Arial Rounded MT Bold" panose="020F0704030504030204" pitchFamily="34" charset="0"/>
                <a:hlinkClick r:id="rId3"/>
              </a:rPr>
              <a:t>rasha.youssef@alexu.edu.eg</a:t>
            </a:r>
            <a:r>
              <a:rPr lang="en-US" i="1" dirty="0">
                <a:latin typeface="Arial Rounded MT Bold" panose="020F0704030504030204" pitchFamily="34" charset="0"/>
              </a:rPr>
              <a:t/>
            </a:r>
            <a:br>
              <a:rPr lang="en-US" i="1" dirty="0">
                <a:latin typeface="Arial Rounded MT Bold" panose="020F0704030504030204" pitchFamily="34" charset="0"/>
              </a:rPr>
            </a:br>
            <a:endParaRPr lang="en-US" i="1" dirty="0" smtClean="0">
              <a:latin typeface="Arial Rounded MT Bold" panose="020F0704030504030204" pitchFamily="34" charset="0"/>
            </a:endParaRPr>
          </a:p>
          <a:p>
            <a:pPr lvl="0"/>
            <a:r>
              <a:rPr lang="en-US" sz="1400" u="sng" dirty="0" err="1" smtClean="0"/>
              <a:t>Orcid</a:t>
            </a:r>
            <a:r>
              <a:rPr lang="en-US" sz="1400" u="sng" dirty="0"/>
              <a:t>:  </a:t>
            </a:r>
            <a:r>
              <a:rPr lang="en-US" sz="1400" u="sng" dirty="0">
                <a:hlinkClick r:id="rId4"/>
              </a:rPr>
              <a:t>https://orcid.org/0000-0001-8071-2187</a:t>
            </a:r>
            <a:endParaRPr lang="en-US" sz="1400" dirty="0"/>
          </a:p>
          <a:p>
            <a:pPr lvl="0" fontAlgn="t"/>
            <a:r>
              <a:rPr lang="en-US" sz="1400" dirty="0"/>
              <a:t>Web of Science Researcher ID: H-7405-2016</a:t>
            </a:r>
          </a:p>
          <a:p>
            <a:pPr lvl="0" fontAlgn="t"/>
            <a:r>
              <a:rPr lang="en-US" sz="1400" dirty="0"/>
              <a:t>Scopus author ID:  16065302500</a:t>
            </a:r>
          </a:p>
          <a:p>
            <a:r>
              <a:rPr lang="en-US" sz="1400" dirty="0"/>
              <a:t>Google scholar citation:  </a:t>
            </a:r>
            <a:r>
              <a:rPr lang="en-US" sz="1400" u="sng" dirty="0">
                <a:hlinkClick r:id="rId5"/>
              </a:rPr>
              <a:t>https://scholar.google.com/citations?user=UoY4Q5sAAAAJ</a:t>
            </a:r>
            <a:endParaRPr kumimoji="0" lang="en-US" sz="1400" b="0" i="0" u="none" strike="noStrike" kern="1200" cap="none" spc="0" normalizeH="0" baseline="0" noProof="0" dirty="0">
              <a:ln>
                <a:noFill/>
              </a:ln>
              <a:solidFill>
                <a:schemeClr val="tx1"/>
              </a:solidFill>
              <a:effectLst/>
              <a:uLnTx/>
              <a:uFillTx/>
              <a:latin typeface="Cambria" pitchFamily="18" charset="0"/>
            </a:endParaRPr>
          </a:p>
        </p:txBody>
      </p:sp>
      <p:pic>
        <p:nvPicPr>
          <p:cNvPr id="4" name="Picture 3">
            <a:extLst>
              <a:ext uri="{FF2B5EF4-FFF2-40B4-BE49-F238E27FC236}">
                <a16:creationId xmlns:a16="http://schemas.microsoft.com/office/drawing/2014/main" id="{C5856CD6-A471-40F8-B8CA-AA935A071010}"/>
              </a:ext>
            </a:extLst>
          </p:cNvPr>
          <p:cNvPicPr>
            <a:picLocks noChangeAspect="1"/>
          </p:cNvPicPr>
          <p:nvPr/>
        </p:nvPicPr>
        <p:blipFill>
          <a:blip r:embed="rId6"/>
          <a:stretch>
            <a:fillRect/>
          </a:stretch>
        </p:blipFill>
        <p:spPr>
          <a:xfrm>
            <a:off x="5580112" y="332656"/>
            <a:ext cx="3223931" cy="14575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419056" cy="706090"/>
          </a:xfrm>
          <a:solidFill>
            <a:srgbClr val="FFFF00"/>
          </a:solidFill>
        </p:spPr>
        <p:txBody>
          <a:bodyPr>
            <a:normAutofit fontScale="90000"/>
          </a:bodyPr>
          <a:lstStyle/>
          <a:p>
            <a:pPr algn="ctr"/>
            <a:r>
              <a:rPr lang="en-US" b="1" u="sng" dirty="0">
                <a:solidFill>
                  <a:srgbClr val="0070C0"/>
                </a:solidFill>
              </a:rPr>
              <a:t>Health Impact of </a:t>
            </a:r>
            <a:r>
              <a:rPr lang="en-US" b="1" u="sng" dirty="0" smtClean="0">
                <a:solidFill>
                  <a:srgbClr val="0070C0"/>
                </a:solidFill>
              </a:rPr>
              <a:t>Vaping</a:t>
            </a:r>
            <a:endParaRPr lang="en-US" u="sng" dirty="0">
              <a:solidFill>
                <a:srgbClr val="0070C0"/>
              </a:solidFill>
            </a:endParaRPr>
          </a:p>
        </p:txBody>
      </p:sp>
      <p:sp>
        <p:nvSpPr>
          <p:cNvPr id="5" name="Content Placeholder 2"/>
          <p:cNvSpPr>
            <a:spLocks noGrp="1"/>
          </p:cNvSpPr>
          <p:nvPr>
            <p:ph idx="1"/>
          </p:nvPr>
        </p:nvSpPr>
        <p:spPr>
          <a:xfrm>
            <a:off x="457200" y="1124744"/>
            <a:ext cx="8291264" cy="5112568"/>
          </a:xfrm>
        </p:spPr>
        <p:txBody>
          <a:bodyPr/>
          <a:lstStyle/>
          <a:p>
            <a:pPr marL="0" indent="0">
              <a:buNone/>
            </a:pPr>
            <a:r>
              <a:rPr lang="en-US" sz="2400" dirty="0"/>
              <a:t>It is crucial to understand the potential health risks associated with vaping practice. </a:t>
            </a:r>
            <a:r>
              <a:rPr lang="en-US" sz="2400" b="1" u="sng" dirty="0">
                <a:solidFill>
                  <a:srgbClr val="0070C0"/>
                </a:solidFill>
              </a:rPr>
              <a:t>While the long-term health effects of vaping are still being studied, evidence suggests that there are potential risks involved</a:t>
            </a:r>
            <a:r>
              <a:rPr lang="en-US" sz="2400" b="1" u="sng" dirty="0" smtClean="0">
                <a:solidFill>
                  <a:srgbClr val="0070C0"/>
                </a:solidFill>
              </a:rPr>
              <a:t>:</a:t>
            </a:r>
          </a:p>
          <a:p>
            <a:pPr marL="0" indent="0">
              <a:buNone/>
            </a:pPr>
            <a:endParaRPr lang="en-US" sz="2400" b="1" u="sng" dirty="0">
              <a:solidFill>
                <a:srgbClr val="0070C0"/>
              </a:solidFill>
            </a:endParaRPr>
          </a:p>
          <a:p>
            <a:pPr marL="0" indent="0">
              <a:buNone/>
            </a:pPr>
            <a:endParaRPr lang="en-US" dirty="0"/>
          </a:p>
        </p:txBody>
      </p:sp>
      <p:sp>
        <p:nvSpPr>
          <p:cNvPr id="6" name="Rectangle 5"/>
          <p:cNvSpPr/>
          <p:nvPr/>
        </p:nvSpPr>
        <p:spPr>
          <a:xfrm>
            <a:off x="268985" y="3140968"/>
            <a:ext cx="7903415" cy="1384995"/>
          </a:xfrm>
          <a:prstGeom prst="rect">
            <a:avLst/>
          </a:prstGeom>
        </p:spPr>
        <p:txBody>
          <a:bodyPr wrap="square">
            <a:spAutoFit/>
          </a:bodyPr>
          <a:lstStyle/>
          <a:p>
            <a:pPr lvl="0" algn="just">
              <a:spcAft>
                <a:spcPts val="500"/>
              </a:spcAft>
            </a:pPr>
            <a:r>
              <a:rPr lang="en-US" sz="2400" dirty="0" smtClean="0">
                <a:solidFill>
                  <a:srgbClr val="000000"/>
                </a:solidFill>
                <a:latin typeface="Arial" panose="020B0604020202020204" pitchFamily="34" charset="0"/>
                <a:ea typeface="Times New Roman" panose="02020603050405020304" pitchFamily="18" charset="0"/>
              </a:rPr>
              <a:t>[</a:t>
            </a:r>
            <a:r>
              <a:rPr lang="en-US" sz="2000" dirty="0" smtClean="0">
                <a:solidFill>
                  <a:srgbClr val="000000"/>
                </a:solidFill>
                <a:latin typeface="Arial" panose="020B0604020202020204" pitchFamily="34" charset="0"/>
                <a:ea typeface="Times New Roman" panose="02020603050405020304" pitchFamily="18" charset="0"/>
              </a:rPr>
              <a:t>1] </a:t>
            </a:r>
            <a:r>
              <a:rPr lang="en-US" sz="2000" dirty="0">
                <a:solidFill>
                  <a:srgbClr val="000000"/>
                </a:solidFill>
                <a:latin typeface="Arial" panose="020B0604020202020204" pitchFamily="34" charset="0"/>
                <a:ea typeface="Times New Roman" panose="02020603050405020304" pitchFamily="18" charset="0"/>
              </a:rPr>
              <a:t>Some devices contain Nicotine levels that exceed those found in traditional cigarettes. </a:t>
            </a:r>
            <a:r>
              <a:rPr lang="en-US" sz="2000" b="1" dirty="0">
                <a:solidFill>
                  <a:srgbClr val="FF0000"/>
                </a:solidFill>
                <a:latin typeface="Arial" panose="020B0604020202020204" pitchFamily="34" charset="0"/>
                <a:ea typeface="Times New Roman" panose="02020603050405020304" pitchFamily="18" charset="0"/>
              </a:rPr>
              <a:t>This Nicotine is highly addictive and can have high effects on brain development, especially in adolescents.</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6443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2729" y="188640"/>
            <a:ext cx="6419056" cy="706090"/>
          </a:xfrm>
          <a:solidFill>
            <a:srgbClr val="FFFF00"/>
          </a:solidFill>
        </p:spPr>
        <p:txBody>
          <a:bodyPr>
            <a:normAutofit fontScale="90000"/>
          </a:bodyPr>
          <a:lstStyle/>
          <a:p>
            <a:pPr algn="ctr"/>
            <a:r>
              <a:rPr lang="en-US" b="1" u="sng" dirty="0">
                <a:solidFill>
                  <a:srgbClr val="0070C0"/>
                </a:solidFill>
              </a:rPr>
              <a:t>Health Impact of </a:t>
            </a:r>
            <a:r>
              <a:rPr lang="en-US" b="1" u="sng" dirty="0" smtClean="0">
                <a:solidFill>
                  <a:srgbClr val="0070C0"/>
                </a:solidFill>
              </a:rPr>
              <a:t>Vaping</a:t>
            </a:r>
            <a:endParaRPr lang="en-US" u="sng" dirty="0">
              <a:solidFill>
                <a:srgbClr val="0070C0"/>
              </a:solidFill>
            </a:endParaRPr>
          </a:p>
        </p:txBody>
      </p:sp>
      <p:sp>
        <p:nvSpPr>
          <p:cNvPr id="5" name="Content Placeholder 2"/>
          <p:cNvSpPr>
            <a:spLocks noGrp="1"/>
          </p:cNvSpPr>
          <p:nvPr>
            <p:ph idx="1"/>
          </p:nvPr>
        </p:nvSpPr>
        <p:spPr>
          <a:xfrm>
            <a:off x="457200" y="1124744"/>
            <a:ext cx="8291264" cy="5112568"/>
          </a:xfrm>
        </p:spPr>
        <p:txBody>
          <a:bodyPr/>
          <a:lstStyle/>
          <a:p>
            <a:pPr marL="0" indent="0">
              <a:buNone/>
            </a:pPr>
            <a:endParaRPr lang="en-US" sz="2400" b="1" u="sng" dirty="0">
              <a:solidFill>
                <a:srgbClr val="0070C0"/>
              </a:solidFill>
            </a:endParaRPr>
          </a:p>
          <a:p>
            <a:pPr marL="0" indent="0">
              <a:buNone/>
            </a:pPr>
            <a:endParaRPr lang="en-US" dirty="0"/>
          </a:p>
        </p:txBody>
      </p:sp>
      <p:sp>
        <p:nvSpPr>
          <p:cNvPr id="9" name="Content Placeholder 2"/>
          <p:cNvSpPr txBox="1">
            <a:spLocks/>
          </p:cNvSpPr>
          <p:nvPr/>
        </p:nvSpPr>
        <p:spPr>
          <a:xfrm>
            <a:off x="281952" y="954263"/>
            <a:ext cx="8641759" cy="2528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latin typeface="Arial" panose="020B0604020202020204" pitchFamily="34" charset="0"/>
                <a:cs typeface="Arial" panose="020B0604020202020204" pitchFamily="34" charset="0"/>
              </a:rPr>
              <a:t>[2] The Inhalation of Harmful Chemicals Can Cause Irreversible Lung Damage</a:t>
            </a:r>
          </a:p>
          <a:p>
            <a:pPr marL="0" indent="0">
              <a:buFont typeface="Arial" pitchFamily="34" charset="0"/>
              <a:buNone/>
            </a:pPr>
            <a:r>
              <a:rPr lang="en-US" sz="2000" dirty="0" smtClean="0">
                <a:latin typeface="Arial" panose="020B0604020202020204" pitchFamily="34" charset="0"/>
                <a:cs typeface="Arial" panose="020B0604020202020204" pitchFamily="34" charset="0"/>
              </a:rPr>
              <a:t>The aerosol generated by e-cigarettes is inhaled and then exhaled by the user. Some of the generated aerosol may be </a:t>
            </a:r>
            <a:r>
              <a:rPr lang="en-US" sz="2000" dirty="0" smtClean="0">
                <a:solidFill>
                  <a:srgbClr val="FF0000"/>
                </a:solidFill>
                <a:latin typeface="Arial" panose="020B0604020202020204" pitchFamily="34" charset="0"/>
                <a:cs typeface="Arial" panose="020B0604020202020204" pitchFamily="34" charset="0"/>
              </a:rPr>
              <a:t>discharged directly into the surrounding environment </a:t>
            </a:r>
            <a:r>
              <a:rPr lang="en-US" sz="2000" b="1" dirty="0" smtClean="0">
                <a:solidFill>
                  <a:srgbClr val="FF0000"/>
                </a:solidFill>
                <a:latin typeface="Arial" panose="020B0604020202020204" pitchFamily="34" charset="0"/>
                <a:cs typeface="Arial" panose="020B0604020202020204" pitchFamily="34" charset="0"/>
              </a:rPr>
              <a:t>(</a:t>
            </a:r>
            <a:r>
              <a:rPr lang="en-US" sz="2000" b="1" u="sng" dirty="0" smtClean="0">
                <a:solidFill>
                  <a:srgbClr val="FF0000"/>
                </a:solidFill>
                <a:latin typeface="Arial" panose="020B0604020202020204" pitchFamily="34" charset="0"/>
                <a:cs typeface="Arial" panose="020B0604020202020204" pitchFamily="34" charset="0"/>
              </a:rPr>
              <a:t>second hand aerosol)</a:t>
            </a:r>
            <a:r>
              <a:rPr lang="en-US" sz="2000" b="1" u="sng"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a:t>
            </a:r>
            <a:r>
              <a:rPr lang="en-US" sz="2000" dirty="0" smtClean="0">
                <a:solidFill>
                  <a:srgbClr val="00B050"/>
                </a:solidFill>
                <a:latin typeface="Arial" panose="020B0604020202020204" pitchFamily="34" charset="0"/>
                <a:cs typeface="Arial" panose="020B0604020202020204" pitchFamily="34" charset="0"/>
              </a:rPr>
              <a:t>deposited on surface areas </a:t>
            </a:r>
            <a:r>
              <a:rPr lang="en-US" sz="2000" b="1" u="sng" dirty="0" smtClean="0">
                <a:solidFill>
                  <a:srgbClr val="00B050"/>
                </a:solidFill>
                <a:latin typeface="Arial" panose="020B0604020202020204" pitchFamily="34" charset="0"/>
                <a:cs typeface="Arial" panose="020B0604020202020204" pitchFamily="34" charset="0"/>
              </a:rPr>
              <a:t>(third hand aerosol).</a:t>
            </a:r>
            <a:endParaRPr lang="en-US" sz="2000" b="1" u="sng" dirty="0">
              <a:solidFill>
                <a:srgbClr val="00B050"/>
              </a:solidFill>
              <a:latin typeface="Arial" panose="020B0604020202020204" pitchFamily="34" charset="0"/>
              <a:cs typeface="Arial" panose="020B0604020202020204" pitchFamily="34" charset="0"/>
            </a:endParaRPr>
          </a:p>
        </p:txBody>
      </p:sp>
      <p:sp>
        <p:nvSpPr>
          <p:cNvPr id="10" name="TextBox 9"/>
          <p:cNvSpPr txBox="1"/>
          <p:nvPr/>
        </p:nvSpPr>
        <p:spPr>
          <a:xfrm>
            <a:off x="107504" y="3068240"/>
            <a:ext cx="8352928" cy="2308324"/>
          </a:xfrm>
          <a:prstGeom prst="rect">
            <a:avLst/>
          </a:prstGeom>
          <a:noFill/>
        </p:spPr>
        <p:txBody>
          <a:bodyPr wrap="square" rtlCol="0">
            <a:spAutoFit/>
          </a:bodyPr>
          <a:lstStyle/>
          <a:p>
            <a:pPr marL="342900" indent="-342900">
              <a:buFont typeface="Wingdings" panose="05000000000000000000" pitchFamily="2" charset="2"/>
              <a:buChar char="v"/>
            </a:pPr>
            <a:r>
              <a:rPr lang="en-US" sz="2400" dirty="0"/>
              <a:t>Harmful toxicants and carcinogens </a:t>
            </a:r>
            <a:r>
              <a:rPr lang="en-US" sz="2400" dirty="0" smtClean="0"/>
              <a:t>are </a:t>
            </a:r>
            <a:r>
              <a:rPr lang="en-US" sz="2400" dirty="0"/>
              <a:t>found in e-cigarette emissions. </a:t>
            </a:r>
            <a:r>
              <a:rPr lang="en-US" sz="2400" dirty="0" smtClean="0"/>
              <a:t>Include: </a:t>
            </a:r>
            <a:r>
              <a:rPr lang="en-US" sz="2400" b="1" dirty="0">
                <a:solidFill>
                  <a:srgbClr val="FF0000"/>
                </a:solidFill>
              </a:rPr>
              <a:t>polycyclic aromatic hydrocarbons</a:t>
            </a:r>
            <a:r>
              <a:rPr lang="en-US" sz="2400" b="1" dirty="0"/>
              <a:t>,</a:t>
            </a:r>
            <a:r>
              <a:rPr lang="en-US" sz="2400" dirty="0"/>
              <a:t> </a:t>
            </a:r>
            <a:r>
              <a:rPr lang="en-US" sz="2400" b="1" dirty="0">
                <a:solidFill>
                  <a:srgbClr val="FF0000"/>
                </a:solidFill>
              </a:rPr>
              <a:t>volatile organic compounds,</a:t>
            </a:r>
            <a:r>
              <a:rPr lang="en-US" sz="2400" b="1" dirty="0"/>
              <a:t> </a:t>
            </a:r>
            <a:r>
              <a:rPr lang="en-US" sz="2400" dirty="0"/>
              <a:t>and</a:t>
            </a:r>
            <a:r>
              <a:rPr lang="en-US" sz="2400" b="1" dirty="0"/>
              <a:t> </a:t>
            </a:r>
            <a:r>
              <a:rPr lang="en-US" sz="2400" b="1" dirty="0">
                <a:solidFill>
                  <a:srgbClr val="FF0000"/>
                </a:solidFill>
              </a:rPr>
              <a:t>fine and ultrafine particles</a:t>
            </a:r>
            <a:r>
              <a:rPr lang="en-US" sz="2400" dirty="0"/>
              <a:t>. </a:t>
            </a:r>
            <a:endParaRPr lang="en-US" sz="2400" dirty="0">
              <a:solidFill>
                <a:srgbClr val="FFC000"/>
              </a:solidFill>
            </a:endParaRPr>
          </a:p>
          <a:p>
            <a:pPr marL="342900" indent="-342900">
              <a:buFont typeface="Wingdings" panose="05000000000000000000" pitchFamily="2" charset="2"/>
              <a:buChar char="v"/>
            </a:pPr>
            <a:r>
              <a:rPr lang="en-US" sz="2400" b="1" dirty="0">
                <a:solidFill>
                  <a:srgbClr val="FFC000"/>
                </a:solidFill>
              </a:rPr>
              <a:t>Some Metal and silicate particles</a:t>
            </a:r>
            <a:r>
              <a:rPr lang="en-US" sz="2400" dirty="0">
                <a:solidFill>
                  <a:srgbClr val="FFC000"/>
                </a:solidFill>
              </a:rPr>
              <a:t> </a:t>
            </a:r>
            <a:r>
              <a:rPr lang="en-US" sz="2400" dirty="0"/>
              <a:t>have been detected in e-cigarette aerosol, due to degradation of the metal coil used to heat the solution. </a:t>
            </a:r>
          </a:p>
        </p:txBody>
      </p:sp>
      <p:sp>
        <p:nvSpPr>
          <p:cNvPr id="12" name="Rectangle 11"/>
          <p:cNvSpPr/>
          <p:nvPr/>
        </p:nvSpPr>
        <p:spPr>
          <a:xfrm>
            <a:off x="98982" y="6469304"/>
            <a:ext cx="7106839" cy="388696"/>
          </a:xfrm>
          <a:prstGeom prst="rect">
            <a:avLst/>
          </a:prstGeom>
        </p:spPr>
        <p:txBody>
          <a:bodyPr wrap="square">
            <a:spAutoFit/>
          </a:bodyPr>
          <a:lstStyle/>
          <a:p>
            <a:pPr fontAlgn="base">
              <a:lnSpc>
                <a:spcPct val="107000"/>
              </a:lnSpc>
              <a:spcAft>
                <a:spcPts val="800"/>
              </a:spcAft>
            </a:pPr>
            <a:r>
              <a:rPr lang="en-US" sz="1000" i="1" dirty="0">
                <a:latin typeface="Arial" panose="020B0604020202020204" pitchFamily="34" charset="0"/>
                <a:ea typeface="Calibri" panose="020F0502020204030204" pitchFamily="34" charset="0"/>
                <a:cs typeface="Arial" panose="020B0604020202020204" pitchFamily="34" charset="0"/>
              </a:rPr>
              <a:t>Pediatrics</a:t>
            </a:r>
            <a:r>
              <a:rPr lang="en-US" sz="1000" dirty="0">
                <a:latin typeface="Arial" panose="020B0604020202020204" pitchFamily="34" charset="0"/>
                <a:ea typeface="Calibri" panose="020F0502020204030204" pitchFamily="34" charset="0"/>
                <a:cs typeface="Arial" panose="020B0604020202020204" pitchFamily="34" charset="0"/>
              </a:rPr>
              <a:t> (2019) 143 (2): </a:t>
            </a:r>
            <a:r>
              <a:rPr lang="en-US" sz="1000" dirty="0">
                <a:latin typeface="Helvetica" panose="020B0604020202020204" pitchFamily="34" charset="0"/>
                <a:ea typeface="Calibri" panose="020F0502020204030204" pitchFamily="34" charset="0"/>
                <a:cs typeface="Arial" panose="020B0604020202020204" pitchFamily="34" charset="0"/>
              </a:rPr>
              <a:t>e20183652.</a:t>
            </a:r>
            <a:r>
              <a:rPr lang="en-US" dirty="0" smtClean="0">
                <a:latin typeface="Helvetica" panose="020B0604020202020204" pitchFamily="34" charset="0"/>
                <a:ea typeface="Calibri" panose="020F0502020204030204" pitchFamily="34" charset="0"/>
                <a:cs typeface="Arial" panose="020B0604020202020204" pitchFamily="34" charset="0"/>
              </a:rPr>
              <a:t> </a:t>
            </a:r>
            <a:r>
              <a:rPr lang="en-US" sz="1000" u="sng" dirty="0" smtClean="0">
                <a:latin typeface="Arial" panose="020B0604020202020204" pitchFamily="34" charset="0"/>
                <a:ea typeface="Calibri" panose="020F0502020204030204" pitchFamily="34" charset="0"/>
                <a:cs typeface="Arial" panose="020B0604020202020204" pitchFamily="34" charset="0"/>
                <a:hlinkClick r:id="rId3"/>
              </a:rPr>
              <a:t>https://doi.org/10.1542/peds.2018-3652</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336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2729" y="188640"/>
            <a:ext cx="6419056" cy="706090"/>
          </a:xfrm>
          <a:solidFill>
            <a:srgbClr val="FFFF00"/>
          </a:solidFill>
        </p:spPr>
        <p:txBody>
          <a:bodyPr>
            <a:normAutofit fontScale="90000"/>
          </a:bodyPr>
          <a:lstStyle/>
          <a:p>
            <a:pPr algn="ctr"/>
            <a:r>
              <a:rPr lang="en-US" b="1" u="sng" dirty="0">
                <a:solidFill>
                  <a:srgbClr val="0070C0"/>
                </a:solidFill>
              </a:rPr>
              <a:t>Health Impact of </a:t>
            </a:r>
            <a:r>
              <a:rPr lang="en-US" b="1" u="sng" dirty="0" smtClean="0">
                <a:solidFill>
                  <a:srgbClr val="0070C0"/>
                </a:solidFill>
              </a:rPr>
              <a:t>Vaping</a:t>
            </a:r>
            <a:endParaRPr lang="en-US" u="sng" dirty="0">
              <a:solidFill>
                <a:srgbClr val="0070C0"/>
              </a:solidFill>
            </a:endParaRPr>
          </a:p>
        </p:txBody>
      </p:sp>
      <p:sp>
        <p:nvSpPr>
          <p:cNvPr id="5" name="Content Placeholder 2"/>
          <p:cNvSpPr>
            <a:spLocks noGrp="1"/>
          </p:cNvSpPr>
          <p:nvPr>
            <p:ph idx="1"/>
          </p:nvPr>
        </p:nvSpPr>
        <p:spPr>
          <a:xfrm>
            <a:off x="457200" y="1124744"/>
            <a:ext cx="8291264" cy="5112568"/>
          </a:xfrm>
        </p:spPr>
        <p:txBody>
          <a:bodyPr/>
          <a:lstStyle/>
          <a:p>
            <a:pPr marL="0" indent="0">
              <a:buNone/>
            </a:pPr>
            <a:endParaRPr lang="en-US" sz="2400" b="1" u="sng" dirty="0">
              <a:solidFill>
                <a:srgbClr val="0070C0"/>
              </a:solidFill>
            </a:endParaRPr>
          </a:p>
          <a:p>
            <a:pPr marL="0" indent="0">
              <a:buNone/>
            </a:pPr>
            <a:endParaRPr lang="en-US" dirty="0"/>
          </a:p>
        </p:txBody>
      </p:sp>
      <p:sp>
        <p:nvSpPr>
          <p:cNvPr id="2" name="Rectangle 1"/>
          <p:cNvSpPr/>
          <p:nvPr/>
        </p:nvSpPr>
        <p:spPr>
          <a:xfrm>
            <a:off x="755576" y="1112811"/>
            <a:ext cx="7488832" cy="1384995"/>
          </a:xfrm>
          <a:prstGeom prst="rect">
            <a:avLst/>
          </a:prstGeom>
        </p:spPr>
        <p:txBody>
          <a:bodyPr wrap="square">
            <a:spAutoFit/>
          </a:bodyPr>
          <a:lstStyle/>
          <a:p>
            <a:pPr algn="ctr"/>
            <a:r>
              <a:rPr lang="en-US" sz="2800" dirty="0">
                <a:solidFill>
                  <a:srgbClr val="00B050"/>
                </a:solidFill>
              </a:rPr>
              <a:t>In 2018, the </a:t>
            </a:r>
            <a:r>
              <a:rPr lang="en-US" sz="2800" b="1" dirty="0">
                <a:solidFill>
                  <a:srgbClr val="00B050"/>
                </a:solidFill>
              </a:rPr>
              <a:t>National Academies of Science, Engineering and </a:t>
            </a:r>
            <a:r>
              <a:rPr lang="en-US" sz="2800" b="1" dirty="0" smtClean="0">
                <a:solidFill>
                  <a:srgbClr val="00B050"/>
                </a:solidFill>
              </a:rPr>
              <a:t> Medicine</a:t>
            </a:r>
            <a:r>
              <a:rPr lang="en-US" sz="2800" dirty="0">
                <a:solidFill>
                  <a:srgbClr val="00B050"/>
                </a:solidFill>
              </a:rPr>
              <a:t> released a study report that reviewed over 800 different studies</a:t>
            </a:r>
            <a:endParaRPr lang="en-US" sz="2800" dirty="0"/>
          </a:p>
        </p:txBody>
      </p:sp>
      <p:sp>
        <p:nvSpPr>
          <p:cNvPr id="13" name="TextBox 12"/>
          <p:cNvSpPr txBox="1"/>
          <p:nvPr/>
        </p:nvSpPr>
        <p:spPr>
          <a:xfrm>
            <a:off x="251120" y="2502766"/>
            <a:ext cx="8497743" cy="3785652"/>
          </a:xfrm>
          <a:prstGeom prst="rect">
            <a:avLst/>
          </a:prstGeom>
          <a:noFill/>
        </p:spPr>
        <p:txBody>
          <a:bodyPr wrap="square" rtlCol="0">
            <a:spAutoFit/>
          </a:bodyPr>
          <a:lstStyle/>
          <a:p>
            <a:pPr marL="285750" lvl="0" indent="-285750" algn="just">
              <a:buFont typeface="Wingdings" panose="05000000000000000000" pitchFamily="2" charset="2"/>
              <a:buChar char="v"/>
            </a:pPr>
            <a:r>
              <a:rPr lang="en-US" sz="2400" dirty="0"/>
              <a:t>Secondhand vape aerosol contains flavorings, such as </a:t>
            </a:r>
            <a:r>
              <a:rPr lang="en-US" sz="2400" b="1" dirty="0" err="1">
                <a:solidFill>
                  <a:srgbClr val="FF0000"/>
                </a:solidFill>
              </a:rPr>
              <a:t>diacety</a:t>
            </a:r>
            <a:r>
              <a:rPr lang="en-US" sz="2400" dirty="0" err="1">
                <a:solidFill>
                  <a:srgbClr val="FF0000"/>
                </a:solidFill>
              </a:rPr>
              <a:t>l</a:t>
            </a:r>
            <a:r>
              <a:rPr lang="en-US" sz="2400" dirty="0"/>
              <a:t>, </a:t>
            </a:r>
            <a:r>
              <a:rPr lang="en-US" sz="2400" dirty="0" smtClean="0"/>
              <a:t>that </a:t>
            </a:r>
            <a:r>
              <a:rPr lang="en-US" sz="2400" dirty="0"/>
              <a:t>may </a:t>
            </a:r>
            <a:r>
              <a:rPr lang="en-US" sz="2400" b="1" dirty="0"/>
              <a:t>impair the function of cilia in the airway </a:t>
            </a:r>
            <a:r>
              <a:rPr lang="en-US" sz="2400" dirty="0"/>
              <a:t>linked to Chronic Obstructive Pulmonary Disease (COPD)</a:t>
            </a:r>
          </a:p>
          <a:p>
            <a:pPr marL="285750" lvl="0" indent="-285750" algn="just">
              <a:buFont typeface="Wingdings" panose="05000000000000000000" pitchFamily="2" charset="2"/>
              <a:buChar char="v"/>
            </a:pPr>
            <a:r>
              <a:rPr lang="en-US" sz="2400" dirty="0" smtClean="0"/>
              <a:t>E-cigarettes </a:t>
            </a:r>
            <a:r>
              <a:rPr lang="en-US" sz="2400" dirty="0"/>
              <a:t>also contain </a:t>
            </a:r>
            <a:r>
              <a:rPr lang="en-US" sz="2400" b="1" dirty="0" err="1">
                <a:solidFill>
                  <a:srgbClr val="FF0000"/>
                </a:solidFill>
              </a:rPr>
              <a:t>acrolein</a:t>
            </a:r>
            <a:r>
              <a:rPr lang="en-US" sz="2400" dirty="0"/>
              <a:t> resulting from decomposition of glycerol by </a:t>
            </a:r>
            <a:r>
              <a:rPr lang="en-US" sz="2400" dirty="0" smtClean="0"/>
              <a:t>dehydration      </a:t>
            </a:r>
            <a:r>
              <a:rPr lang="en-US" sz="2400" b="1" dirty="0" smtClean="0">
                <a:solidFill>
                  <a:srgbClr val="7030A0"/>
                </a:solidFill>
              </a:rPr>
              <a:t>(</a:t>
            </a:r>
            <a:r>
              <a:rPr lang="en-US" sz="2400" b="1" dirty="0">
                <a:solidFill>
                  <a:srgbClr val="7030A0"/>
                </a:solidFill>
              </a:rPr>
              <a:t>CH</a:t>
            </a:r>
            <a:r>
              <a:rPr lang="en-US" sz="2400" b="1" baseline="-25000" dirty="0">
                <a:solidFill>
                  <a:srgbClr val="7030A0"/>
                </a:solidFill>
              </a:rPr>
              <a:t>2</a:t>
            </a:r>
            <a:r>
              <a:rPr lang="en-US" sz="2400" b="1" dirty="0">
                <a:solidFill>
                  <a:srgbClr val="7030A0"/>
                </a:solidFill>
              </a:rPr>
              <a:t>OH)</a:t>
            </a:r>
            <a:r>
              <a:rPr lang="en-US" sz="2400" b="1" baseline="-25000" dirty="0">
                <a:solidFill>
                  <a:srgbClr val="7030A0"/>
                </a:solidFill>
              </a:rPr>
              <a:t>2</a:t>
            </a:r>
            <a:r>
              <a:rPr lang="en-US" sz="2400" b="1" dirty="0">
                <a:solidFill>
                  <a:srgbClr val="7030A0"/>
                </a:solidFill>
              </a:rPr>
              <a:t>CHOH → CH</a:t>
            </a:r>
            <a:r>
              <a:rPr lang="en-US" sz="2400" b="1" baseline="-25000" dirty="0">
                <a:solidFill>
                  <a:srgbClr val="7030A0"/>
                </a:solidFill>
              </a:rPr>
              <a:t>2</a:t>
            </a:r>
            <a:r>
              <a:rPr lang="en-US" sz="2400" b="1" dirty="0">
                <a:solidFill>
                  <a:srgbClr val="7030A0"/>
                </a:solidFill>
              </a:rPr>
              <a:t>=CHCHO + 2 H</a:t>
            </a:r>
            <a:r>
              <a:rPr lang="en-US" sz="2400" b="1" baseline="-25000" dirty="0">
                <a:solidFill>
                  <a:srgbClr val="7030A0"/>
                </a:solidFill>
              </a:rPr>
              <a:t>2</a:t>
            </a:r>
            <a:r>
              <a:rPr lang="en-US" sz="2400" b="1" dirty="0">
                <a:solidFill>
                  <a:srgbClr val="7030A0"/>
                </a:solidFill>
              </a:rPr>
              <a:t>O </a:t>
            </a:r>
          </a:p>
          <a:p>
            <a:pPr algn="just"/>
            <a:r>
              <a:rPr lang="en-US" sz="2400" dirty="0"/>
              <a:t> </a:t>
            </a:r>
            <a:r>
              <a:rPr lang="en-US" sz="2400" dirty="0" smtClean="0"/>
              <a:t>    It </a:t>
            </a:r>
            <a:r>
              <a:rPr lang="en-US" sz="2400" dirty="0"/>
              <a:t>can cause acute lung </a:t>
            </a:r>
            <a:r>
              <a:rPr lang="en-US" sz="2400" dirty="0" smtClean="0"/>
              <a:t>injury, COPD </a:t>
            </a:r>
            <a:r>
              <a:rPr lang="en-US" sz="2400" dirty="0"/>
              <a:t>and may cause </a:t>
            </a:r>
            <a:r>
              <a:rPr lang="en-US" sz="2400" dirty="0" smtClean="0"/>
              <a:t>lung </a:t>
            </a:r>
            <a:r>
              <a:rPr lang="en-US" sz="2400" dirty="0"/>
              <a:t>cancer</a:t>
            </a:r>
            <a:r>
              <a:rPr lang="en-US" sz="2400" dirty="0" smtClean="0"/>
              <a:t>.</a:t>
            </a:r>
          </a:p>
          <a:p>
            <a:pPr marL="285750" lvl="0" indent="-285750" algn="just">
              <a:buFont typeface="Wingdings" panose="05000000000000000000" pitchFamily="2" charset="2"/>
              <a:buChar char="v"/>
            </a:pPr>
            <a:r>
              <a:rPr lang="en-US" sz="2400" dirty="0"/>
              <a:t>E-cigarettes produce dangerous </a:t>
            </a:r>
            <a:r>
              <a:rPr lang="en-US" sz="2400" b="1" dirty="0">
                <a:solidFill>
                  <a:srgbClr val="FF0000"/>
                </a:solidFill>
              </a:rPr>
              <a:t>aldehydes (acetaldehyde, </a:t>
            </a:r>
            <a:r>
              <a:rPr lang="en-US" sz="2400" b="1" dirty="0" err="1">
                <a:solidFill>
                  <a:srgbClr val="FF0000"/>
                </a:solidFill>
              </a:rPr>
              <a:t>acrolein</a:t>
            </a:r>
            <a:r>
              <a:rPr lang="en-US" sz="2400" b="1" dirty="0">
                <a:solidFill>
                  <a:srgbClr val="FF0000"/>
                </a:solidFill>
              </a:rPr>
              <a:t>, and formaldehyde)</a:t>
            </a:r>
            <a:r>
              <a:rPr lang="en-US" sz="2400" dirty="0"/>
              <a:t>. These can cause lung disease, as well as cardiovascular (heart) disease</a:t>
            </a:r>
            <a:r>
              <a:rPr lang="en-US" sz="2400" dirty="0" smtClean="0"/>
              <a:t>. </a:t>
            </a:r>
            <a:endParaRPr lang="en-US" sz="2400" dirty="0"/>
          </a:p>
        </p:txBody>
      </p:sp>
    </p:spTree>
    <p:extLst>
      <p:ext uri="{BB962C8B-B14F-4D97-AF65-F5344CB8AC3E}">
        <p14:creationId xmlns:p14="http://schemas.microsoft.com/office/powerpoint/2010/main" val="58283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95536" y="116632"/>
            <a:ext cx="6779096" cy="850106"/>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smtClean="0">
                <a:solidFill>
                  <a:srgbClr val="0070C0"/>
                </a:solidFill>
              </a:rPr>
              <a:t>Health Impact of Vaping</a:t>
            </a:r>
            <a:endParaRPr lang="en-US" u="sng" dirty="0">
              <a:solidFill>
                <a:srgbClr val="0070C0"/>
              </a:solidFill>
            </a:endParaRPr>
          </a:p>
        </p:txBody>
      </p:sp>
      <p:sp>
        <p:nvSpPr>
          <p:cNvPr id="5" name="Content Placeholder 4"/>
          <p:cNvSpPr>
            <a:spLocks noGrp="1"/>
          </p:cNvSpPr>
          <p:nvPr>
            <p:ph idx="1"/>
          </p:nvPr>
        </p:nvSpPr>
        <p:spPr>
          <a:xfrm>
            <a:off x="251520" y="1002202"/>
            <a:ext cx="8568952" cy="1323439"/>
          </a:xfrm>
          <a:prstGeom prst="rect">
            <a:avLst/>
          </a:prstGeom>
        </p:spPr>
        <p:txBody>
          <a:bodyPr wrap="square">
            <a:spAutoFit/>
          </a:bodyPr>
          <a:lstStyle/>
          <a:p>
            <a:pPr marL="0" indent="0" algn="just">
              <a:buNone/>
            </a:pPr>
            <a:r>
              <a:rPr lang="en-US" sz="2000" dirty="0">
                <a:solidFill>
                  <a:srgbClr val="000000"/>
                </a:solidFill>
                <a:latin typeface="Arial" panose="020B0604020202020204" pitchFamily="34" charset="0"/>
                <a:ea typeface="Calibri" panose="020F0502020204030204" pitchFamily="34" charset="0"/>
              </a:rPr>
              <a:t>In recent years, a concerning outbreak of </a:t>
            </a:r>
            <a:r>
              <a:rPr lang="en-US" sz="2000" b="1" dirty="0" smtClean="0">
                <a:solidFill>
                  <a:srgbClr val="FF0000"/>
                </a:solidFill>
                <a:latin typeface="Arial" panose="020B0604020202020204" pitchFamily="34" charset="0"/>
                <a:ea typeface="Calibri" panose="020F0502020204030204" pitchFamily="34" charset="0"/>
              </a:rPr>
              <a:t>E</a:t>
            </a:r>
            <a:r>
              <a:rPr lang="en-US" sz="2000" dirty="0" smtClean="0">
                <a:solidFill>
                  <a:srgbClr val="000000"/>
                </a:solidFill>
                <a:latin typeface="Arial" panose="020B0604020202020204" pitchFamily="34" charset="0"/>
                <a:ea typeface="Calibri" panose="020F0502020204030204" pitchFamily="34" charset="0"/>
              </a:rPr>
              <a:t>-cigarette </a:t>
            </a:r>
            <a:r>
              <a:rPr lang="en-US" sz="2000" dirty="0">
                <a:solidFill>
                  <a:srgbClr val="000000"/>
                </a:solidFill>
                <a:latin typeface="Arial" panose="020B0604020202020204" pitchFamily="34" charset="0"/>
                <a:ea typeface="Calibri" panose="020F0502020204030204" pitchFamily="34" charset="0"/>
              </a:rPr>
              <a:t>or </a:t>
            </a:r>
            <a:r>
              <a:rPr lang="en-US" sz="2000" b="1" dirty="0">
                <a:solidFill>
                  <a:srgbClr val="FF0000"/>
                </a:solidFill>
                <a:latin typeface="Arial" panose="020B0604020202020204" pitchFamily="34" charset="0"/>
                <a:ea typeface="Calibri" panose="020F0502020204030204" pitchFamily="34" charset="0"/>
              </a:rPr>
              <a:t>V</a:t>
            </a:r>
            <a:r>
              <a:rPr lang="en-US" sz="2000" dirty="0">
                <a:solidFill>
                  <a:srgbClr val="000000"/>
                </a:solidFill>
                <a:latin typeface="Arial" panose="020B0604020202020204" pitchFamily="34" charset="0"/>
                <a:ea typeface="Calibri" panose="020F0502020204030204" pitchFamily="34" charset="0"/>
              </a:rPr>
              <a:t>aping product use-</a:t>
            </a:r>
            <a:r>
              <a:rPr lang="en-US" sz="2000" b="1" dirty="0">
                <a:solidFill>
                  <a:srgbClr val="FF0000"/>
                </a:solidFill>
                <a:latin typeface="Arial" panose="020B0604020202020204" pitchFamily="34" charset="0"/>
                <a:ea typeface="Calibri" panose="020F0502020204030204" pitchFamily="34" charset="0"/>
              </a:rPr>
              <a:t>A</a:t>
            </a:r>
            <a:r>
              <a:rPr lang="en-US" sz="2000" dirty="0">
                <a:solidFill>
                  <a:srgbClr val="000000"/>
                </a:solidFill>
                <a:latin typeface="Arial" panose="020B0604020202020204" pitchFamily="34" charset="0"/>
                <a:ea typeface="Calibri" panose="020F0502020204030204" pitchFamily="34" charset="0"/>
              </a:rPr>
              <a:t>ssociated </a:t>
            </a:r>
            <a:r>
              <a:rPr lang="en-US" sz="2000" b="1" dirty="0">
                <a:solidFill>
                  <a:srgbClr val="FF0000"/>
                </a:solidFill>
                <a:latin typeface="Arial" panose="020B0604020202020204" pitchFamily="34" charset="0"/>
                <a:ea typeface="Calibri" panose="020F0502020204030204" pitchFamily="34" charset="0"/>
              </a:rPr>
              <a:t>L</a:t>
            </a:r>
            <a:r>
              <a:rPr lang="en-US" sz="2000" dirty="0">
                <a:solidFill>
                  <a:srgbClr val="000000"/>
                </a:solidFill>
                <a:latin typeface="Arial" panose="020B0604020202020204" pitchFamily="34" charset="0"/>
                <a:ea typeface="Calibri" panose="020F0502020204030204" pitchFamily="34" charset="0"/>
              </a:rPr>
              <a:t>ung </a:t>
            </a:r>
            <a:r>
              <a:rPr lang="en-US" sz="2000" b="1" dirty="0">
                <a:solidFill>
                  <a:srgbClr val="FF0000"/>
                </a:solidFill>
                <a:latin typeface="Arial" panose="020B0604020202020204" pitchFamily="34" charset="0"/>
                <a:ea typeface="Calibri" panose="020F0502020204030204" pitchFamily="34" charset="0"/>
              </a:rPr>
              <a:t>I</a:t>
            </a:r>
            <a:r>
              <a:rPr lang="en-US" sz="2000" dirty="0">
                <a:solidFill>
                  <a:srgbClr val="000000"/>
                </a:solidFill>
                <a:latin typeface="Arial" panose="020B0604020202020204" pitchFamily="34" charset="0"/>
                <a:ea typeface="Calibri" panose="020F0502020204030204" pitchFamily="34" charset="0"/>
              </a:rPr>
              <a:t>njury</a:t>
            </a:r>
            <a:r>
              <a:rPr lang="en-US" sz="2000" dirty="0" smtClean="0">
                <a:solidFill>
                  <a:srgbClr val="000000"/>
                </a:solidFill>
                <a:latin typeface="Arial" panose="020B0604020202020204" pitchFamily="34" charset="0"/>
                <a:ea typeface="Calibri" panose="020F0502020204030204" pitchFamily="34" charset="0"/>
              </a:rPr>
              <a:t>, </a:t>
            </a:r>
            <a:r>
              <a:rPr lang="en-US" sz="2000" dirty="0">
                <a:solidFill>
                  <a:srgbClr val="000000"/>
                </a:solidFill>
                <a:latin typeface="Arial" panose="020B0604020202020204" pitchFamily="34" charset="0"/>
                <a:ea typeface="Calibri" panose="020F0502020204030204" pitchFamily="34" charset="0"/>
              </a:rPr>
              <a:t>known as </a:t>
            </a:r>
            <a:r>
              <a:rPr lang="en-US" sz="2000" b="1" dirty="0" smtClean="0">
                <a:solidFill>
                  <a:srgbClr val="FF0000"/>
                </a:solidFill>
                <a:latin typeface="Arial" panose="020B0604020202020204" pitchFamily="34" charset="0"/>
                <a:ea typeface="Calibri" panose="020F0502020204030204" pitchFamily="34" charset="0"/>
              </a:rPr>
              <a:t>EVALI</a:t>
            </a:r>
            <a:r>
              <a:rPr lang="en-US" sz="2000" dirty="0" smtClean="0">
                <a:solidFill>
                  <a:srgbClr val="000000"/>
                </a:solidFill>
                <a:latin typeface="Arial" panose="020B0604020202020204" pitchFamily="34" charset="0"/>
                <a:ea typeface="Calibri" panose="020F0502020204030204" pitchFamily="34" charset="0"/>
              </a:rPr>
              <a:t>, </a:t>
            </a:r>
            <a:r>
              <a:rPr lang="en-US" sz="2000" dirty="0">
                <a:solidFill>
                  <a:srgbClr val="000000"/>
                </a:solidFill>
                <a:latin typeface="Arial" panose="020B0604020202020204" pitchFamily="34" charset="0"/>
                <a:ea typeface="Calibri" panose="020F0502020204030204" pitchFamily="34" charset="0"/>
              </a:rPr>
              <a:t>has emerged</a:t>
            </a:r>
            <a:r>
              <a:rPr lang="en-US" sz="2000" dirty="0" smtClean="0">
                <a:solidFill>
                  <a:srgbClr val="000000"/>
                </a:solidFill>
                <a:latin typeface="Arial" panose="020B0604020202020204" pitchFamily="34" charset="0"/>
                <a:ea typeface="Calibri" panose="020F0502020204030204" pitchFamily="34" charset="0"/>
              </a:rPr>
              <a:t>. </a:t>
            </a:r>
            <a:r>
              <a:rPr lang="en-US" sz="2000" dirty="0">
                <a:latin typeface="Arial" panose="020B0604020202020204" pitchFamily="34" charset="0"/>
                <a:cs typeface="Arial" panose="020B0604020202020204" pitchFamily="34" charset="0"/>
              </a:rPr>
              <a:t>As of early 2020, EVALI was responsible for nearly </a:t>
            </a:r>
            <a:r>
              <a:rPr lang="en-US" sz="2000" b="1" dirty="0">
                <a:latin typeface="Arial" panose="020B0604020202020204" pitchFamily="34" charset="0"/>
                <a:cs typeface="Arial" panose="020B0604020202020204" pitchFamily="34" charset="0"/>
              </a:rPr>
              <a:t>3,000</a:t>
            </a:r>
            <a:r>
              <a:rPr lang="en-US" sz="2000" dirty="0">
                <a:latin typeface="Arial" panose="020B0604020202020204" pitchFamily="34" charset="0"/>
                <a:cs typeface="Arial" panose="020B0604020202020204" pitchFamily="34" charset="0"/>
              </a:rPr>
              <a:t> hospitalizations and almost </a:t>
            </a:r>
            <a:r>
              <a:rPr lang="en-US" sz="2000" b="1" dirty="0">
                <a:latin typeface="Arial" panose="020B0604020202020204" pitchFamily="34" charset="0"/>
                <a:cs typeface="Arial" panose="020B0604020202020204" pitchFamily="34" charset="0"/>
              </a:rPr>
              <a:t>70</a:t>
            </a:r>
            <a:r>
              <a:rPr lang="en-US" sz="2000" dirty="0">
                <a:latin typeface="Arial" panose="020B0604020202020204" pitchFamily="34" charset="0"/>
                <a:cs typeface="Arial" panose="020B0604020202020204" pitchFamily="34" charset="0"/>
              </a:rPr>
              <a:t> deaths.</a:t>
            </a:r>
            <a:r>
              <a:rPr lang="en-US" sz="2000" dirty="0" smtClean="0">
                <a:latin typeface="Arial" panose="020B0604020202020204" pitchFamily="34" charset="0"/>
                <a:cs typeface="Arial" panose="020B0604020202020204" pitchFamily="34" charset="0"/>
              </a:rPr>
              <a:t>.</a:t>
            </a:r>
            <a:r>
              <a:rPr lang="en-US" sz="2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123728" y="2204864"/>
            <a:ext cx="4558200" cy="37419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39151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95536" y="116632"/>
            <a:ext cx="6779096" cy="850106"/>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0070C0"/>
                </a:solidFill>
              </a:rPr>
              <a:t>Health Impact of Vaping</a:t>
            </a:r>
            <a:endParaRPr lang="en-US" u="sng" dirty="0">
              <a:solidFill>
                <a:srgbClr val="0070C0"/>
              </a:solidFill>
            </a:endParaRPr>
          </a:p>
        </p:txBody>
      </p:sp>
      <p:sp>
        <p:nvSpPr>
          <p:cNvPr id="8" name="Content Placeholder 2"/>
          <p:cNvSpPr txBox="1">
            <a:spLocks/>
          </p:cNvSpPr>
          <p:nvPr/>
        </p:nvSpPr>
        <p:spPr>
          <a:xfrm>
            <a:off x="218492" y="961899"/>
            <a:ext cx="8601980" cy="20743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dirty="0" smtClean="0"/>
              <a:t>The exact cause of </a:t>
            </a:r>
            <a:r>
              <a:rPr lang="en-US" sz="2400" b="1" dirty="0" smtClean="0"/>
              <a:t>EVALI</a:t>
            </a:r>
            <a:r>
              <a:rPr lang="en-US" sz="2400" dirty="0" smtClean="0"/>
              <a:t> is still under investigation, </a:t>
            </a:r>
            <a:r>
              <a:rPr lang="en-US" sz="2400" u="sng" dirty="0" smtClean="0"/>
              <a:t>but evidence </a:t>
            </a:r>
            <a:r>
              <a:rPr lang="en-US" sz="2400" dirty="0" smtClean="0"/>
              <a:t>suggests that </a:t>
            </a:r>
            <a:r>
              <a:rPr lang="en-US" sz="2400" b="1" dirty="0" smtClean="0">
                <a:solidFill>
                  <a:srgbClr val="FF0000"/>
                </a:solidFill>
              </a:rPr>
              <a:t>vitamin E acetate</a:t>
            </a:r>
            <a:r>
              <a:rPr lang="en-US" sz="2400" dirty="0" smtClean="0"/>
              <a:t>, an additive found in some THC vaping products, may play a role*. Vitamin E acetate was illegally used as a diluent in counterfeit, low-cost vapes cartridges. Its use as a diluent became common in 2019, coexisting with the EVALI outbreak.**</a:t>
            </a:r>
            <a:endParaRPr lang="en-US" sz="2400" dirty="0"/>
          </a:p>
        </p:txBody>
      </p:sp>
      <p:sp>
        <p:nvSpPr>
          <p:cNvPr id="9" name="Flowchart: Sequential Access Storage 8"/>
          <p:cNvSpPr/>
          <p:nvPr/>
        </p:nvSpPr>
        <p:spPr>
          <a:xfrm>
            <a:off x="1763688" y="2996953"/>
            <a:ext cx="5256584" cy="2388802"/>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Vitamin E acetate </a:t>
            </a:r>
            <a:r>
              <a:rPr lang="en-US" sz="2000" dirty="0"/>
              <a:t>has been found in </a:t>
            </a:r>
            <a:r>
              <a:rPr lang="en-US" sz="2000" dirty="0" err="1"/>
              <a:t>bronchoalveolar</a:t>
            </a:r>
            <a:r>
              <a:rPr lang="en-US" sz="2000" dirty="0"/>
              <a:t> lavage (BAL) fluid samples of individuals with EVALI, and it is believed to be associated with this condition. </a:t>
            </a:r>
          </a:p>
          <a:p>
            <a:pPr algn="ctr"/>
            <a:endParaRPr lang="en-US" b="1" dirty="0"/>
          </a:p>
        </p:txBody>
      </p:sp>
      <p:sp>
        <p:nvSpPr>
          <p:cNvPr id="10" name="TextBox 9"/>
          <p:cNvSpPr txBox="1"/>
          <p:nvPr/>
        </p:nvSpPr>
        <p:spPr>
          <a:xfrm flipH="1">
            <a:off x="35496" y="5769673"/>
            <a:ext cx="7488832"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smtClean="0"/>
              <a:t>Blount </a:t>
            </a:r>
            <a:r>
              <a:rPr lang="en-US" sz="1000" dirty="0"/>
              <a:t>BC et all., </a:t>
            </a:r>
            <a:r>
              <a:rPr lang="en-US" sz="1000" b="1" dirty="0"/>
              <a:t>Lung Injury Response Laboratory Working Group. Vitamin E Acetate in </a:t>
            </a:r>
            <a:r>
              <a:rPr lang="en-US" sz="1000" b="1" dirty="0" err="1"/>
              <a:t>Bronchoalveolar</a:t>
            </a:r>
            <a:r>
              <a:rPr lang="en-US" sz="1000" b="1" dirty="0"/>
              <a:t>-Lavage Fluid Associated with EVALI.</a:t>
            </a:r>
            <a:r>
              <a:rPr lang="en-US" sz="1000" dirty="0"/>
              <a:t> N </a:t>
            </a:r>
            <a:r>
              <a:rPr lang="en-US" sz="1000" dirty="0" err="1"/>
              <a:t>Engl</a:t>
            </a:r>
            <a:r>
              <a:rPr lang="en-US" sz="1000" dirty="0"/>
              <a:t> J Med. 2020 Feb 20;382(8):</a:t>
            </a:r>
            <a:r>
              <a:rPr lang="en-US" sz="1000" dirty="0" smtClean="0"/>
              <a:t>697-705</a:t>
            </a:r>
          </a:p>
          <a:p>
            <a:pPr marL="171450" indent="-171450">
              <a:buFont typeface="Arial" panose="020B0604020202020204" pitchFamily="34" charset="0"/>
              <a:buChar char="•"/>
            </a:pPr>
            <a:endParaRPr lang="en-US" sz="1000" dirty="0"/>
          </a:p>
        </p:txBody>
      </p:sp>
      <p:sp>
        <p:nvSpPr>
          <p:cNvPr id="11" name="TextBox 10"/>
          <p:cNvSpPr txBox="1"/>
          <p:nvPr/>
        </p:nvSpPr>
        <p:spPr>
          <a:xfrm>
            <a:off x="35497" y="6054818"/>
            <a:ext cx="8928992" cy="246221"/>
          </a:xfrm>
          <a:prstGeom prst="rect">
            <a:avLst/>
          </a:prstGeom>
          <a:noFill/>
        </p:spPr>
        <p:txBody>
          <a:bodyPr wrap="square" rtlCol="0">
            <a:spAutoFit/>
          </a:bodyPr>
          <a:lstStyle/>
          <a:p>
            <a:r>
              <a:rPr lang="en-US" sz="1000" dirty="0" smtClean="0"/>
              <a:t>**Cherian </a:t>
            </a:r>
            <a:r>
              <a:rPr lang="en-US" sz="1000" dirty="0"/>
              <a:t>SV, Kumar A, Estrada-Y-Martin RM. </a:t>
            </a:r>
            <a:r>
              <a:rPr lang="en-US" sz="1000" b="1" dirty="0"/>
              <a:t>E-Cigarette or Vaping Product-Associated Lung Injury:</a:t>
            </a:r>
            <a:r>
              <a:rPr lang="en-US" sz="1000" dirty="0"/>
              <a:t> A Review. Am J Med. 2020 Jun;133(6):657-663</a:t>
            </a:r>
          </a:p>
        </p:txBody>
      </p:sp>
    </p:spTree>
    <p:extLst>
      <p:ext uri="{BB962C8B-B14F-4D97-AF65-F5344CB8AC3E}">
        <p14:creationId xmlns:p14="http://schemas.microsoft.com/office/powerpoint/2010/main" val="20268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424936" cy="5025344"/>
          </a:xfrm>
        </p:spPr>
        <p:txBody>
          <a:bodyPr>
            <a:normAutofit lnSpcReduction="10000"/>
          </a:bodyPr>
          <a:lstStyle/>
          <a:p>
            <a:r>
              <a:rPr lang="en-US" sz="2800" dirty="0" smtClean="0">
                <a:solidFill>
                  <a:srgbClr val="FF0000"/>
                </a:solidFill>
                <a:latin typeface="Arial Black" panose="020B0A04020102020204" pitchFamily="34" charset="0"/>
              </a:rPr>
              <a:t>Mechanisms </a:t>
            </a:r>
            <a:r>
              <a:rPr lang="en-US" sz="2800" dirty="0">
                <a:solidFill>
                  <a:srgbClr val="FF0000"/>
                </a:solidFill>
                <a:latin typeface="Arial Black" panose="020B0A04020102020204" pitchFamily="34" charset="0"/>
              </a:rPr>
              <a:t>for </a:t>
            </a:r>
            <a:r>
              <a:rPr lang="en-US" sz="2800" dirty="0" smtClean="0">
                <a:solidFill>
                  <a:srgbClr val="FF0000"/>
                </a:solidFill>
                <a:latin typeface="Arial Black" panose="020B0A04020102020204" pitchFamily="34" charset="0"/>
              </a:rPr>
              <a:t>EVALI</a:t>
            </a:r>
          </a:p>
          <a:p>
            <a:pPr marL="0" indent="0">
              <a:buNone/>
            </a:pPr>
            <a:r>
              <a:rPr lang="en-US" sz="2800" dirty="0" smtClean="0"/>
              <a:t>Is due to the </a:t>
            </a:r>
            <a:r>
              <a:rPr lang="en-US" sz="2800" dirty="0"/>
              <a:t>potential interaction of vitamin E with pulmonary surfactant (PS</a:t>
            </a:r>
            <a:r>
              <a:rPr lang="en-US" sz="2800" dirty="0" smtClean="0"/>
              <a:t>). </a:t>
            </a:r>
            <a:r>
              <a:rPr lang="en-US" sz="2800" dirty="0"/>
              <a:t>PS is a phospholipid layer that lines </a:t>
            </a:r>
            <a:r>
              <a:rPr lang="en-US" sz="2800" dirty="0" smtClean="0"/>
              <a:t>alveoli. Its </a:t>
            </a:r>
            <a:r>
              <a:rPr lang="en-US" sz="2800" dirty="0"/>
              <a:t>important function </a:t>
            </a:r>
            <a:r>
              <a:rPr lang="en-US" sz="2800" dirty="0" smtClean="0"/>
              <a:t>is </a:t>
            </a:r>
            <a:r>
              <a:rPr lang="en-US" sz="2800" dirty="0"/>
              <a:t>to reduce the surface tension of the alveolar </a:t>
            </a:r>
            <a:r>
              <a:rPr lang="en-US" sz="2800" dirty="0" smtClean="0"/>
              <a:t>surface. </a:t>
            </a:r>
          </a:p>
          <a:p>
            <a:pPr marL="0" indent="0">
              <a:buNone/>
            </a:pPr>
            <a:endParaRPr lang="en-US" sz="2800" dirty="0"/>
          </a:p>
          <a:p>
            <a:pPr marL="0" indent="0" algn="just">
              <a:buNone/>
            </a:pPr>
            <a:r>
              <a:rPr lang="en-US" sz="2800" dirty="0" smtClean="0"/>
              <a:t>Vitamin </a:t>
            </a:r>
            <a:r>
              <a:rPr lang="en-US" sz="2800" dirty="0"/>
              <a:t>E is </a:t>
            </a:r>
            <a:r>
              <a:rPr lang="en-US" sz="2800" dirty="0" smtClean="0"/>
              <a:t>lipophilic compound due to </a:t>
            </a:r>
            <a:r>
              <a:rPr lang="en-US" sz="2800" dirty="0"/>
              <a:t>its nonpolar aliphatic carbon </a:t>
            </a:r>
            <a:r>
              <a:rPr lang="en-US" sz="2800" dirty="0" smtClean="0"/>
              <a:t>chain. It could </a:t>
            </a:r>
            <a:r>
              <a:rPr lang="en-US" sz="2800" dirty="0"/>
              <a:t>penetrate the PS layer, disrupting the organization of lipid molecules and changing the surface </a:t>
            </a:r>
            <a:r>
              <a:rPr lang="en-US" sz="2800" dirty="0" smtClean="0"/>
              <a:t>tension lead </a:t>
            </a:r>
            <a:r>
              <a:rPr lang="en-US" sz="2800" dirty="0"/>
              <a:t>to </a:t>
            </a:r>
            <a:r>
              <a:rPr lang="en-US" sz="2800" b="1" dirty="0">
                <a:solidFill>
                  <a:srgbClr val="00B050"/>
                </a:solidFill>
              </a:rPr>
              <a:t>lipoid </a:t>
            </a:r>
            <a:r>
              <a:rPr lang="en-US" sz="2800" b="1" dirty="0" smtClean="0">
                <a:solidFill>
                  <a:srgbClr val="00B050"/>
                </a:solidFill>
              </a:rPr>
              <a:t>pneumonia  </a:t>
            </a:r>
            <a:r>
              <a:rPr lang="en-US" sz="2800" dirty="0" smtClean="0"/>
              <a:t>characterized </a:t>
            </a:r>
            <a:r>
              <a:rPr lang="en-US" sz="2800" dirty="0"/>
              <a:t>by </a:t>
            </a:r>
            <a:r>
              <a:rPr lang="en-US" sz="2800" b="1" dirty="0"/>
              <a:t>lung </a:t>
            </a:r>
            <a:r>
              <a:rPr lang="en-US" sz="2800" b="1" dirty="0" smtClean="0"/>
              <a:t>inflammation.</a:t>
            </a:r>
            <a:r>
              <a:rPr lang="en-US" sz="2800" b="1" dirty="0" smtClean="0">
                <a:solidFill>
                  <a:srgbClr val="FF0000"/>
                </a:solidFill>
                <a:latin typeface="Arial Black" panose="020B0A04020102020204" pitchFamily="34" charset="0"/>
              </a:rPr>
              <a:t> </a:t>
            </a:r>
          </a:p>
          <a:p>
            <a:pPr marL="0" indent="0">
              <a:buNone/>
            </a:pPr>
            <a:endParaRPr lang="en-US" sz="2200" dirty="0">
              <a:solidFill>
                <a:srgbClr val="FF0000"/>
              </a:solidFill>
              <a:latin typeface="Arial Black" panose="020B0A04020102020204" pitchFamily="34" charset="0"/>
            </a:endParaRPr>
          </a:p>
          <a:p>
            <a:pPr marL="0" indent="0">
              <a:buNone/>
            </a:pPr>
            <a:endParaRPr lang="en-US" sz="2200" dirty="0">
              <a:solidFill>
                <a:srgbClr val="FF0000"/>
              </a:solidFill>
              <a:latin typeface="Arial Black" panose="020B0A04020102020204" pitchFamily="34" charset="0"/>
            </a:endParaRPr>
          </a:p>
        </p:txBody>
      </p:sp>
      <p:sp>
        <p:nvSpPr>
          <p:cNvPr id="4" name="Title 1"/>
          <p:cNvSpPr txBox="1">
            <a:spLocks/>
          </p:cNvSpPr>
          <p:nvPr/>
        </p:nvSpPr>
        <p:spPr>
          <a:xfrm>
            <a:off x="395536" y="116632"/>
            <a:ext cx="6984776" cy="850106"/>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smtClean="0">
                <a:solidFill>
                  <a:srgbClr val="0070C0"/>
                </a:solidFill>
              </a:rPr>
              <a:t>Health Impact of Vaping</a:t>
            </a:r>
            <a:endParaRPr lang="en-US" u="sng" dirty="0">
              <a:solidFill>
                <a:srgbClr val="0070C0"/>
              </a:solidFill>
            </a:endParaRPr>
          </a:p>
        </p:txBody>
      </p:sp>
    </p:spTree>
    <p:extLst>
      <p:ext uri="{BB962C8B-B14F-4D97-AF65-F5344CB8AC3E}">
        <p14:creationId xmlns:p14="http://schemas.microsoft.com/office/powerpoint/2010/main" val="2312259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496944" cy="1743538"/>
          </a:xfrm>
        </p:spPr>
        <p:txBody>
          <a:bodyPr>
            <a:normAutofit lnSpcReduction="10000"/>
          </a:bodyPr>
          <a:lstStyle/>
          <a:p>
            <a:pPr algn="just"/>
            <a:r>
              <a:rPr lang="en-US" sz="2200" b="1" dirty="0"/>
              <a:t>Still, the EVALI mystery may be more complex than disruption of PS alone. </a:t>
            </a:r>
            <a:r>
              <a:rPr lang="en-US" sz="2200" b="1" dirty="0" smtClean="0"/>
              <a:t>Later </a:t>
            </a:r>
            <a:r>
              <a:rPr lang="en-US" sz="2200" b="1" dirty="0"/>
              <a:t>studies of EVALI patient lung scans showed signs </a:t>
            </a:r>
            <a:r>
              <a:rPr lang="en-US" sz="2200" b="1" dirty="0" smtClean="0"/>
              <a:t>related to </a:t>
            </a:r>
            <a:r>
              <a:rPr lang="en-US" sz="2200" b="1" dirty="0"/>
              <a:t>inhalation of toxic chemicals. </a:t>
            </a:r>
            <a:r>
              <a:rPr lang="en-US" sz="2200" b="1" dirty="0" smtClean="0"/>
              <a:t>Some experts argue </a:t>
            </a:r>
            <a:r>
              <a:rPr lang="en-US" sz="2200" b="1" dirty="0"/>
              <a:t>the high temperatures achieved by vaping </a:t>
            </a:r>
            <a:r>
              <a:rPr lang="en-US" sz="2200" b="1" dirty="0" smtClean="0"/>
              <a:t>devices </a:t>
            </a:r>
            <a:r>
              <a:rPr lang="en-US" sz="2200" b="1" dirty="0"/>
              <a:t>serve as a catalyst for unpredictable </a:t>
            </a:r>
            <a:r>
              <a:rPr lang="en-US" sz="2200" b="1" dirty="0" smtClean="0"/>
              <a:t>chemistries. </a:t>
            </a:r>
            <a:r>
              <a:rPr lang="en-US" sz="2200" b="1" dirty="0"/>
              <a:t> </a:t>
            </a:r>
            <a:endParaRPr lang="en-US" sz="2200" b="1" dirty="0" smtClean="0"/>
          </a:p>
          <a:p>
            <a:pPr marL="0" indent="0">
              <a:buNone/>
            </a:pPr>
            <a:endParaRPr lang="en-US" dirty="0"/>
          </a:p>
        </p:txBody>
      </p:sp>
      <p:sp>
        <p:nvSpPr>
          <p:cNvPr id="4" name="Title 1"/>
          <p:cNvSpPr txBox="1">
            <a:spLocks/>
          </p:cNvSpPr>
          <p:nvPr/>
        </p:nvSpPr>
        <p:spPr>
          <a:xfrm>
            <a:off x="395536" y="116632"/>
            <a:ext cx="6624736" cy="720080"/>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0070C0"/>
                </a:solidFill>
              </a:rPr>
              <a:t>Health Impact of Vaping</a:t>
            </a:r>
            <a:endParaRPr lang="en-US" u="sng" dirty="0">
              <a:solidFill>
                <a:srgbClr val="0070C0"/>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220072" y="2868282"/>
            <a:ext cx="3682665" cy="2720958"/>
          </a:xfrm>
          <a:prstGeom prst="rect">
            <a:avLst/>
          </a:prstGeom>
          <a:ln>
            <a:noFill/>
          </a:ln>
          <a:effectLst>
            <a:outerShdw blurRad="190500" algn="tl" rotWithShape="0">
              <a:srgbClr val="000000">
                <a:alpha val="70000"/>
              </a:srgbClr>
            </a:outerShdw>
          </a:effectLst>
        </p:spPr>
      </p:pic>
      <p:sp>
        <p:nvSpPr>
          <p:cNvPr id="8" name="Rectangle 7"/>
          <p:cNvSpPr/>
          <p:nvPr/>
        </p:nvSpPr>
        <p:spPr>
          <a:xfrm>
            <a:off x="251520" y="2852936"/>
            <a:ext cx="4824536" cy="2862322"/>
          </a:xfrm>
          <a:prstGeom prst="rect">
            <a:avLst/>
          </a:prstGeom>
        </p:spPr>
        <p:txBody>
          <a:bodyPr wrap="square">
            <a:spAutoFit/>
          </a:bodyPr>
          <a:lstStyle/>
          <a:p>
            <a:r>
              <a:rPr lang="en-US" sz="2000" dirty="0" smtClean="0"/>
              <a:t>Scientists </a:t>
            </a:r>
            <a:r>
              <a:rPr lang="en-US" sz="2000" dirty="0"/>
              <a:t>suggest </a:t>
            </a:r>
            <a:r>
              <a:rPr lang="en-US" sz="2000" dirty="0" smtClean="0"/>
              <a:t>that E-cigarettes can </a:t>
            </a:r>
            <a:r>
              <a:rPr lang="en-US" sz="2000" dirty="0"/>
              <a:t>be considered uncontrollable mini-pyrolysis devices. It has been proposed that vaping induced </a:t>
            </a:r>
            <a:r>
              <a:rPr lang="en-US" sz="2000" b="1" dirty="0">
                <a:solidFill>
                  <a:srgbClr val="00B050"/>
                </a:solidFill>
              </a:rPr>
              <a:t>pyrolysis of vitamin E acetate </a:t>
            </a:r>
            <a:r>
              <a:rPr lang="en-US" sz="2000" b="1" dirty="0" smtClean="0">
                <a:solidFill>
                  <a:srgbClr val="00B050"/>
                </a:solidFill>
              </a:rPr>
              <a:t>to produce </a:t>
            </a:r>
            <a:r>
              <a:rPr lang="en-US" sz="2000" b="1" dirty="0">
                <a:solidFill>
                  <a:srgbClr val="FF0000"/>
                </a:solidFill>
              </a:rPr>
              <a:t>ketene </a:t>
            </a:r>
            <a:r>
              <a:rPr lang="en-US" sz="2000" b="1" dirty="0" smtClean="0">
                <a:solidFill>
                  <a:srgbClr val="00B050"/>
                </a:solidFill>
              </a:rPr>
              <a:t>(highly </a:t>
            </a:r>
            <a:r>
              <a:rPr lang="en-US" sz="2000" b="1" dirty="0">
                <a:solidFill>
                  <a:srgbClr val="00B050"/>
                </a:solidFill>
              </a:rPr>
              <a:t>toxic </a:t>
            </a:r>
            <a:r>
              <a:rPr lang="en-US" sz="2000" b="1" dirty="0" smtClean="0">
                <a:solidFill>
                  <a:srgbClr val="00B050"/>
                </a:solidFill>
              </a:rPr>
              <a:t>gas). </a:t>
            </a:r>
            <a:r>
              <a:rPr lang="en-US" sz="2000" dirty="0"/>
              <a:t> </a:t>
            </a:r>
            <a:endParaRPr lang="en-US" sz="2000" dirty="0" smtClean="0"/>
          </a:p>
          <a:p>
            <a:endParaRPr lang="en-US" sz="2000" dirty="0" smtClean="0"/>
          </a:p>
          <a:p>
            <a:r>
              <a:rPr lang="en-US" b="1" dirty="0" smtClean="0"/>
              <a:t>Inhalation </a:t>
            </a:r>
            <a:r>
              <a:rPr lang="en-US" b="1" dirty="0"/>
              <a:t>of </a:t>
            </a:r>
            <a:r>
              <a:rPr lang="en-US" b="1" u="sng" dirty="0"/>
              <a:t>ketene</a:t>
            </a:r>
            <a:r>
              <a:rPr lang="en-US" b="1" dirty="0"/>
              <a:t> can cause severe lung damage in low concentrations and death in high concentrations</a:t>
            </a:r>
            <a:r>
              <a:rPr lang="en-US" b="1" dirty="0" smtClean="0"/>
              <a:t>*</a:t>
            </a:r>
            <a:endParaRPr lang="en-US" b="1" dirty="0"/>
          </a:p>
        </p:txBody>
      </p:sp>
      <p:sp>
        <p:nvSpPr>
          <p:cNvPr id="9" name="TextBox 8"/>
          <p:cNvSpPr txBox="1"/>
          <p:nvPr/>
        </p:nvSpPr>
        <p:spPr>
          <a:xfrm>
            <a:off x="373563" y="5733256"/>
            <a:ext cx="8424936" cy="369332"/>
          </a:xfrm>
          <a:prstGeom prst="rect">
            <a:avLst/>
          </a:prstGeom>
          <a:noFill/>
        </p:spPr>
        <p:txBody>
          <a:bodyPr wrap="square" rtlCol="0">
            <a:spAutoFit/>
          </a:bodyPr>
          <a:lstStyle/>
          <a:p>
            <a:pPr lvl="0"/>
            <a:r>
              <a:rPr lang="en-US" sz="900" dirty="0"/>
              <a:t>* Ketene – Acute Exposure Guideline Levels for Selected Airborne Chemicals – NCBI Bookshelf. Available at: https://www.ncbi.nlm.nih.gov/books/NBK224928/. (Accessed: 8th January 2020)</a:t>
            </a:r>
          </a:p>
        </p:txBody>
      </p:sp>
    </p:spTree>
    <p:extLst>
      <p:ext uri="{BB962C8B-B14F-4D97-AF65-F5344CB8AC3E}">
        <p14:creationId xmlns:p14="http://schemas.microsoft.com/office/powerpoint/2010/main" val="152963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395536" y="116632"/>
            <a:ext cx="6779096" cy="850106"/>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smtClean="0">
                <a:solidFill>
                  <a:srgbClr val="0070C0"/>
                </a:solidFill>
              </a:rPr>
              <a:t>Health Impact of Vaping</a:t>
            </a:r>
            <a:endParaRPr lang="en-US" u="sng" dirty="0">
              <a:solidFill>
                <a:srgbClr val="0070C0"/>
              </a:solidFill>
            </a:endParaRPr>
          </a:p>
        </p:txBody>
      </p:sp>
      <p:sp>
        <p:nvSpPr>
          <p:cNvPr id="12" name="Content Placeholder 2"/>
          <p:cNvSpPr>
            <a:spLocks noGrp="1"/>
          </p:cNvSpPr>
          <p:nvPr>
            <p:ph idx="1"/>
          </p:nvPr>
        </p:nvSpPr>
        <p:spPr>
          <a:xfrm>
            <a:off x="251520" y="1124744"/>
            <a:ext cx="8332430" cy="4731291"/>
          </a:xfrm>
        </p:spPr>
        <p:txBody>
          <a:bodyPr>
            <a:normAutofit/>
          </a:bodyPr>
          <a:lstStyle/>
          <a:p>
            <a:pPr marL="0" indent="0">
              <a:buNone/>
            </a:pPr>
            <a:endParaRPr lang="en-US" sz="2600" b="1" u="sng" dirty="0" smtClean="0">
              <a:solidFill>
                <a:schemeClr val="accent2">
                  <a:lumMod val="75000"/>
                </a:schemeClr>
              </a:solidFill>
            </a:endParaRPr>
          </a:p>
          <a:p>
            <a:pPr marL="0" indent="0">
              <a:buNone/>
            </a:pPr>
            <a:endParaRPr lang="en-US" sz="2600" b="1" u="sng" dirty="0">
              <a:solidFill>
                <a:schemeClr val="accent2">
                  <a:lumMod val="75000"/>
                </a:schemeClr>
              </a:solidFill>
            </a:endParaRPr>
          </a:p>
          <a:p>
            <a:pPr marL="0" indent="0">
              <a:buNone/>
            </a:pPr>
            <a:r>
              <a:rPr lang="en-US" sz="2600" b="1" u="sng" dirty="0" smtClean="0">
                <a:solidFill>
                  <a:schemeClr val="accent2">
                    <a:lumMod val="75000"/>
                  </a:schemeClr>
                </a:solidFill>
              </a:rPr>
              <a:t>Diagnosing </a:t>
            </a:r>
            <a:r>
              <a:rPr lang="en-US" sz="2600" b="1" u="sng" dirty="0" smtClean="0">
                <a:solidFill>
                  <a:schemeClr val="accent2">
                    <a:lumMod val="75000"/>
                  </a:schemeClr>
                </a:solidFill>
              </a:rPr>
              <a:t>of EVALI involves:</a:t>
            </a:r>
          </a:p>
          <a:p>
            <a:pPr>
              <a:lnSpc>
                <a:spcPct val="120000"/>
              </a:lnSpc>
              <a:spcBef>
                <a:spcPts val="0"/>
              </a:spcBef>
              <a:buFont typeface="Wingdings" panose="05000000000000000000" pitchFamily="2" charset="2"/>
              <a:buChar char="q"/>
            </a:pPr>
            <a:r>
              <a:rPr lang="en-US" sz="2400" b="1" dirty="0" smtClean="0">
                <a:solidFill>
                  <a:schemeClr val="accent2">
                    <a:lumMod val="75000"/>
                  </a:schemeClr>
                </a:solidFill>
              </a:rPr>
              <a:t>Reviewing </a:t>
            </a:r>
            <a:r>
              <a:rPr lang="en-US" sz="2400" b="1" dirty="0">
                <a:solidFill>
                  <a:schemeClr val="accent2">
                    <a:lumMod val="75000"/>
                  </a:schemeClr>
                </a:solidFill>
              </a:rPr>
              <a:t>vaping history</a:t>
            </a:r>
          </a:p>
          <a:p>
            <a:pPr>
              <a:lnSpc>
                <a:spcPct val="120000"/>
              </a:lnSpc>
              <a:spcBef>
                <a:spcPts val="0"/>
              </a:spcBef>
              <a:buFont typeface="Wingdings" panose="05000000000000000000" pitchFamily="2" charset="2"/>
              <a:buChar char="q"/>
            </a:pPr>
            <a:r>
              <a:rPr lang="en-US" sz="2400" b="1" dirty="0" smtClean="0">
                <a:solidFill>
                  <a:schemeClr val="accent2">
                    <a:lumMod val="75000"/>
                  </a:schemeClr>
                </a:solidFill>
              </a:rPr>
              <a:t>Chest </a:t>
            </a:r>
            <a:r>
              <a:rPr lang="en-US" sz="2400" b="1" dirty="0">
                <a:solidFill>
                  <a:schemeClr val="accent2">
                    <a:lumMod val="75000"/>
                  </a:schemeClr>
                </a:solidFill>
              </a:rPr>
              <a:t>imaging (e.g., X-ray or CT scan</a:t>
            </a:r>
            <a:r>
              <a:rPr lang="en-US" sz="2400" b="1" dirty="0" smtClean="0">
                <a:solidFill>
                  <a:schemeClr val="accent2">
                    <a:lumMod val="75000"/>
                  </a:schemeClr>
                </a:solidFill>
              </a:rPr>
              <a:t>)</a:t>
            </a:r>
          </a:p>
          <a:p>
            <a:pPr>
              <a:lnSpc>
                <a:spcPct val="120000"/>
              </a:lnSpc>
              <a:spcBef>
                <a:spcPts val="0"/>
              </a:spcBef>
              <a:buFont typeface="Wingdings" panose="05000000000000000000" pitchFamily="2" charset="2"/>
              <a:buChar char="q"/>
            </a:pPr>
            <a:r>
              <a:rPr lang="en-US" sz="2400" b="1" dirty="0" smtClean="0">
                <a:solidFill>
                  <a:schemeClr val="accent2">
                    <a:lumMod val="75000"/>
                  </a:schemeClr>
                </a:solidFill>
              </a:rPr>
              <a:t>Exclusion </a:t>
            </a:r>
            <a:r>
              <a:rPr lang="en-US" sz="2400" b="1" dirty="0">
                <a:solidFill>
                  <a:schemeClr val="accent2">
                    <a:lumMod val="75000"/>
                  </a:schemeClr>
                </a:solidFill>
              </a:rPr>
              <a:t>of other respiratory conditions (e.g., infections or asthma).</a:t>
            </a:r>
          </a:p>
          <a:p>
            <a:pPr>
              <a:spcBef>
                <a:spcPts val="0"/>
              </a:spcBef>
            </a:pPr>
            <a:endParaRPr lang="en-US" sz="2400" dirty="0" smtClean="0"/>
          </a:p>
        </p:txBody>
      </p:sp>
    </p:spTree>
    <p:extLst>
      <p:ext uri="{BB962C8B-B14F-4D97-AF65-F5344CB8AC3E}">
        <p14:creationId xmlns:p14="http://schemas.microsoft.com/office/powerpoint/2010/main" val="3777071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1520" y="1052736"/>
            <a:ext cx="8712968" cy="5328592"/>
          </a:xfrm>
        </p:spPr>
        <p:txBody>
          <a:bodyPr>
            <a:normAutofit fontScale="55000" lnSpcReduction="20000"/>
          </a:bodyPr>
          <a:lstStyle/>
          <a:p>
            <a:pPr marL="0" indent="0">
              <a:buNone/>
            </a:pPr>
            <a:endParaRPr lang="en-US" sz="3800" b="1" u="sng" dirty="0" smtClean="0">
              <a:ln w="22225">
                <a:solidFill>
                  <a:srgbClr val="00B050"/>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pPr marL="0" indent="0">
              <a:buNone/>
            </a:pPr>
            <a:r>
              <a:rPr lang="en-US" sz="3800" b="1" u="sng" dirty="0" smtClean="0">
                <a:ln w="22225">
                  <a:solidFill>
                    <a:srgbClr val="00B050"/>
                  </a:solidFill>
                  <a:prstDash val="solid"/>
                </a:ln>
                <a:solidFill>
                  <a:schemeClr val="accent2">
                    <a:lumMod val="40000"/>
                    <a:lumOff val="60000"/>
                  </a:schemeClr>
                </a:solidFill>
                <a:latin typeface="Arial" panose="020B0604020202020204" pitchFamily="34" charset="0"/>
                <a:cs typeface="Arial" panose="020B0604020202020204" pitchFamily="34" charset="0"/>
              </a:rPr>
              <a:t>Treatment of EVALI:</a:t>
            </a:r>
          </a:p>
          <a:p>
            <a:pPr marL="0" indent="0">
              <a:buNone/>
            </a:pPr>
            <a:endParaRPr lang="en-US" sz="3100" b="1" u="sng" dirty="0">
              <a:solidFill>
                <a:srgbClr val="00B050"/>
              </a:solidFill>
              <a:latin typeface="Arial" panose="020B0604020202020204" pitchFamily="34" charset="0"/>
              <a:cs typeface="Arial" panose="020B0604020202020204" pitchFamily="34" charset="0"/>
            </a:endParaRPr>
          </a:p>
          <a:p>
            <a:pPr>
              <a:lnSpc>
                <a:spcPct val="120000"/>
              </a:lnSpc>
              <a:spcBef>
                <a:spcPts val="0"/>
              </a:spcBef>
            </a:pPr>
            <a:r>
              <a:rPr lang="en-US" sz="3600" b="1" i="1" dirty="0" smtClean="0">
                <a:solidFill>
                  <a:srgbClr val="00B050"/>
                </a:solidFill>
                <a:latin typeface="Arial" panose="020B0604020202020204" pitchFamily="34" charset="0"/>
                <a:cs typeface="Arial" panose="020B0604020202020204" pitchFamily="34" charset="0"/>
              </a:rPr>
              <a:t>Stopping </a:t>
            </a:r>
            <a:r>
              <a:rPr lang="en-US" sz="3600" b="1" i="1" dirty="0">
                <a:solidFill>
                  <a:srgbClr val="00B050"/>
                </a:solidFill>
                <a:latin typeface="Arial" panose="020B0604020202020204" pitchFamily="34" charset="0"/>
                <a:cs typeface="Arial" panose="020B0604020202020204" pitchFamily="34" charset="0"/>
              </a:rPr>
              <a:t>vaping </a:t>
            </a:r>
            <a:r>
              <a:rPr lang="en-US" sz="3600" b="1" dirty="0">
                <a:solidFill>
                  <a:srgbClr val="00B050"/>
                </a:solidFill>
                <a:latin typeface="Arial" panose="020B0604020202020204" pitchFamily="34" charset="0"/>
                <a:cs typeface="Arial" panose="020B0604020202020204" pitchFamily="34" charset="0"/>
              </a:rPr>
              <a:t>immediately.</a:t>
            </a:r>
          </a:p>
          <a:p>
            <a:pPr>
              <a:lnSpc>
                <a:spcPct val="120000"/>
              </a:lnSpc>
              <a:spcBef>
                <a:spcPts val="0"/>
              </a:spcBef>
            </a:pPr>
            <a:r>
              <a:rPr lang="en-US" sz="3600" b="1" dirty="0">
                <a:solidFill>
                  <a:srgbClr val="00B050"/>
                </a:solidFill>
                <a:latin typeface="Arial" panose="020B0604020202020204" pitchFamily="34" charset="0"/>
                <a:cs typeface="Arial" panose="020B0604020202020204" pitchFamily="34" charset="0"/>
              </a:rPr>
              <a:t>Hospitalization for severe cases.</a:t>
            </a:r>
          </a:p>
          <a:p>
            <a:pPr>
              <a:lnSpc>
                <a:spcPct val="120000"/>
              </a:lnSpc>
              <a:spcBef>
                <a:spcPts val="0"/>
              </a:spcBef>
            </a:pPr>
            <a:r>
              <a:rPr lang="en-US" sz="3600" b="1" i="1" dirty="0">
                <a:solidFill>
                  <a:srgbClr val="00B050"/>
                </a:solidFill>
                <a:latin typeface="Arial" panose="020B0604020202020204" pitchFamily="34" charset="0"/>
                <a:cs typeface="Arial" panose="020B0604020202020204" pitchFamily="34" charset="0"/>
              </a:rPr>
              <a:t>Corticosteroids </a:t>
            </a:r>
            <a:r>
              <a:rPr lang="en-US" sz="3600" b="1" dirty="0">
                <a:solidFill>
                  <a:srgbClr val="00B050"/>
                </a:solidFill>
                <a:latin typeface="Arial" panose="020B0604020202020204" pitchFamily="34" charset="0"/>
                <a:cs typeface="Arial" panose="020B0604020202020204" pitchFamily="34" charset="0"/>
              </a:rPr>
              <a:t>to reduce lung inflammation.</a:t>
            </a:r>
          </a:p>
          <a:p>
            <a:pPr>
              <a:lnSpc>
                <a:spcPct val="120000"/>
              </a:lnSpc>
              <a:spcBef>
                <a:spcPts val="0"/>
              </a:spcBef>
            </a:pPr>
            <a:r>
              <a:rPr lang="en-US" sz="3600" b="1" i="1" dirty="0" smtClean="0">
                <a:solidFill>
                  <a:srgbClr val="00B050"/>
                </a:solidFill>
                <a:latin typeface="Arial" panose="020B0604020202020204" pitchFamily="34" charset="0"/>
                <a:cs typeface="Arial" panose="020B0604020202020204" pitchFamily="34" charset="0"/>
              </a:rPr>
              <a:t>Oxygen therapy </a:t>
            </a:r>
            <a:r>
              <a:rPr lang="en-US" sz="3600" b="1" dirty="0" smtClean="0">
                <a:solidFill>
                  <a:srgbClr val="00B050"/>
                </a:solidFill>
                <a:latin typeface="Arial" panose="020B0604020202020204" pitchFamily="34" charset="0"/>
                <a:cs typeface="Arial" panose="020B0604020202020204" pitchFamily="34" charset="0"/>
              </a:rPr>
              <a:t>in severe respiratory distress.</a:t>
            </a:r>
          </a:p>
          <a:p>
            <a:endParaRPr lang="en-US" b="1" dirty="0" smtClean="0"/>
          </a:p>
          <a:p>
            <a:endParaRPr lang="en-US" b="1" dirty="0" smtClean="0"/>
          </a:p>
          <a:p>
            <a:pPr marL="0" indent="0">
              <a:buNone/>
            </a:pPr>
            <a:r>
              <a:rPr lang="en-US" sz="3100" b="1" dirty="0" smtClean="0">
                <a:latin typeface="Arial" panose="020B0604020202020204" pitchFamily="34" charset="0"/>
                <a:cs typeface="Arial" panose="020B0604020202020204" pitchFamily="34" charset="0"/>
              </a:rPr>
              <a:t> </a:t>
            </a:r>
            <a:endParaRPr lang="en-US" sz="3100" b="1" dirty="0" smtClean="0">
              <a:latin typeface="Arial" panose="020B0604020202020204" pitchFamily="34" charset="0"/>
              <a:cs typeface="Arial" panose="020B0604020202020204" pitchFamily="34" charset="0"/>
            </a:endParaRPr>
          </a:p>
          <a:p>
            <a:pPr marL="0" indent="0">
              <a:buNone/>
            </a:pPr>
            <a:r>
              <a:rPr lang="en-US" sz="4500" b="1" u="sng" dirty="0" smtClean="0">
                <a:latin typeface="Arial" panose="020B0604020202020204" pitchFamily="34" charset="0"/>
                <a:cs typeface="Arial" panose="020B0604020202020204" pitchFamily="34" charset="0"/>
              </a:rPr>
              <a:t>Prevention</a:t>
            </a:r>
          </a:p>
          <a:p>
            <a:r>
              <a:rPr lang="en-US" sz="3600" b="1" dirty="0" smtClean="0">
                <a:latin typeface="Arial" panose="020B0604020202020204" pitchFamily="34" charset="0"/>
                <a:cs typeface="Arial" panose="020B0604020202020204" pitchFamily="34" charset="0"/>
              </a:rPr>
              <a:t>Avoid using vaping products, especially </a:t>
            </a:r>
          </a:p>
          <a:p>
            <a:pPr marL="0" indent="0">
              <a:buNone/>
            </a:pP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    those obtained informally or containing THC.</a:t>
            </a:r>
          </a:p>
          <a:p>
            <a:r>
              <a:rPr lang="en-US" sz="3600" b="1" dirty="0" smtClean="0">
                <a:latin typeface="Arial" panose="020B0604020202020204" pitchFamily="34" charset="0"/>
                <a:cs typeface="Arial" panose="020B0604020202020204" pitchFamily="34" charset="0"/>
              </a:rPr>
              <a:t>Be cautious of products containing vitamin E or unknown a</a:t>
            </a:r>
            <a:r>
              <a:rPr lang="en-US" sz="3300" b="1" dirty="0" smtClean="0">
                <a:latin typeface="Arial" panose="020B0604020202020204" pitchFamily="34" charset="0"/>
                <a:cs typeface="Arial" panose="020B0604020202020204" pitchFamily="34" charset="0"/>
              </a:rPr>
              <a:t>dditives.</a:t>
            </a:r>
          </a:p>
          <a:p>
            <a:r>
              <a:rPr lang="en-US" sz="3600" b="1" dirty="0" smtClean="0">
                <a:latin typeface="Arial" panose="020B0604020202020204" pitchFamily="34" charset="0"/>
                <a:cs typeface="Arial" panose="020B0604020202020204" pitchFamily="34" charset="0"/>
              </a:rPr>
              <a:t>Seek medical attention if symptoms arise after vaping.</a:t>
            </a:r>
          </a:p>
          <a:p>
            <a:endParaRPr lang="en-US" sz="3000" dirty="0"/>
          </a:p>
        </p:txBody>
      </p:sp>
      <p:sp>
        <p:nvSpPr>
          <p:cNvPr id="4" name="Title 1"/>
          <p:cNvSpPr txBox="1">
            <a:spLocks/>
          </p:cNvSpPr>
          <p:nvPr/>
        </p:nvSpPr>
        <p:spPr>
          <a:xfrm>
            <a:off x="395536" y="116632"/>
            <a:ext cx="6779096" cy="850106"/>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solidFill>
                  <a:srgbClr val="0070C0"/>
                </a:solidFill>
              </a:rPr>
              <a:t>Health Impact of Vaping</a:t>
            </a:r>
            <a:endParaRPr lang="en-US" u="sng" dirty="0">
              <a:solidFill>
                <a:srgbClr val="0070C0"/>
              </a:solidFill>
            </a:endParaRPr>
          </a:p>
        </p:txBody>
      </p:sp>
    </p:spTree>
    <p:extLst>
      <p:ext uri="{BB962C8B-B14F-4D97-AF65-F5344CB8AC3E}">
        <p14:creationId xmlns:p14="http://schemas.microsoft.com/office/powerpoint/2010/main" val="1684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fade">
                                      <p:cBhvr>
                                        <p:cTn id="14" dur="1000"/>
                                        <p:tgtEl>
                                          <p:spTgt spid="3">
                                            <p:txEl>
                                              <p:pRg st="10" end="10"/>
                                            </p:txEl>
                                          </p:spTgt>
                                        </p:tgtEl>
                                      </p:cBhvr>
                                    </p:animEffect>
                                    <p:anim calcmode="lin" valueType="num">
                                      <p:cBhvr>
                                        <p:cTn id="1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1000"/>
                                        <p:tgtEl>
                                          <p:spTgt spid="3">
                                            <p:txEl>
                                              <p:pRg st="11" end="11"/>
                                            </p:txEl>
                                          </p:spTgt>
                                        </p:tgtEl>
                                      </p:cBhvr>
                                    </p:animEffect>
                                    <p:anim calcmode="lin" valueType="num">
                                      <p:cBhvr>
                                        <p:cTn id="2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1000"/>
                                        <p:tgtEl>
                                          <p:spTgt spid="3">
                                            <p:txEl>
                                              <p:pRg st="12" end="12"/>
                                            </p:txEl>
                                          </p:spTgt>
                                        </p:tgtEl>
                                      </p:cBhvr>
                                    </p:animEffect>
                                    <p:anim calcmode="lin" valueType="num">
                                      <p:cBhvr>
                                        <p:cTn id="2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fade">
                                      <p:cBhvr>
                                        <p:cTn id="29" dur="1000"/>
                                        <p:tgtEl>
                                          <p:spTgt spid="3">
                                            <p:txEl>
                                              <p:pRg st="13" end="13"/>
                                            </p:txEl>
                                          </p:spTgt>
                                        </p:tgtEl>
                                      </p:cBhvr>
                                    </p:animEffect>
                                    <p:anim calcmode="lin" valueType="num">
                                      <p:cBhvr>
                                        <p:cTn id="3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1000"/>
                                        <p:tgtEl>
                                          <p:spTgt spid="3">
                                            <p:txEl>
                                              <p:pRg st="14" end="14"/>
                                            </p:txEl>
                                          </p:spTgt>
                                        </p:tgtEl>
                                      </p:cBhvr>
                                    </p:animEffect>
                                    <p:anim calcmode="lin" valueType="num">
                                      <p:cBhvr>
                                        <p:cTn id="3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571" y="1268760"/>
            <a:ext cx="8435280" cy="4525963"/>
          </a:xfrm>
        </p:spPr>
        <p:txBody>
          <a:bodyPr>
            <a:normAutofit/>
          </a:bodyPr>
          <a:lstStyle/>
          <a:p>
            <a:r>
              <a:rPr lang="en-US" sz="2800" b="1" dirty="0" smtClean="0"/>
              <a:t>Type </a:t>
            </a:r>
            <a:r>
              <a:rPr lang="en-US" sz="2800" b="1" dirty="0"/>
              <a:t>of waste comes from </a:t>
            </a:r>
            <a:r>
              <a:rPr lang="en-US" sz="2800" b="1" dirty="0" smtClean="0"/>
              <a:t>e-cigarettes:</a:t>
            </a:r>
            <a:endParaRPr lang="en-US" sz="2600" b="1" dirty="0"/>
          </a:p>
        </p:txBody>
      </p:sp>
      <p:sp>
        <p:nvSpPr>
          <p:cNvPr id="4" name="Title 1"/>
          <p:cNvSpPr txBox="1">
            <a:spLocks/>
          </p:cNvSpPr>
          <p:nvPr/>
        </p:nvSpPr>
        <p:spPr>
          <a:xfrm>
            <a:off x="421327" y="283694"/>
            <a:ext cx="7920880" cy="850106"/>
          </a:xfrm>
          <a:prstGeom prst="rect">
            <a:avLst/>
          </a:prstGeom>
          <a:solidFill>
            <a:srgbClr val="FFC000"/>
          </a:solidFill>
          <a:ln w="28575">
            <a:solidFill>
              <a:srgbClr val="002060"/>
            </a:solidFill>
          </a:ln>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Environmental Impact of Vaping</a:t>
            </a:r>
            <a:endParaRPr lang="en-US" sz="3200" b="1" u="sng" dirty="0"/>
          </a:p>
        </p:txBody>
      </p:sp>
      <p:graphicFrame>
        <p:nvGraphicFramePr>
          <p:cNvPr id="7" name="Diagram 6"/>
          <p:cNvGraphicFramePr/>
          <p:nvPr>
            <p:extLst>
              <p:ext uri="{D42A27DB-BD31-4B8C-83A1-F6EECF244321}">
                <p14:modId xmlns:p14="http://schemas.microsoft.com/office/powerpoint/2010/main" val="1831457085"/>
              </p:ext>
            </p:extLst>
          </p:nvPr>
        </p:nvGraphicFramePr>
        <p:xfrm>
          <a:off x="402352" y="1916832"/>
          <a:ext cx="7416825"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199340" y="5181081"/>
            <a:ext cx="45719" cy="9876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73613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940" y="216049"/>
            <a:ext cx="8479524" cy="2000548"/>
          </a:xfrm>
          <a:prstGeom prst="rect">
            <a:avLst/>
          </a:prstGeom>
          <a:noFill/>
        </p:spPr>
        <p:txBody>
          <a:bodyPr wrap="square" rtlCol="0">
            <a:spAutoFit/>
          </a:bodyPr>
          <a:lstStyle/>
          <a:p>
            <a:pPr algn="ctr"/>
            <a:r>
              <a:rPr lang="en-US" sz="3600"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Electronic cigarettes </a:t>
            </a:r>
          </a:p>
          <a:p>
            <a:r>
              <a:rPr lang="en-US" sz="2800" b="1" dirty="0" smtClean="0"/>
              <a:t>The most common prototype (e-cigarettes </a:t>
            </a:r>
            <a:r>
              <a:rPr lang="en-US" sz="2800" b="1" dirty="0"/>
              <a:t>or </a:t>
            </a:r>
            <a:r>
              <a:rPr lang="en-US" sz="2800" b="1" dirty="0" smtClean="0"/>
              <a:t>vapes) </a:t>
            </a:r>
            <a:r>
              <a:rPr lang="en-US" sz="2800" b="1" dirty="0"/>
              <a:t>are devices that do not burn </a:t>
            </a:r>
            <a:r>
              <a:rPr lang="en-US" sz="2800" b="1" dirty="0" smtClean="0"/>
              <a:t>tobacco </a:t>
            </a:r>
            <a:r>
              <a:rPr lang="en-US" sz="2800" b="1" dirty="0"/>
              <a:t>leaves but instead vaporize a solution </a:t>
            </a:r>
            <a:r>
              <a:rPr lang="en-US" sz="2800" b="1" dirty="0" smtClean="0"/>
              <a:t>for inhalation</a:t>
            </a:r>
            <a:r>
              <a:rPr lang="en-US" sz="3200" b="1" dirty="0" smtClean="0"/>
              <a:t>.</a:t>
            </a:r>
            <a:endParaRPr lang="en-US" sz="3200" dirty="0"/>
          </a:p>
        </p:txBody>
      </p:sp>
      <p:sp>
        <p:nvSpPr>
          <p:cNvPr id="10" name="Subtitle 2"/>
          <p:cNvSpPr txBox="1">
            <a:spLocks/>
          </p:cNvSpPr>
          <p:nvPr/>
        </p:nvSpPr>
        <p:spPr>
          <a:xfrm>
            <a:off x="393902" y="1412776"/>
            <a:ext cx="8229600" cy="4267200"/>
          </a:xfrm>
          <a:prstGeom prst="rect">
            <a:avLst/>
          </a:prstGeom>
        </p:spPr>
        <p:txBody>
          <a:bodyPr vert="horz" lIns="91440" tIns="45720" rIns="91440" bIns="45720" rtlCol="0">
            <a:normAutofit/>
          </a:bodyPr>
          <a:lstStyle/>
          <a:p>
            <a:pPr marL="342900" lvl="0" indent="-342900" algn="ctr">
              <a:spcBef>
                <a:spcPct val="20000"/>
              </a:spcBef>
            </a:pPr>
            <a:endParaRPr lang="en-US" sz="3200" dirty="0" smtClean="0">
              <a:solidFill>
                <a:schemeClr val="bg1">
                  <a:lumMod val="75000"/>
                </a:schemeClr>
              </a:solidFill>
              <a:latin typeface="Cambria" pitchFamily="18" charset="0"/>
            </a:endParaRPr>
          </a:p>
          <a:p>
            <a:pPr marL="342900" lvl="0" indent="-342900" algn="ctr">
              <a:spcBef>
                <a:spcPct val="20000"/>
              </a:spcBef>
            </a:pPr>
            <a:endParaRPr lang="en-US" sz="3200" dirty="0" smtClean="0">
              <a:solidFill>
                <a:schemeClr val="bg1">
                  <a:lumMod val="75000"/>
                </a:schemeClr>
              </a:solidFill>
              <a:latin typeface="Cambria" pitchFamily="18" charset="0"/>
            </a:endParaRPr>
          </a:p>
          <a:p>
            <a:pPr marL="342900" lvl="0" indent="-342900" algn="ctr">
              <a:spcBef>
                <a:spcPct val="20000"/>
              </a:spcBef>
            </a:pPr>
            <a:endParaRPr lang="en-US" sz="3200" dirty="0" smtClean="0">
              <a:solidFill>
                <a:schemeClr val="bg1">
                  <a:lumMod val="75000"/>
                </a:schemeClr>
              </a:solidFill>
              <a:latin typeface="Cambria" pitchFamily="18" charset="0"/>
            </a:endParaRPr>
          </a:p>
        </p:txBody>
      </p:sp>
      <p:sp>
        <p:nvSpPr>
          <p:cNvPr id="6" name="Title 1"/>
          <p:cNvSpPr txBox="1">
            <a:spLocks/>
          </p:cNvSpPr>
          <p:nvPr/>
        </p:nvSpPr>
        <p:spPr>
          <a:xfrm>
            <a:off x="393902" y="2348880"/>
            <a:ext cx="8297458" cy="35283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t>Electronic Nicotine Delivery System (ENDS) and Electronic Non Nicotine Delivery System (ENNDS) heat a solution (e-liquid or vape juice) to create an aerosol which contains </a:t>
            </a:r>
            <a:r>
              <a:rPr lang="en-US" sz="2600" b="1" dirty="0" err="1" smtClean="0"/>
              <a:t>flavorants</a:t>
            </a:r>
            <a:r>
              <a:rPr lang="en-US" sz="2600" b="1" dirty="0" smtClean="0"/>
              <a:t>, usually dissolved into Propylene Glycol or Glycerin.</a:t>
            </a:r>
            <a:br>
              <a:rPr lang="en-US" sz="2600" b="1" dirty="0" smtClean="0"/>
            </a:br>
            <a:r>
              <a:rPr lang="en-US" sz="2600" b="1" dirty="0" smtClean="0"/>
              <a:t>ENDS solutions contain other chemicals, some of them considered to be toxicants. The ENNDS has e-liquid free of nicotine.</a:t>
            </a: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1626"/>
            <a:ext cx="8496944" cy="4525963"/>
          </a:xfrm>
        </p:spPr>
        <p:txBody>
          <a:bodyPr>
            <a:normAutofit fontScale="92500" lnSpcReduction="10000"/>
          </a:bodyPr>
          <a:lstStyle/>
          <a:p>
            <a:r>
              <a:rPr lang="en-US" dirty="0" smtClean="0"/>
              <a:t>Several </a:t>
            </a:r>
            <a:r>
              <a:rPr lang="en-US" dirty="0"/>
              <a:t>studies have examined the effectiveness of e-cigarettes as a tool for smoking cessation. </a:t>
            </a:r>
          </a:p>
          <a:p>
            <a:r>
              <a:rPr lang="en-US" dirty="0" smtClean="0"/>
              <a:t>Moreover</a:t>
            </a:r>
            <a:r>
              <a:rPr lang="en-US" dirty="0"/>
              <a:t>, population studies have </a:t>
            </a:r>
            <a:r>
              <a:rPr lang="en-US" dirty="0" smtClean="0"/>
              <a:t>shown </a:t>
            </a:r>
            <a:r>
              <a:rPr lang="en-US" dirty="0"/>
              <a:t>a higher success rate in quit attempts among smokers who use e-cigarettes compared to those who use other methods. </a:t>
            </a:r>
          </a:p>
          <a:p>
            <a:r>
              <a:rPr lang="en-US" b="1" dirty="0" smtClean="0"/>
              <a:t>E-cigarettes</a:t>
            </a:r>
            <a:r>
              <a:rPr lang="en-US" dirty="0" smtClean="0"/>
              <a:t> </a:t>
            </a:r>
            <a:r>
              <a:rPr lang="en-US" b="1" dirty="0" smtClean="0"/>
              <a:t>are not approved </a:t>
            </a:r>
            <a:r>
              <a:rPr lang="en-US" b="1" dirty="0"/>
              <a:t>by </a:t>
            </a:r>
            <a:r>
              <a:rPr lang="en-US" b="1" dirty="0" smtClean="0">
                <a:solidFill>
                  <a:srgbClr val="FF0000"/>
                </a:solidFill>
              </a:rPr>
              <a:t>FDA</a:t>
            </a:r>
            <a:r>
              <a:rPr lang="en-US" b="1" dirty="0" smtClean="0"/>
              <a:t> as </a:t>
            </a:r>
            <a:r>
              <a:rPr lang="en-US" b="1" dirty="0"/>
              <a:t>a smoking cessation devices. </a:t>
            </a:r>
            <a:r>
              <a:rPr lang="en-US" b="1" dirty="0">
                <a:solidFill>
                  <a:srgbClr val="FF0000"/>
                </a:solidFill>
              </a:rPr>
              <a:t>it's recommended to consult with healthcare professionals for </a:t>
            </a:r>
            <a:r>
              <a:rPr lang="en-US" b="1" dirty="0" smtClean="0">
                <a:solidFill>
                  <a:srgbClr val="FF0000"/>
                </a:solidFill>
              </a:rPr>
              <a:t>guidance </a:t>
            </a:r>
            <a:r>
              <a:rPr lang="en-US" b="1" dirty="0">
                <a:solidFill>
                  <a:srgbClr val="FF0000"/>
                </a:solidFill>
              </a:rPr>
              <a:t>and support.</a:t>
            </a:r>
          </a:p>
          <a:p>
            <a:endParaRPr lang="en-US" dirty="0"/>
          </a:p>
        </p:txBody>
      </p:sp>
      <p:sp>
        <p:nvSpPr>
          <p:cNvPr id="4" name="Title 1"/>
          <p:cNvSpPr txBox="1">
            <a:spLocks/>
          </p:cNvSpPr>
          <p:nvPr/>
        </p:nvSpPr>
        <p:spPr>
          <a:xfrm>
            <a:off x="395536" y="116632"/>
            <a:ext cx="6912768" cy="792088"/>
          </a:xfrm>
          <a:prstGeom prst="rect">
            <a:avLst/>
          </a:prstGeom>
          <a:solidFill>
            <a:schemeClr val="accent2">
              <a:lumMod val="40000"/>
              <a:lumOff val="60000"/>
            </a:schemeClr>
          </a:solidFill>
          <a:ln w="28575">
            <a:solidFill>
              <a:srgbClr val="002060"/>
            </a:solidFill>
          </a:ln>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dirty="0"/>
              <a:t>Vaping and Smoking Cessation</a:t>
            </a:r>
          </a:p>
        </p:txBody>
      </p:sp>
    </p:spTree>
    <p:extLst>
      <p:ext uri="{BB962C8B-B14F-4D97-AF65-F5344CB8AC3E}">
        <p14:creationId xmlns:p14="http://schemas.microsoft.com/office/powerpoint/2010/main" val="7501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936" y="116632"/>
            <a:ext cx="3893008" cy="19442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97824" y="2276872"/>
            <a:ext cx="3654095" cy="3600986"/>
          </a:xfrm>
          <a:prstGeom prst="rect">
            <a:avLst/>
          </a:prstGeom>
          <a:noFill/>
        </p:spPr>
        <p:txBody>
          <a:bodyPr wrap="square" rtlCol="0">
            <a:spAutoFit/>
          </a:bodyPr>
          <a:lstStyle/>
          <a:p>
            <a:pPr>
              <a:spcBef>
                <a:spcPts val="0"/>
              </a:spcBef>
            </a:pPr>
            <a:r>
              <a:rPr lang="en-US" sz="2400" b="1" dirty="0"/>
              <a:t>According to WHO report on the global tobacco epidemic (2023), </a:t>
            </a:r>
            <a:r>
              <a:rPr lang="en-US" sz="2400" b="1" dirty="0">
                <a:solidFill>
                  <a:srgbClr val="00B0F0"/>
                </a:solidFill>
              </a:rPr>
              <a:t>MPOWER</a:t>
            </a:r>
            <a:r>
              <a:rPr lang="en-US" sz="2400" b="1" dirty="0"/>
              <a:t> </a:t>
            </a:r>
            <a:r>
              <a:rPr lang="en-US" sz="2400" b="1" dirty="0">
                <a:solidFill>
                  <a:srgbClr val="00B0F0"/>
                </a:solidFill>
              </a:rPr>
              <a:t>measures</a:t>
            </a:r>
            <a:r>
              <a:rPr lang="en-US" sz="2400" b="1" dirty="0"/>
              <a:t>, as well as other policy measures (including age restrictions on sales, and </a:t>
            </a:r>
            <a:r>
              <a:rPr lang="en-US" sz="2400" b="1" dirty="0" err="1"/>
              <a:t>flavour</a:t>
            </a:r>
            <a:r>
              <a:rPr lang="en-US" sz="2400" b="1" dirty="0"/>
              <a:t> bans) can be applied to </a:t>
            </a:r>
            <a:r>
              <a:rPr lang="en-US" sz="2400" b="1" dirty="0" smtClean="0"/>
              <a:t>E-cigarettes.</a:t>
            </a:r>
            <a:endParaRPr lang="en-US" sz="2400" dirty="0"/>
          </a:p>
          <a:p>
            <a:endParaRPr lang="en-US" dirty="0"/>
          </a:p>
          <a:p>
            <a:endParaRPr lang="en-US" dirty="0"/>
          </a:p>
        </p:txBody>
      </p:sp>
      <p:sp>
        <p:nvSpPr>
          <p:cNvPr id="8" name="TextBox 7"/>
          <p:cNvSpPr txBox="1"/>
          <p:nvPr/>
        </p:nvSpPr>
        <p:spPr>
          <a:xfrm>
            <a:off x="4218134" y="325781"/>
            <a:ext cx="3954266" cy="1477328"/>
          </a:xfrm>
          <a:prstGeom prst="rect">
            <a:avLst/>
          </a:prstGeom>
          <a:noFill/>
        </p:spPr>
        <p:txBody>
          <a:bodyPr wrap="square" rtlCol="0">
            <a:spAutoFit/>
          </a:bodyPr>
          <a:lstStyle/>
          <a:p>
            <a:r>
              <a:rPr lang="en-US" dirty="0"/>
              <a:t>The </a:t>
            </a:r>
            <a:r>
              <a:rPr lang="en-US" b="1" dirty="0"/>
              <a:t>WHO</a:t>
            </a:r>
            <a:r>
              <a:rPr lang="en-US" dirty="0"/>
              <a:t> recommends prevention of using both e-cigarettes and tobacco products as the safest approach to safeguarding health.</a:t>
            </a:r>
          </a:p>
          <a:p>
            <a:endParaRPr lang="en-US" dirty="0"/>
          </a:p>
        </p:txBody>
      </p:sp>
      <p:pic>
        <p:nvPicPr>
          <p:cNvPr id="2" name="Picture 1"/>
          <p:cNvPicPr>
            <a:picLocks noChangeAspect="1"/>
          </p:cNvPicPr>
          <p:nvPr/>
        </p:nvPicPr>
        <p:blipFill>
          <a:blip r:embed="rId3"/>
          <a:stretch>
            <a:fillRect/>
          </a:stretch>
        </p:blipFill>
        <p:spPr>
          <a:xfrm>
            <a:off x="4218134" y="1556792"/>
            <a:ext cx="4674346" cy="4680520"/>
          </a:xfrm>
          <a:prstGeom prst="rect">
            <a:avLst/>
          </a:prstGeom>
          <a:ln w="127000" cap="rnd">
            <a:solidFill>
              <a:srgbClr val="FFFFFF"/>
            </a:solidFill>
          </a:ln>
          <a:effectLst>
            <a:glow rad="139700">
              <a:schemeClr val="accent3">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210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91667"/>
            <a:ext cx="7488832" cy="3918447"/>
          </a:xfrm>
          <a:prstGeom prst="rect">
            <a:avLst/>
          </a:prstGeom>
          <a:noFill/>
          <a:ln>
            <a:noFill/>
          </a:ln>
        </p:spPr>
      </p:pic>
      <p:pic>
        <p:nvPicPr>
          <p:cNvPr id="5" name="Picture 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6632"/>
            <a:ext cx="2016224" cy="13010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323528" y="5510115"/>
            <a:ext cx="8424936" cy="1298166"/>
          </a:xfrm>
          <a:prstGeom prst="rect">
            <a:avLst/>
          </a:prstGeom>
          <a:noFill/>
          <a:ln>
            <a:noFill/>
          </a:ln>
        </p:spPr>
      </p:pic>
    </p:spTree>
    <p:extLst>
      <p:ext uri="{BB962C8B-B14F-4D97-AF65-F5344CB8AC3E}">
        <p14:creationId xmlns:p14="http://schemas.microsoft.com/office/powerpoint/2010/main" val="2035920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2800" b="1" u="sng" dirty="0" smtClean="0">
                <a:solidFill>
                  <a:srgbClr val="FF0000"/>
                </a:solidFill>
              </a:rPr>
              <a:t>Summary and conclusion</a:t>
            </a:r>
            <a:endParaRPr lang="en-US" sz="2800" b="1" u="sng" dirty="0">
              <a:solidFill>
                <a:srgbClr val="FF0000"/>
              </a:solidFill>
            </a:endParaRPr>
          </a:p>
        </p:txBody>
      </p:sp>
      <p:sp>
        <p:nvSpPr>
          <p:cNvPr id="3" name="Content Placeholder 2"/>
          <p:cNvSpPr>
            <a:spLocks noGrp="1"/>
          </p:cNvSpPr>
          <p:nvPr>
            <p:ph idx="1"/>
          </p:nvPr>
        </p:nvSpPr>
        <p:spPr>
          <a:xfrm>
            <a:off x="447996" y="1052736"/>
            <a:ext cx="8229600" cy="5184576"/>
          </a:xfrm>
        </p:spPr>
        <p:txBody>
          <a:bodyPr>
            <a:normAutofit fontScale="77500" lnSpcReduction="20000"/>
          </a:bodyPr>
          <a:lstStyle/>
          <a:p>
            <a:pPr algn="just">
              <a:lnSpc>
                <a:spcPct val="110000"/>
              </a:lnSpc>
              <a:spcBef>
                <a:spcPts val="0"/>
              </a:spcBef>
              <a:buFont typeface="Wingdings" panose="05000000000000000000" pitchFamily="2" charset="2"/>
              <a:buChar char="Ø"/>
            </a:pPr>
            <a:r>
              <a:rPr lang="en-US" sz="2300" dirty="0"/>
              <a:t>E-cigarettes hold both </a:t>
            </a:r>
            <a:r>
              <a:rPr lang="en-US" sz="2300" b="1" dirty="0"/>
              <a:t>economic promise </a:t>
            </a:r>
            <a:r>
              <a:rPr lang="en-US" sz="2300" dirty="0"/>
              <a:t>and </a:t>
            </a:r>
            <a:r>
              <a:rPr lang="en-US" sz="2300" b="1" dirty="0"/>
              <a:t>potential </a:t>
            </a:r>
            <a:r>
              <a:rPr lang="en-US" sz="2300" b="1" dirty="0" smtClean="0"/>
              <a:t>health risks</a:t>
            </a:r>
            <a:r>
              <a:rPr lang="en-US" sz="2300" dirty="0"/>
              <a:t>. The industry's future </a:t>
            </a:r>
            <a:r>
              <a:rPr lang="en-US" sz="2300" dirty="0" smtClean="0"/>
              <a:t>depends </a:t>
            </a:r>
            <a:r>
              <a:rPr lang="en-US" sz="2300" dirty="0"/>
              <a:t>on </a:t>
            </a:r>
            <a:r>
              <a:rPr lang="en-US" sz="2300" dirty="0" smtClean="0"/>
              <a:t>technology, </a:t>
            </a:r>
            <a:r>
              <a:rPr lang="en-US" sz="2300" dirty="0"/>
              <a:t>and public perceptions. While it creates opportunities for innovation </a:t>
            </a:r>
            <a:r>
              <a:rPr lang="en-US" sz="2300" dirty="0" smtClean="0"/>
              <a:t>&amp; </a:t>
            </a:r>
            <a:r>
              <a:rPr lang="en-US" sz="2300" dirty="0"/>
              <a:t>employment, </a:t>
            </a:r>
            <a:r>
              <a:rPr lang="en-US" sz="2300" u="sng" dirty="0" smtClean="0"/>
              <a:t>stakeholders</a:t>
            </a:r>
            <a:r>
              <a:rPr lang="en-US" sz="2300" dirty="0" smtClean="0"/>
              <a:t> </a:t>
            </a:r>
            <a:r>
              <a:rPr lang="en-US" sz="2300" dirty="0"/>
              <a:t>must balance economic benefits with public health priorities</a:t>
            </a:r>
            <a:r>
              <a:rPr lang="en-US" sz="2300" dirty="0" smtClean="0"/>
              <a:t>.</a:t>
            </a:r>
          </a:p>
          <a:p>
            <a:pPr marL="0" indent="0" algn="just">
              <a:lnSpc>
                <a:spcPct val="110000"/>
              </a:lnSpc>
              <a:spcBef>
                <a:spcPts val="0"/>
              </a:spcBef>
              <a:buNone/>
            </a:pPr>
            <a:endParaRPr lang="en-US" sz="2300" dirty="0"/>
          </a:p>
          <a:p>
            <a:pPr algn="just">
              <a:lnSpc>
                <a:spcPct val="110000"/>
              </a:lnSpc>
              <a:spcBef>
                <a:spcPts val="0"/>
              </a:spcBef>
              <a:buFont typeface="Wingdings" panose="05000000000000000000" pitchFamily="2" charset="2"/>
              <a:buChar char="Ø"/>
            </a:pPr>
            <a:r>
              <a:rPr lang="en-US" sz="2300" dirty="0"/>
              <a:t>The outbreak of EVALI highlights the importance of understanding the potential risks </a:t>
            </a:r>
            <a:r>
              <a:rPr lang="en-US" sz="2300" dirty="0" smtClean="0"/>
              <a:t>of vaping</a:t>
            </a:r>
            <a:r>
              <a:rPr lang="en-US" sz="2300" dirty="0"/>
              <a:t>. The caution should be </a:t>
            </a:r>
            <a:r>
              <a:rPr lang="en-US" sz="2300" dirty="0" smtClean="0"/>
              <a:t>taken </a:t>
            </a:r>
            <a:r>
              <a:rPr lang="en-US" sz="2300" dirty="0"/>
              <a:t>when using e-cigarettes, especially with the use of products from unregulated </a:t>
            </a:r>
            <a:r>
              <a:rPr lang="en-US" sz="2300" dirty="0" smtClean="0"/>
              <a:t>sources. </a:t>
            </a:r>
          </a:p>
          <a:p>
            <a:pPr marL="0" indent="0" algn="just">
              <a:lnSpc>
                <a:spcPct val="110000"/>
              </a:lnSpc>
              <a:spcBef>
                <a:spcPts val="0"/>
              </a:spcBef>
              <a:buNone/>
            </a:pPr>
            <a:endParaRPr lang="en-US" sz="2300" dirty="0" smtClean="0"/>
          </a:p>
          <a:p>
            <a:pPr algn="just">
              <a:lnSpc>
                <a:spcPct val="110000"/>
              </a:lnSpc>
              <a:spcBef>
                <a:spcPts val="0"/>
              </a:spcBef>
              <a:buFont typeface="Wingdings" panose="05000000000000000000" pitchFamily="2" charset="2"/>
              <a:buChar char="Ø"/>
            </a:pPr>
            <a:r>
              <a:rPr lang="en-US" sz="2300" dirty="0"/>
              <a:t>More research should be done on the newer variants of e-liquid </a:t>
            </a:r>
            <a:r>
              <a:rPr lang="en-US" sz="2300" dirty="0" smtClean="0"/>
              <a:t>components.</a:t>
            </a:r>
          </a:p>
          <a:p>
            <a:pPr marL="0" indent="0" algn="just">
              <a:lnSpc>
                <a:spcPct val="110000"/>
              </a:lnSpc>
              <a:spcBef>
                <a:spcPts val="0"/>
              </a:spcBef>
              <a:buNone/>
            </a:pPr>
            <a:r>
              <a:rPr lang="en-US" sz="2300" dirty="0" smtClean="0"/>
              <a:t> </a:t>
            </a:r>
          </a:p>
          <a:p>
            <a:pPr algn="just">
              <a:lnSpc>
                <a:spcPct val="110000"/>
              </a:lnSpc>
              <a:spcBef>
                <a:spcPts val="0"/>
              </a:spcBef>
              <a:buFont typeface="Wingdings" panose="05000000000000000000" pitchFamily="2" charset="2"/>
              <a:buChar char="Ø"/>
            </a:pPr>
            <a:r>
              <a:rPr lang="en-US" sz="2300" dirty="0" smtClean="0"/>
              <a:t>A </a:t>
            </a:r>
            <a:r>
              <a:rPr lang="en-US" sz="2300" dirty="0"/>
              <a:t>lack of knowledge about the long-term effects of vaping may undermine the determination of e-cigarette regulations, so </a:t>
            </a:r>
            <a:r>
              <a:rPr lang="en-US" sz="2300" dirty="0" smtClean="0"/>
              <a:t>more studies </a:t>
            </a:r>
            <a:r>
              <a:rPr lang="en-US" sz="2300" dirty="0"/>
              <a:t>should be conducted to acquire the </a:t>
            </a:r>
            <a:r>
              <a:rPr lang="en-US" sz="2300" dirty="0" smtClean="0"/>
              <a:t>required </a:t>
            </a:r>
            <a:r>
              <a:rPr lang="en-US" sz="2300" dirty="0"/>
              <a:t>information. </a:t>
            </a:r>
            <a:r>
              <a:rPr lang="en-US" sz="2300" dirty="0" smtClean="0"/>
              <a:t> </a:t>
            </a:r>
          </a:p>
          <a:p>
            <a:pPr marL="0" indent="0" algn="just">
              <a:lnSpc>
                <a:spcPct val="110000"/>
              </a:lnSpc>
              <a:spcBef>
                <a:spcPts val="0"/>
              </a:spcBef>
              <a:buNone/>
            </a:pPr>
            <a:endParaRPr lang="en-US" sz="2300" dirty="0" smtClean="0"/>
          </a:p>
          <a:p>
            <a:pPr algn="just">
              <a:lnSpc>
                <a:spcPct val="110000"/>
              </a:lnSpc>
              <a:spcBef>
                <a:spcPts val="0"/>
              </a:spcBef>
              <a:buFont typeface="Wingdings" panose="05000000000000000000" pitchFamily="2" charset="2"/>
              <a:buChar char="Ø"/>
            </a:pPr>
            <a:r>
              <a:rPr lang="en-US" sz="2300" dirty="0"/>
              <a:t>Evidence-based policies and regulations should be implemented to protect individuals, especially young </a:t>
            </a:r>
            <a:r>
              <a:rPr lang="en-US" sz="2300" dirty="0" smtClean="0"/>
              <a:t>adults from </a:t>
            </a:r>
            <a:r>
              <a:rPr lang="en-US" sz="2300" dirty="0"/>
              <a:t>potential harm. </a:t>
            </a:r>
            <a:endParaRPr lang="en-US" sz="2300" dirty="0" smtClean="0"/>
          </a:p>
          <a:p>
            <a:pPr marL="0" indent="0" algn="just">
              <a:lnSpc>
                <a:spcPct val="110000"/>
              </a:lnSpc>
              <a:spcBef>
                <a:spcPts val="0"/>
              </a:spcBef>
              <a:buNone/>
            </a:pPr>
            <a:endParaRPr lang="en-US" sz="2300" dirty="0" smtClean="0"/>
          </a:p>
          <a:p>
            <a:pPr algn="just">
              <a:lnSpc>
                <a:spcPct val="110000"/>
              </a:lnSpc>
              <a:spcBef>
                <a:spcPts val="0"/>
              </a:spcBef>
              <a:buFont typeface="Wingdings" panose="05000000000000000000" pitchFamily="2" charset="2"/>
              <a:buChar char="Ø"/>
            </a:pPr>
            <a:r>
              <a:rPr lang="en-US" sz="2300" dirty="0" smtClean="0"/>
              <a:t>Education </a:t>
            </a:r>
            <a:r>
              <a:rPr lang="en-US" sz="2300" dirty="0"/>
              <a:t>campaigns should also focus on raising awareness about </a:t>
            </a:r>
            <a:r>
              <a:rPr lang="en-US" sz="2300" dirty="0" smtClean="0"/>
              <a:t>the risks of e-cigarette </a:t>
            </a:r>
            <a:r>
              <a:rPr lang="en-US" sz="2300" dirty="0"/>
              <a:t>use and encouraging informed decision-making.</a:t>
            </a:r>
          </a:p>
          <a:p>
            <a:pPr algn="just">
              <a:lnSpc>
                <a:spcPct val="110000"/>
              </a:lnSpc>
              <a:spcBef>
                <a:spcPts val="0"/>
              </a:spcBef>
              <a:buFont typeface="Wingdings" panose="05000000000000000000" pitchFamily="2" charset="2"/>
              <a:buChar char="Ø"/>
            </a:pPr>
            <a:endParaRPr lang="en-US" sz="2000" dirty="0"/>
          </a:p>
        </p:txBody>
      </p:sp>
    </p:spTree>
    <p:extLst>
      <p:ext uri="{BB962C8B-B14F-4D97-AF65-F5344CB8AC3E}">
        <p14:creationId xmlns:p14="http://schemas.microsoft.com/office/powerpoint/2010/main" val="378956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66772" y="1268760"/>
            <a:ext cx="7577636"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11226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01820"/>
            <a:ext cx="7499177" cy="41874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86992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Indian Council of Medical Research (ICMR) has recommended a complete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632" y="1396545"/>
            <a:ext cx="8640960" cy="4392488"/>
          </a:xfrm>
          <a:prstGeom prst="rect">
            <a:avLst/>
          </a:prstGeom>
          <a:noFill/>
          <a:ln>
            <a:noFill/>
          </a:ln>
        </p:spPr>
      </p:pic>
      <p:sp>
        <p:nvSpPr>
          <p:cNvPr id="4" name="Title 1"/>
          <p:cNvSpPr>
            <a:spLocks noGrp="1"/>
          </p:cNvSpPr>
          <p:nvPr>
            <p:ph type="title"/>
          </p:nvPr>
        </p:nvSpPr>
        <p:spPr>
          <a:xfrm>
            <a:off x="0" y="0"/>
            <a:ext cx="6984776" cy="1143000"/>
          </a:xfrm>
        </p:spPr>
        <p:txBody>
          <a:bodyPr>
            <a:normAutofit fontScale="90000"/>
          </a:bodyPr>
          <a:lstStyle/>
          <a:p>
            <a:r>
              <a:rPr lang="en-US" dirty="0"/>
              <a:t>Components of an E-Cigarette</a:t>
            </a:r>
            <a:r>
              <a:rPr lang="en-US" dirty="0" smtClean="0"/>
              <a:t>:</a:t>
            </a:r>
            <a:endParaRPr lang="en-US" dirty="0"/>
          </a:p>
        </p:txBody>
      </p:sp>
    </p:spTree>
    <p:extLst>
      <p:ext uri="{BB962C8B-B14F-4D97-AF65-F5344CB8AC3E}">
        <p14:creationId xmlns:p14="http://schemas.microsoft.com/office/powerpoint/2010/main" val="1023603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93"/>
            <a:ext cx="8229600" cy="1143000"/>
          </a:xfrm>
        </p:spPr>
        <p:txBody>
          <a:bodyPr/>
          <a:lstStyle/>
          <a:p>
            <a:r>
              <a:rPr lang="en-US" b="1" i="1" u="sng" dirty="0">
                <a:ln w="9525">
                  <a:solidFill>
                    <a:schemeClr val="bg1"/>
                  </a:solidFill>
                  <a:prstDash val="solid"/>
                </a:ln>
                <a:effectLst>
                  <a:outerShdw blurRad="12700" dist="38100" dir="2700000" algn="tl" rotWithShape="0">
                    <a:schemeClr val="bg1">
                      <a:lumMod val="50000"/>
                    </a:schemeClr>
                  </a:outerShdw>
                </a:effectLst>
              </a:rPr>
              <a:t>Common Types of E-Cigarettes:</a:t>
            </a:r>
            <a:endParaRPr lang="en-US" dirty="0"/>
          </a:p>
        </p:txBody>
      </p:sp>
      <p:pic>
        <p:nvPicPr>
          <p:cNvPr id="10" name="Content Placeholder 9"/>
          <p:cNvPicPr>
            <a:picLocks noGrp="1" noChangeAspect="1"/>
          </p:cNvPicPr>
          <p:nvPr>
            <p:ph idx="1"/>
          </p:nvPr>
        </p:nvPicPr>
        <p:blipFill>
          <a:blip r:embed="rId2"/>
          <a:stretch>
            <a:fillRect/>
          </a:stretch>
        </p:blipFill>
        <p:spPr>
          <a:xfrm>
            <a:off x="251520" y="1268760"/>
            <a:ext cx="8496066" cy="5040560"/>
          </a:xfrm>
          <a:prstGeom prst="rect">
            <a:avLst/>
          </a:prstGeom>
        </p:spPr>
      </p:pic>
    </p:spTree>
    <p:extLst>
      <p:ext uri="{BB962C8B-B14F-4D97-AF65-F5344CB8AC3E}">
        <p14:creationId xmlns:p14="http://schemas.microsoft.com/office/powerpoint/2010/main" val="64380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solidFill>
                  <a:srgbClr val="990099"/>
                </a:solidFill>
              </a:rPr>
              <a:t>1. Market Growth</a:t>
            </a:r>
            <a:r>
              <a:rPr lang="en-US" dirty="0">
                <a:solidFill>
                  <a:srgbClr val="990099"/>
                </a:solidFill>
              </a:rPr>
              <a:t>:</a:t>
            </a:r>
          </a:p>
          <a:p>
            <a:pPr marL="0" indent="0">
              <a:buNone/>
            </a:pPr>
            <a:r>
              <a:rPr lang="en-US" b="1" dirty="0">
                <a:solidFill>
                  <a:srgbClr val="990099"/>
                </a:solidFill>
              </a:rPr>
              <a:t>2. </a:t>
            </a:r>
            <a:r>
              <a:rPr lang="en-US" b="1" dirty="0" smtClean="0">
                <a:solidFill>
                  <a:srgbClr val="990099"/>
                </a:solidFill>
              </a:rPr>
              <a:t>Job </a:t>
            </a:r>
            <a:r>
              <a:rPr lang="en-US" b="1" dirty="0">
                <a:solidFill>
                  <a:srgbClr val="990099"/>
                </a:solidFill>
              </a:rPr>
              <a:t>Opportunities</a:t>
            </a:r>
            <a:r>
              <a:rPr lang="en-US" dirty="0">
                <a:solidFill>
                  <a:srgbClr val="990099"/>
                </a:solidFill>
              </a:rPr>
              <a:t>:</a:t>
            </a:r>
          </a:p>
          <a:p>
            <a:pPr marL="0" indent="0">
              <a:buNone/>
            </a:pPr>
            <a:r>
              <a:rPr lang="en-US" b="1" dirty="0">
                <a:solidFill>
                  <a:srgbClr val="990099"/>
                </a:solidFill>
              </a:rPr>
              <a:t>3. Innovation and Investment:</a:t>
            </a:r>
          </a:p>
          <a:p>
            <a:pPr marL="0" indent="0">
              <a:buNone/>
            </a:pPr>
            <a:r>
              <a:rPr lang="en-US" b="1" dirty="0">
                <a:solidFill>
                  <a:srgbClr val="990099"/>
                </a:solidFill>
              </a:rPr>
              <a:t>4. Impact on Traditional Tobacco:</a:t>
            </a:r>
          </a:p>
          <a:p>
            <a:endParaRPr lang="en-US" dirty="0"/>
          </a:p>
        </p:txBody>
      </p:sp>
      <p:sp>
        <p:nvSpPr>
          <p:cNvPr id="4" name="Title 1"/>
          <p:cNvSpPr txBox="1">
            <a:spLocks/>
          </p:cNvSpPr>
          <p:nvPr/>
        </p:nvSpPr>
        <p:spPr>
          <a:xfrm>
            <a:off x="107504" y="302111"/>
            <a:ext cx="8280919" cy="795169"/>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200" b="1" u="sng" dirty="0" smtClean="0">
                <a:solidFill>
                  <a:schemeClr val="accent1">
                    <a:lumMod val="50000"/>
                  </a:schemeClr>
                </a:solidFill>
              </a:rPr>
              <a:t>Economic Prospects of the E-Cigarette Industry</a:t>
            </a:r>
            <a:r>
              <a:rPr lang="en-US" dirty="0" smtClean="0"/>
              <a:t/>
            </a:r>
            <a:br>
              <a:rPr lang="en-US" dirty="0" smtClean="0"/>
            </a:br>
            <a:endParaRPr lang="en-US" dirty="0"/>
          </a:p>
        </p:txBody>
      </p:sp>
    </p:spTree>
    <p:extLst>
      <p:ext uri="{BB962C8B-B14F-4D97-AF65-F5344CB8AC3E}">
        <p14:creationId xmlns:p14="http://schemas.microsoft.com/office/powerpoint/2010/main" val="2030701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53"/>
            <a:ext cx="8568952" cy="4525963"/>
          </a:xfrm>
        </p:spPr>
        <p:txBody>
          <a:bodyPr/>
          <a:lstStyle/>
          <a:p>
            <a:pPr marL="0" indent="0">
              <a:buNone/>
            </a:pPr>
            <a:r>
              <a:rPr lang="en-US" b="1" dirty="0">
                <a:solidFill>
                  <a:srgbClr val="990099"/>
                </a:solidFill>
              </a:rPr>
              <a:t>1. Market Growth</a:t>
            </a:r>
            <a:r>
              <a:rPr lang="en-US" dirty="0">
                <a:solidFill>
                  <a:srgbClr val="990099"/>
                </a:solidFill>
              </a:rPr>
              <a:t>:</a:t>
            </a:r>
          </a:p>
          <a:p>
            <a:pPr marL="0" indent="0">
              <a:buNone/>
            </a:pPr>
            <a:r>
              <a:rPr lang="en-US" sz="2400" dirty="0"/>
              <a:t>The global e-cigarette market has seen substantial growth in recent years, driven by:</a:t>
            </a:r>
          </a:p>
          <a:p>
            <a:pPr marL="0" indent="0">
              <a:buNone/>
            </a:pPr>
            <a:endParaRPr lang="en-US" sz="2400" dirty="0"/>
          </a:p>
        </p:txBody>
      </p:sp>
      <p:sp>
        <p:nvSpPr>
          <p:cNvPr id="5" name="Title 4"/>
          <p:cNvSpPr>
            <a:spLocks noGrp="1"/>
          </p:cNvSpPr>
          <p:nvPr>
            <p:ph type="title"/>
          </p:nvPr>
        </p:nvSpPr>
        <p:spPr/>
        <p:txBody>
          <a:bodyPr/>
          <a:lstStyle/>
          <a:p>
            <a:endParaRPr lang="en-US" dirty="0"/>
          </a:p>
        </p:txBody>
      </p:sp>
      <p:sp>
        <p:nvSpPr>
          <p:cNvPr id="6" name="Title 1"/>
          <p:cNvSpPr txBox="1">
            <a:spLocks/>
          </p:cNvSpPr>
          <p:nvPr/>
        </p:nvSpPr>
        <p:spPr>
          <a:xfrm>
            <a:off x="107504" y="302111"/>
            <a:ext cx="8280919" cy="795169"/>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200" b="1" u="sng" dirty="0" smtClean="0">
                <a:solidFill>
                  <a:schemeClr val="accent1">
                    <a:lumMod val="50000"/>
                  </a:schemeClr>
                </a:solidFill>
              </a:rPr>
              <a:t>Economic Prospects of the E-Cigarette Industry</a:t>
            </a:r>
            <a:r>
              <a:rPr lang="en-US" dirty="0" smtClean="0"/>
              <a:t/>
            </a:r>
            <a:br>
              <a:rPr lang="en-US" dirty="0" smtClean="0"/>
            </a:br>
            <a:endParaRPr lang="en-US" dirty="0"/>
          </a:p>
        </p:txBody>
      </p:sp>
      <p:pic>
        <p:nvPicPr>
          <p:cNvPr id="11" name="Picture 10"/>
          <p:cNvPicPr>
            <a:picLocks noChangeAspect="1"/>
          </p:cNvPicPr>
          <p:nvPr/>
        </p:nvPicPr>
        <p:blipFill>
          <a:blip r:embed="rId2"/>
          <a:stretch>
            <a:fillRect/>
          </a:stretch>
        </p:blipFill>
        <p:spPr>
          <a:xfrm>
            <a:off x="457200" y="2795775"/>
            <a:ext cx="6347048" cy="3395312"/>
          </a:xfrm>
          <a:prstGeom prst="rect">
            <a:avLst/>
          </a:prstGeom>
        </p:spPr>
      </p:pic>
      <p:sp>
        <p:nvSpPr>
          <p:cNvPr id="12" name="Down Arrow 11"/>
          <p:cNvSpPr/>
          <p:nvPr/>
        </p:nvSpPr>
        <p:spPr>
          <a:xfrm>
            <a:off x="1475656" y="2475417"/>
            <a:ext cx="216024" cy="55251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92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5516" y="1061320"/>
            <a:ext cx="8712968" cy="4525963"/>
          </a:xfrm>
        </p:spPr>
        <p:txBody>
          <a:bodyPr/>
          <a:lstStyle/>
          <a:p>
            <a:pPr marL="514350" indent="-514350">
              <a:buAutoNum type="arabicPeriod"/>
            </a:pPr>
            <a:r>
              <a:rPr lang="en-US" b="1" dirty="0" smtClean="0">
                <a:solidFill>
                  <a:srgbClr val="990099"/>
                </a:solidFill>
              </a:rPr>
              <a:t>Market Growth:</a:t>
            </a:r>
          </a:p>
          <a:p>
            <a:pPr marL="0" indent="0">
              <a:buNone/>
            </a:pPr>
            <a:r>
              <a:rPr lang="en-US" sz="2000" b="1" dirty="0"/>
              <a:t>During the forecast period 2022-2030, a Compound Annual Growth Rate (CAGR) is 30.6% .</a:t>
            </a:r>
          </a:p>
          <a:p>
            <a:pPr marL="0" indent="0">
              <a:buNone/>
            </a:pPr>
            <a:endParaRPr lang="en-US" sz="2000" dirty="0"/>
          </a:p>
        </p:txBody>
      </p:sp>
      <p:sp>
        <p:nvSpPr>
          <p:cNvPr id="4" name="Title 1"/>
          <p:cNvSpPr txBox="1">
            <a:spLocks/>
          </p:cNvSpPr>
          <p:nvPr/>
        </p:nvSpPr>
        <p:spPr>
          <a:xfrm>
            <a:off x="107504" y="105654"/>
            <a:ext cx="8280919" cy="795169"/>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200" b="1" u="sng" dirty="0" smtClean="0">
                <a:solidFill>
                  <a:schemeClr val="accent1">
                    <a:lumMod val="50000"/>
                  </a:schemeClr>
                </a:solidFill>
              </a:rPr>
              <a:t>Economic Prospects of the E-Cigarette Industry</a:t>
            </a:r>
            <a:r>
              <a:rPr lang="en-US" dirty="0" smtClean="0"/>
              <a:t/>
            </a:r>
            <a:br>
              <a:rPr lang="en-US" dirty="0" smtClean="0"/>
            </a:br>
            <a:endParaRPr lang="en-US" dirty="0"/>
          </a:p>
        </p:txBody>
      </p:sp>
      <p:pic>
        <p:nvPicPr>
          <p:cNvPr id="5" name="Picture 4" descr="E-cigarette And Vape Market Size, Share, Trends &amp; Foreca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312480"/>
            <a:ext cx="6120680" cy="3600400"/>
          </a:xfrm>
          <a:prstGeom prst="rect">
            <a:avLst/>
          </a:prstGeom>
          <a:noFill/>
          <a:ln>
            <a:noFill/>
          </a:ln>
        </p:spPr>
      </p:pic>
    </p:spTree>
    <p:extLst>
      <p:ext uri="{BB962C8B-B14F-4D97-AF65-F5344CB8AC3E}">
        <p14:creationId xmlns:p14="http://schemas.microsoft.com/office/powerpoint/2010/main" val="3475368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528" y="1268760"/>
            <a:ext cx="8496944" cy="5112559"/>
          </a:xfrm>
        </p:spPr>
        <p:txBody>
          <a:bodyPr>
            <a:noAutofit/>
          </a:bodyPr>
          <a:lstStyle/>
          <a:p>
            <a:pPr marL="0" indent="0">
              <a:buNone/>
            </a:pPr>
            <a:r>
              <a:rPr lang="en-US" sz="2200" b="1" dirty="0">
                <a:solidFill>
                  <a:srgbClr val="990099"/>
                </a:solidFill>
              </a:rPr>
              <a:t>2. </a:t>
            </a:r>
            <a:r>
              <a:rPr lang="en-US" sz="2200" b="1" dirty="0" smtClean="0">
                <a:solidFill>
                  <a:srgbClr val="990099"/>
                </a:solidFill>
              </a:rPr>
              <a:t>Job </a:t>
            </a:r>
            <a:r>
              <a:rPr lang="en-US" sz="2200" b="1" dirty="0">
                <a:solidFill>
                  <a:srgbClr val="990099"/>
                </a:solidFill>
              </a:rPr>
              <a:t>Opportunities</a:t>
            </a:r>
            <a:r>
              <a:rPr lang="en-US" sz="2200" dirty="0">
                <a:solidFill>
                  <a:srgbClr val="990099"/>
                </a:solidFill>
              </a:rPr>
              <a:t>:</a:t>
            </a:r>
          </a:p>
          <a:p>
            <a:pPr marL="0" indent="0">
              <a:buNone/>
            </a:pPr>
            <a:r>
              <a:rPr lang="en-US" sz="2200" dirty="0"/>
              <a:t>The E-Cigarette Industry has created jobs in manufacturing, marketing, and distribution. Specialized sectors like e-liquid production and vaping device design contribute to job diversity.</a:t>
            </a:r>
          </a:p>
          <a:p>
            <a:pPr marL="0" indent="0">
              <a:buNone/>
            </a:pPr>
            <a:endParaRPr lang="en-US" sz="2200" dirty="0"/>
          </a:p>
          <a:p>
            <a:pPr marL="0" indent="0">
              <a:buNone/>
            </a:pPr>
            <a:r>
              <a:rPr lang="en-US" sz="2200" b="1" dirty="0">
                <a:solidFill>
                  <a:srgbClr val="990099"/>
                </a:solidFill>
              </a:rPr>
              <a:t>3. Innovation and Investment:</a:t>
            </a:r>
          </a:p>
          <a:p>
            <a:pPr marL="0" indent="0">
              <a:buNone/>
            </a:pPr>
            <a:r>
              <a:rPr lang="en-US" sz="2200" dirty="0"/>
              <a:t>Start-ups and established companies are investing in research and development (R&amp;D) for </a:t>
            </a:r>
            <a:r>
              <a:rPr lang="en-US" sz="2200" dirty="0" smtClean="0"/>
              <a:t>safer and more </a:t>
            </a:r>
            <a:r>
              <a:rPr lang="en-US" sz="2200" dirty="0"/>
              <a:t>efficient products.</a:t>
            </a:r>
          </a:p>
          <a:p>
            <a:pPr marL="0" indent="0">
              <a:buNone/>
            </a:pPr>
            <a:endParaRPr lang="en-US" sz="2200" dirty="0"/>
          </a:p>
          <a:p>
            <a:pPr marL="0" indent="0">
              <a:buNone/>
            </a:pPr>
            <a:r>
              <a:rPr lang="en-US" sz="2200" b="1" dirty="0">
                <a:solidFill>
                  <a:srgbClr val="990099"/>
                </a:solidFill>
              </a:rPr>
              <a:t>4. Impact on Traditional Tobacco:</a:t>
            </a:r>
          </a:p>
          <a:p>
            <a:pPr marL="0" indent="0">
              <a:buNone/>
            </a:pPr>
            <a:r>
              <a:rPr lang="en-US" sz="2200" dirty="0"/>
              <a:t>The shift to vaping has disrupted traditional tobacco companies, forcing them into alternative nicotine products like e-cigarettes and heated tobacco.</a:t>
            </a:r>
          </a:p>
          <a:p>
            <a:endParaRPr lang="en-US" sz="2200" dirty="0"/>
          </a:p>
        </p:txBody>
      </p:sp>
      <p:sp>
        <p:nvSpPr>
          <p:cNvPr id="4" name="Title 1"/>
          <p:cNvSpPr txBox="1">
            <a:spLocks/>
          </p:cNvSpPr>
          <p:nvPr/>
        </p:nvSpPr>
        <p:spPr>
          <a:xfrm>
            <a:off x="179512" y="188640"/>
            <a:ext cx="8280919" cy="795169"/>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200" b="1" u="sng" dirty="0" smtClean="0">
                <a:solidFill>
                  <a:schemeClr val="accent1">
                    <a:lumMod val="50000"/>
                  </a:schemeClr>
                </a:solidFill>
              </a:rPr>
              <a:t>Economic Prospects of the E-Cigarette Industry</a:t>
            </a:r>
            <a:r>
              <a:rPr lang="en-US" dirty="0" smtClean="0"/>
              <a:t/>
            </a:r>
            <a:br>
              <a:rPr lang="en-US" dirty="0" smtClean="0"/>
            </a:br>
            <a:endParaRPr lang="en-US" dirty="0"/>
          </a:p>
        </p:txBody>
      </p:sp>
    </p:spTree>
    <p:extLst>
      <p:ext uri="{BB962C8B-B14F-4D97-AF65-F5344CB8AC3E}">
        <p14:creationId xmlns:p14="http://schemas.microsoft.com/office/powerpoint/2010/main" val="2452105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1316</Words>
  <Application>Microsoft Office PowerPoint</Application>
  <PresentationFormat>On-screen Show (4:3)</PresentationFormat>
  <Paragraphs>121</Paragraphs>
  <Slides>24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Arial Rounded MT Bold</vt:lpstr>
      <vt:lpstr>Calibri</vt:lpstr>
      <vt:lpstr>Cambria</vt:lpstr>
      <vt:lpstr>Helvetica</vt:lpstr>
      <vt:lpstr>Times New Roman</vt:lpstr>
      <vt:lpstr>Wingdings</vt:lpstr>
      <vt:lpstr>Office Theme</vt:lpstr>
      <vt:lpstr>PowerPoint Presentation</vt:lpstr>
      <vt:lpstr>PowerPoint Presentation</vt:lpstr>
      <vt:lpstr> </vt:lpstr>
      <vt:lpstr>Components of an E-Cigarette:</vt:lpstr>
      <vt:lpstr>Common Types of E-Cigarettes:</vt:lpstr>
      <vt:lpstr>PowerPoint Presentation</vt:lpstr>
      <vt:lpstr>PowerPoint Presentation</vt:lpstr>
      <vt:lpstr>PowerPoint Presentation</vt:lpstr>
      <vt:lpstr>PowerPoint Presentation</vt:lpstr>
      <vt:lpstr>Health Impact of Vaping</vt:lpstr>
      <vt:lpstr>Health Impact of Vaping</vt:lpstr>
      <vt:lpstr>Health Impact of Vaping</vt:lpstr>
      <vt:lpstr>Health Impact of Vaping</vt:lpstr>
      <vt:lpstr>Health Impact of Vaping</vt:lpstr>
      <vt:lpstr>PowerPoint Presentation</vt:lpstr>
      <vt:lpstr>PowerPoint Presentation</vt:lpstr>
      <vt:lpstr>Health Impact of Vaping</vt:lpstr>
      <vt:lpstr>PowerPoint Presentation</vt:lpstr>
      <vt:lpstr>PowerPoint Presentation</vt:lpstr>
      <vt:lpstr>PowerPoint Presentation</vt:lpstr>
      <vt:lpstr>PowerPoint Presentation</vt:lpstr>
      <vt:lpstr>PowerPoint Presentation</vt:lpstr>
      <vt:lpstr>Summary and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EXPERTS</cp:lastModifiedBy>
  <cp:revision>84</cp:revision>
  <dcterms:created xsi:type="dcterms:W3CDTF">2006-08-16T00:00:00Z</dcterms:created>
  <dcterms:modified xsi:type="dcterms:W3CDTF">2025-02-04T20:07:06Z</dcterms:modified>
</cp:coreProperties>
</file>