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76" r:id="rId5"/>
    <p:sldId id="266" r:id="rId6"/>
    <p:sldId id="268" r:id="rId7"/>
    <p:sldId id="277" r:id="rId8"/>
    <p:sldId id="269" r:id="rId9"/>
    <p:sldId id="270" r:id="rId10"/>
    <p:sldId id="271" r:id="rId11"/>
    <p:sldId id="275" r:id="rId12"/>
    <p:sldId id="272" r:id="rId13"/>
    <p:sldId id="273" r:id="rId14"/>
    <p:sldId id="274" r:id="rId15"/>
    <p:sldId id="27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450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B13E8E-67C7-4482-A3AC-4E3484DC6D0B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9A7557-F739-4B41-B3A2-C0FF8DD8B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145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A7557-F739-4B41-B3A2-C0FF8DD8BFA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015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E5527-BEC3-43CB-9EDA-98FA16E91CD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9086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E5527-BEC3-43CB-9EDA-98FA16E91CD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2119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E5527-BEC3-43CB-9EDA-98FA16E91CD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3206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E5527-BEC3-43CB-9EDA-98FA16E91CD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154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6FE43-559B-4ACE-9CE1-86F6DC142FA6}" type="datetime1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53A78-FFAF-45DD-A5C2-4C63A024AE9B}" type="datetime1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525D8-6253-4D05-AE86-BECD3238E489}" type="datetime1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A2E39D5-4E7C-4DE1-946F-BFBD70BE0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216E8-9C8F-46D3-81A8-28BDE89E557C}" type="datetime1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4F91887-30F2-48D4-A483-91E74FE5B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E6FF4D3-FAD5-4218-9E7C-57C766B3D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7015" y="6282532"/>
            <a:ext cx="484439" cy="365125"/>
          </a:xfrm>
        </p:spPr>
        <p:txBody>
          <a:bodyPr/>
          <a:lstStyle>
            <a:lvl1pPr>
              <a:defRPr sz="1500" b="1">
                <a:solidFill>
                  <a:schemeClr val="tx1"/>
                </a:solidFill>
              </a:defRPr>
            </a:lvl1pPr>
          </a:lstStyle>
          <a:p>
            <a:fld id="{2745C2C1-43AE-4748-AE73-76A74359E3A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A7D8D7DC-BCAC-4AAC-B351-785AC609DD3C}"/>
              </a:ext>
            </a:extLst>
          </p:cNvPr>
          <p:cNvCxnSpPr>
            <a:cxnSpLocks/>
          </p:cNvCxnSpPr>
          <p:nvPr userDrawn="1"/>
        </p:nvCxnSpPr>
        <p:spPr>
          <a:xfrm>
            <a:off x="8902531" y="6379926"/>
            <a:ext cx="0" cy="170334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9549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46E40-35F6-4B99-BC07-D5BF305652DB}" type="datetime1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DFE5C-BE07-4A39-B480-CB4044868BF8}" type="datetime1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3A319-C0A5-4DE2-A626-658F834B432F}" type="datetime1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0DD7A-13A7-46CB-BACC-ADD2435F3297}" type="datetime1">
              <a:rPr lang="en-US" smtClean="0"/>
              <a:t>2/19/2025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6A181-E596-4E7E-9A0C-EBC101716FAE}" type="datetime1">
              <a:rPr lang="en-US" smtClean="0"/>
              <a:t>2/19/2025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8CB9D-C2C1-4AA1-830E-33D59F0DF30D}" type="datetime1">
              <a:rPr lang="en-US" smtClean="0"/>
              <a:t>2/19/2025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91270-C2A6-4A81-A5CB-BE0048371F18}" type="datetime1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CD1CA-7B39-4F51-8372-770C3A176D1E}" type="datetime1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22C626-096E-49B0-A9F1-1E0B571F1B9C}" type="datetime1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6.wdp"/><Relationship Id="rId5" Type="http://schemas.openxmlformats.org/officeDocument/2006/relationships/image" Target="../media/image21.png"/><Relationship Id="rId4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Relationship Id="rId4" Type="http://schemas.microsoft.com/office/2007/relationships/hdphoto" Target="../media/hdphoto7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5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0" Type="http://schemas.microsoft.com/office/2007/relationships/hdphoto" Target="../media/hdphoto2.wdp"/><Relationship Id="rId4" Type="http://schemas.microsoft.com/office/2007/relationships/hdphoto" Target="../media/hdphoto1.wdp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4.wdp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304800" y="1295400"/>
            <a:ext cx="6859488" cy="3276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ts val="125"/>
              </a:spcBef>
              <a:spcAft>
                <a:spcPts val="125"/>
              </a:spcAft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/>
            </a:r>
            <a:b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</a:br>
            <a:r>
              <a:rPr lang="en-US" sz="2600" b="1" dirty="0" smtClean="0">
                <a:latin typeface="Cambria" pitchFamily="18" charset="0"/>
              </a:rPr>
              <a:t>Title:</a:t>
            </a:r>
            <a:r>
              <a:rPr lang="en-US" sz="2600" b="1" dirty="0">
                <a:latin typeface="Cambria" pitchFamily="18" charset="0"/>
                <a:ea typeface="+mj-ea"/>
                <a:cs typeface="+mj-cs"/>
              </a:rPr>
              <a:t> </a:t>
            </a: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Cardioprotective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Potential of Nano-Vector (EAF-AC-NG) targeting Oxidative Stress in Cardiac Hypertrophy Rat 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Model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304800" y="4953000"/>
            <a:ext cx="47244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Prof. Dr. Sobia </a:t>
            </a:r>
            <a:r>
              <a:rPr lang="en-US" sz="2400" b="1" dirty="0" err="1" smtClean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Tabassum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900" b="1" dirty="0" smtClean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Head of Laboratory: Pharmaceutical Biotechnology</a:t>
            </a:r>
            <a:endParaRPr kumimoji="0" lang="en-US" sz="19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900" b="1" dirty="0" smtClean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Department of Biological Sciences International Islamic University, Islamabad, Pakistan</a:t>
            </a:r>
            <a:endParaRPr kumimoji="0" lang="en-US" sz="19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mbria" pitchFamily="18" charset="0"/>
              <a:ea typeface="Cambria" panose="020405030504060302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2051720" y="63404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1400" b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pPr/>
              <a:t>1</a:t>
            </a:fld>
            <a:endParaRPr lang="en-US" sz="14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86301" y="1211580"/>
            <a:ext cx="4377689" cy="470916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504" y="1155818"/>
            <a:ext cx="4419839" cy="470916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Rectangle 10"/>
          <p:cNvSpPr/>
          <p:nvPr/>
        </p:nvSpPr>
        <p:spPr>
          <a:xfrm>
            <a:off x="32783" y="854570"/>
            <a:ext cx="85910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i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Table </a:t>
            </a:r>
            <a:r>
              <a:rPr lang="en-US" sz="1400" b="1" i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sz="1400" b="1" i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Compounds Identified Using GCMS Analysis of Ethyl Acetate Fraction (EAF) of O. ferruginea Leaves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28286" y="6309320"/>
            <a:ext cx="484439" cy="365125"/>
          </a:xfrm>
        </p:spPr>
        <p:txBody>
          <a:bodyPr/>
          <a:lstStyle/>
          <a:p>
            <a:fld id="{2745C2C1-43AE-4748-AE73-76A74359E3A8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01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94" r="49846" b="31111"/>
          <a:stretch/>
        </p:blipFill>
        <p:spPr>
          <a:xfrm>
            <a:off x="361006" y="2238851"/>
            <a:ext cx="4176704" cy="333756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268434" y="1798957"/>
            <a:ext cx="641252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US" sz="1350" spc="4" dirty="0">
                <a:latin typeface="Cambria" panose="02040503050406030204" pitchFamily="18" charset="0"/>
                <a:ea typeface="Cambria" panose="02040503050406030204" pitchFamily="18" charset="0"/>
              </a:rPr>
              <a:t>AC-NG &amp; </a:t>
            </a:r>
            <a:r>
              <a:rPr lang="en-US" sz="1350" dirty="0">
                <a:latin typeface="Cambria" panose="02040503050406030204" pitchFamily="18" charset="0"/>
                <a:ea typeface="Cambria" panose="02040503050406030204" pitchFamily="18" charset="0"/>
              </a:rPr>
              <a:t>EAF-AC-NG exhibited an average</a:t>
            </a:r>
            <a:r>
              <a:rPr lang="en-US" sz="1350" spc="4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350" dirty="0">
                <a:latin typeface="Cambria" panose="02040503050406030204" pitchFamily="18" charset="0"/>
                <a:ea typeface="Cambria" panose="02040503050406030204" pitchFamily="18" charset="0"/>
              </a:rPr>
              <a:t>size of </a:t>
            </a:r>
            <a:r>
              <a:rPr lang="en-US" sz="1350" b="1" dirty="0">
                <a:latin typeface="Cambria" panose="02040503050406030204" pitchFamily="18" charset="0"/>
                <a:ea typeface="Cambria" panose="02040503050406030204" pitchFamily="18" charset="0"/>
              </a:rPr>
              <a:t>51.16 nm</a:t>
            </a:r>
            <a:r>
              <a:rPr lang="en-US" sz="1350" dirty="0">
                <a:latin typeface="Cambria" panose="02040503050406030204" pitchFamily="18" charset="0"/>
                <a:ea typeface="Cambria" panose="02040503050406030204" pitchFamily="18" charset="0"/>
              </a:rPr>
              <a:t> and </a:t>
            </a:r>
            <a:r>
              <a:rPr lang="en-US" sz="1350" b="1" dirty="0">
                <a:latin typeface="Cambria" panose="02040503050406030204" pitchFamily="18" charset="0"/>
                <a:ea typeface="Cambria" panose="02040503050406030204" pitchFamily="18" charset="0"/>
              </a:rPr>
              <a:t>110.01 nm</a:t>
            </a:r>
          </a:p>
        </p:txBody>
      </p:sp>
      <p:pic>
        <p:nvPicPr>
          <p:cNvPr id="13" name="Picture 12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86877" y="2376012"/>
            <a:ext cx="3611879" cy="311038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1" name="Rectangle 10"/>
          <p:cNvSpPr/>
          <p:nvPr/>
        </p:nvSpPr>
        <p:spPr>
          <a:xfrm>
            <a:off x="1364438" y="5648631"/>
            <a:ext cx="6366510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b="1" i="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Figure. </a:t>
            </a:r>
            <a:r>
              <a:rPr lang="en-US" sz="1350" b="1" i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FESEM images of AC-NG and EAF-AC-NG Nanogel</a:t>
            </a:r>
            <a:endParaRPr lang="en-US" sz="1350" i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3779912" y="6240407"/>
            <a:ext cx="484439" cy="365125"/>
          </a:xfrm>
        </p:spPr>
        <p:txBody>
          <a:bodyPr/>
          <a:lstStyle/>
          <a:p>
            <a:fld id="{2745C2C1-43AE-4748-AE73-76A74359E3A8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9E98EA8-7EDF-484D-82A9-5B1F89582D15}"/>
              </a:ext>
            </a:extLst>
          </p:cNvPr>
          <p:cNvSpPr txBox="1"/>
          <p:nvPr/>
        </p:nvSpPr>
        <p:spPr>
          <a:xfrm>
            <a:off x="1187624" y="561295"/>
            <a:ext cx="5505192" cy="83099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Nanogel Physicochemical Properties</a:t>
            </a:r>
          </a:p>
          <a:p>
            <a:pPr algn="ctr"/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(SIZE &amp; shape)</a:t>
            </a:r>
          </a:p>
        </p:txBody>
      </p:sp>
    </p:spTree>
    <p:extLst>
      <p:ext uri="{BB962C8B-B14F-4D97-AF65-F5344CB8AC3E}">
        <p14:creationId xmlns:p14="http://schemas.microsoft.com/office/powerpoint/2010/main" val="170327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43171F59-B08C-4A2F-B8EA-9A6C19C9FF5D}"/>
              </a:ext>
            </a:extLst>
          </p:cNvPr>
          <p:cNvCxnSpPr>
            <a:cxnSpLocks/>
          </p:cNvCxnSpPr>
          <p:nvPr/>
        </p:nvCxnSpPr>
        <p:spPr>
          <a:xfrm>
            <a:off x="4200713" y="1861994"/>
            <a:ext cx="824290" cy="0"/>
          </a:xfrm>
          <a:prstGeom prst="lin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1" r="47509" b="58966"/>
          <a:stretch/>
        </p:blipFill>
        <p:spPr>
          <a:xfrm>
            <a:off x="1928440" y="1864700"/>
            <a:ext cx="3371850" cy="356616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1440" y="1923919"/>
            <a:ext cx="1925285" cy="36240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 algn="just">
              <a:buAutoNum type="alphaUcPeriod"/>
            </a:pPr>
            <a:r>
              <a:rPr lang="en-US" sz="13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Normal control group</a:t>
            </a:r>
          </a:p>
          <a:p>
            <a:pPr marL="257175" indent="-257175" algn="just">
              <a:buAutoNum type="alphaUcPeriod"/>
            </a:pPr>
            <a:r>
              <a:rPr lang="en-US" sz="13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ISO group 5mg/kg</a:t>
            </a:r>
          </a:p>
          <a:p>
            <a:pPr marL="257175" indent="-257175" algn="just">
              <a:buAutoNum type="alphaUcPeriod"/>
            </a:pPr>
            <a:r>
              <a:rPr lang="en-US" sz="13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ISO + ascorbic acid group 80mg/kg </a:t>
            </a:r>
          </a:p>
          <a:p>
            <a:pPr marL="257175" indent="-257175" algn="just">
              <a:buAutoNum type="alphaUcPeriod"/>
            </a:pPr>
            <a:r>
              <a:rPr lang="en-US" sz="13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ISO + EAF group 50 mg/kg</a:t>
            </a:r>
          </a:p>
          <a:p>
            <a:pPr marL="257175" indent="-257175" algn="just">
              <a:buAutoNum type="alphaUcPeriod"/>
            </a:pPr>
            <a:r>
              <a:rPr lang="en-US" sz="13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ISO + EAF group</a:t>
            </a:r>
            <a:r>
              <a:rPr lang="en-US" sz="135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3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100 mg/kg </a:t>
            </a:r>
          </a:p>
          <a:p>
            <a:pPr marL="257175" indent="-257175" algn="just">
              <a:buAutoNum type="alphaUcPeriod"/>
            </a:pPr>
            <a:r>
              <a:rPr lang="en-US" sz="13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ISO + AC-NG group 50 mg/kg</a:t>
            </a:r>
          </a:p>
          <a:p>
            <a:pPr marL="257175" indent="-257175" algn="just">
              <a:buAutoNum type="alphaUcPeriod"/>
            </a:pPr>
            <a:r>
              <a:rPr lang="en-US" sz="13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ISO + AC-NG group 100 mg/kg </a:t>
            </a:r>
          </a:p>
          <a:p>
            <a:pPr marL="257175" indent="-257175" algn="just">
              <a:buAutoNum type="alphaUcPeriod"/>
            </a:pPr>
            <a:r>
              <a:rPr lang="en-US" sz="13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ISO + EAF-AC-NG</a:t>
            </a:r>
            <a:r>
              <a:rPr lang="en-US" sz="135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3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group</a:t>
            </a:r>
            <a:r>
              <a:rPr lang="en-US" sz="1350" spc="9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3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100 mg/kg</a:t>
            </a:r>
          </a:p>
          <a:p>
            <a:pPr marL="257175" indent="-257175" algn="just">
              <a:buAutoNum type="alphaUcPeriod"/>
            </a:pPr>
            <a:r>
              <a:rPr lang="en-US" sz="13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ISO + EAF-AC-NG</a:t>
            </a:r>
            <a:r>
              <a:rPr lang="en-US" sz="1350" spc="9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3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group</a:t>
            </a:r>
            <a:r>
              <a:rPr lang="en-US" sz="1350" spc="9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3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50 mg/kg</a:t>
            </a:r>
            <a:r>
              <a:rPr lang="en-US" sz="1350" spc="4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1350" dirty="0"/>
          </a:p>
        </p:txBody>
      </p:sp>
      <p:sp>
        <p:nvSpPr>
          <p:cNvPr id="10" name="Rectangle 9"/>
          <p:cNvSpPr/>
          <p:nvPr/>
        </p:nvSpPr>
        <p:spPr>
          <a:xfrm>
            <a:off x="2407860" y="5490154"/>
            <a:ext cx="289243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5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Figure. Histological </a:t>
            </a:r>
            <a:r>
              <a:rPr lang="en-US" sz="135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Study of Therapeutic Groups</a:t>
            </a:r>
            <a:endParaRPr lang="en-US" sz="135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673060" y="5423245"/>
            <a:ext cx="289243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Figure.  </a:t>
            </a:r>
            <a:r>
              <a:rPr lang="en-US" sz="12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BAX mRNA Fold Change</a:t>
            </a:r>
            <a:endParaRPr lang="en-US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300290" y="1978404"/>
            <a:ext cx="3637970" cy="3343312"/>
            <a:chOff x="7067053" y="1494872"/>
            <a:chExt cx="4850627" cy="445774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660" t="16494" r="3458" b="59203"/>
            <a:stretch/>
          </p:blipFill>
          <p:spPr>
            <a:xfrm>
              <a:off x="7067053" y="1494872"/>
              <a:ext cx="4850627" cy="4451668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7801766" y="5552512"/>
              <a:ext cx="488237" cy="4001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350" b="1" i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135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3958493" y="6291222"/>
            <a:ext cx="484439" cy="365125"/>
          </a:xfrm>
        </p:spPr>
        <p:txBody>
          <a:bodyPr/>
          <a:lstStyle/>
          <a:p>
            <a:fld id="{2745C2C1-43AE-4748-AE73-76A74359E3A8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19E98EA8-7EDF-484D-82A9-5B1F89582D15}"/>
              </a:ext>
            </a:extLst>
          </p:cNvPr>
          <p:cNvSpPr txBox="1"/>
          <p:nvPr/>
        </p:nvSpPr>
        <p:spPr>
          <a:xfrm>
            <a:off x="1722036" y="481119"/>
            <a:ext cx="4957354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Anti-apoptotic Potential</a:t>
            </a:r>
          </a:p>
        </p:txBody>
      </p:sp>
    </p:spTree>
    <p:extLst>
      <p:ext uri="{BB962C8B-B14F-4D97-AF65-F5344CB8AC3E}">
        <p14:creationId xmlns:p14="http://schemas.microsoft.com/office/powerpoint/2010/main" val="416053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11965" y="5308945"/>
            <a:ext cx="6102950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35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Figure.  </a:t>
            </a:r>
            <a:r>
              <a:rPr lang="en-US" sz="1350" b="1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ROS Measurement (A), Apoptotic Cell Count percentage (B), SOD (C) and CAT (D) levels</a:t>
            </a:r>
            <a:endParaRPr lang="en-US" sz="1350" i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725930" y="1793320"/>
            <a:ext cx="5875020" cy="3647360"/>
            <a:chOff x="2301240" y="1248093"/>
            <a:chExt cx="7833360" cy="455834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2857"/>
            <a:stretch/>
          </p:blipFill>
          <p:spPr>
            <a:xfrm>
              <a:off x="2301240" y="1248093"/>
              <a:ext cx="7833360" cy="4558348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2772567" y="3117256"/>
              <a:ext cx="488239" cy="375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35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n-US" sz="1350" b="1" i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135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730979" y="2932589"/>
              <a:ext cx="488239" cy="375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35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en-US" sz="1350" b="1" i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135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772567" y="5367619"/>
              <a:ext cx="488239" cy="375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35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US" sz="1350" b="1" i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135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902607" y="5281335"/>
              <a:ext cx="488239" cy="375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35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en-US" sz="1350" b="1" i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135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4293776" y="6326249"/>
            <a:ext cx="484439" cy="365125"/>
          </a:xfrm>
        </p:spPr>
        <p:txBody>
          <a:bodyPr/>
          <a:lstStyle/>
          <a:p>
            <a:fld id="{2745C2C1-43AE-4748-AE73-76A74359E3A8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19E98EA8-7EDF-484D-82A9-5B1F89582D15}"/>
              </a:ext>
            </a:extLst>
          </p:cNvPr>
          <p:cNvSpPr txBox="1"/>
          <p:nvPr/>
        </p:nvSpPr>
        <p:spPr>
          <a:xfrm>
            <a:off x="1835696" y="588189"/>
            <a:ext cx="5400600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Antioxidant &amp; Anti-apoptotic Potential</a:t>
            </a:r>
          </a:p>
        </p:txBody>
      </p:sp>
    </p:spTree>
    <p:extLst>
      <p:ext uri="{BB962C8B-B14F-4D97-AF65-F5344CB8AC3E}">
        <p14:creationId xmlns:p14="http://schemas.microsoft.com/office/powerpoint/2010/main" val="337248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55619" y="1769338"/>
            <a:ext cx="790299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algn="just"/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Spectra 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and Chromatographic profiling revealed 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that EAF fractions has active 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compounds with 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potent antioxidant potential. </a:t>
            </a:r>
            <a:endParaRPr lang="en-US" sz="16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14313" algn="just"/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Our </a:t>
            </a:r>
            <a:r>
              <a:rPr lang="en-US" sz="1600" i="1" dirty="0">
                <a:latin typeface="Cambria" panose="02040503050406030204" pitchFamily="18" charset="0"/>
                <a:ea typeface="Cambria" panose="02040503050406030204" pitchFamily="18" charset="0"/>
              </a:rPr>
              <a:t>in vivo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outcomes and toxicity tests showed that EAF-AC-NG is safe and nontoxic. </a:t>
            </a:r>
            <a:endParaRPr lang="en-US" sz="16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14313" algn="just"/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EAF-AC-NG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Nanogel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exhibited ideal small size, charge, higher encapsulation efficiency (EE), and loading capacity (LC) for in vivo delivery study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1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14313" algn="just"/>
            <a:r>
              <a:rPr lang="en-US" sz="16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In </a:t>
            </a:r>
            <a:r>
              <a:rPr lang="en-US" sz="1600" i="1" dirty="0">
                <a:latin typeface="Cambria" panose="02040503050406030204" pitchFamily="18" charset="0"/>
                <a:ea typeface="Cambria" panose="02040503050406030204" pitchFamily="18" charset="0"/>
              </a:rPr>
              <a:t>vivo 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study of EAF-AC-NG delivery decreased ROS level 3.5 folds, enhanced CAT and SOD activity, and</a:t>
            </a:r>
            <a:r>
              <a:rPr lang="en-US" sz="1600" spc="4" dirty="0">
                <a:latin typeface="Cambria" panose="02040503050406030204" pitchFamily="18" charset="0"/>
                <a:ea typeface="Cambria" panose="02040503050406030204" pitchFamily="18" charset="0"/>
              </a:rPr>
              <a:t> reversed the pro apoptosis marker </a:t>
            </a:r>
            <a:r>
              <a:rPr lang="en-US" sz="1600" i="1" spc="4" dirty="0">
                <a:latin typeface="Cambria" panose="02040503050406030204" pitchFamily="18" charset="0"/>
                <a:ea typeface="Cambria" panose="02040503050406030204" pitchFamily="18" charset="0"/>
              </a:rPr>
              <a:t>BAX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mRNA expression in animal rat models. </a:t>
            </a:r>
          </a:p>
          <a:p>
            <a:pPr marL="214313" algn="just"/>
            <a:r>
              <a:rPr lang="en-US" sz="1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Nanogel</a:t>
            </a:r>
            <a:r>
              <a:rPr lang="en-US" sz="1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treatment exhibited no toxicity up to a Dose of 2000 mg/kg, toxicity markers Liver Function Tests 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(LFTs) and histological studies of liver, kidney, and heart were normal. </a:t>
            </a:r>
            <a:endParaRPr lang="en-US" sz="1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14313" algn="just"/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EAF-AC-NG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Nanogel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reversed the disrupted histological morphology in the 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myocardium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16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14313" algn="just"/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EAF-AC-NG Nano gel treatment decreased the ROS levels, </a:t>
            </a:r>
            <a:r>
              <a:rPr lang="en-US" sz="1600" i="1" dirty="0">
                <a:latin typeface="Cambria" panose="02040503050406030204" pitchFamily="18" charset="0"/>
                <a:ea typeface="Cambria" panose="02040503050406030204" pitchFamily="18" charset="0"/>
              </a:rPr>
              <a:t>BAX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mRNA levels, decreased biochemical profile more increased endogenous antioxidants 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activity.</a:t>
            </a:r>
            <a:endParaRPr lang="en-US" sz="1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3955766" y="6353465"/>
            <a:ext cx="484439" cy="365125"/>
          </a:xfrm>
        </p:spPr>
        <p:txBody>
          <a:bodyPr/>
          <a:lstStyle/>
          <a:p>
            <a:fld id="{2745C2C1-43AE-4748-AE73-76A74359E3A8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9E98EA8-7EDF-484D-82A9-5B1F89582D15}"/>
              </a:ext>
            </a:extLst>
          </p:cNvPr>
          <p:cNvSpPr txBox="1"/>
          <p:nvPr/>
        </p:nvSpPr>
        <p:spPr>
          <a:xfrm>
            <a:off x="1835696" y="439076"/>
            <a:ext cx="4957354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Conclusion and Recommendations 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42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3845194" y="6381328"/>
            <a:ext cx="484439" cy="365125"/>
          </a:xfrm>
        </p:spPr>
        <p:txBody>
          <a:bodyPr/>
          <a:lstStyle/>
          <a:p>
            <a:fld id="{2745C2C1-43AE-4748-AE73-76A74359E3A8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475656" y="3068960"/>
            <a:ext cx="57606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Thank You</a:t>
            </a:r>
            <a:endParaRPr lang="en-US" sz="4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840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/>
          <p:cNvSpPr txBox="1">
            <a:spLocks/>
          </p:cNvSpPr>
          <p:nvPr/>
        </p:nvSpPr>
        <p:spPr>
          <a:xfrm>
            <a:off x="755576" y="467594"/>
            <a:ext cx="655320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en-US" sz="2800" b="1" dirty="0">
                <a:latin typeface="Cambria" pitchFamily="18" charset="0"/>
              </a:rPr>
              <a:t>Cardiovascular D</a:t>
            </a:r>
            <a:r>
              <a:rPr lang="en-US" sz="2800" b="1" dirty="0" smtClean="0">
                <a:latin typeface="Cambria" pitchFamily="18" charset="0"/>
              </a:rPr>
              <a:t>iseases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457200" y="1752600"/>
            <a:ext cx="82296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342900" lvl="0" indent="-342900" algn="just">
              <a:lnSpc>
                <a:spcPct val="120000"/>
              </a:lnSpc>
              <a:spcBef>
                <a:spcPct val="20000"/>
              </a:spcBef>
            </a:pPr>
            <a:endParaRPr lang="en-US" sz="4000" dirty="0">
              <a:solidFill>
                <a:schemeClr val="bg1">
                  <a:lumMod val="75000"/>
                </a:schemeClr>
              </a:solidFill>
              <a:latin typeface="Cambria" pitchFamily="18" charset="0"/>
            </a:endParaRPr>
          </a:p>
          <a:p>
            <a:pPr marL="457200" lvl="0" indent="-457200" algn="just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900" dirty="0">
                <a:latin typeface="Cambria" panose="02040503050406030204" pitchFamily="18" charset="0"/>
                <a:ea typeface="Cambria" panose="02040503050406030204" pitchFamily="18" charset="0"/>
              </a:rPr>
              <a:t>Cardiovascular diseases (CVDs) are the primary cause </a:t>
            </a:r>
            <a:r>
              <a:rPr lang="en-US" sz="2900" dirty="0" smtClean="0">
                <a:latin typeface="Cambria" pitchFamily="18" charset="0"/>
                <a:ea typeface="Cambria" panose="02040503050406030204" pitchFamily="18" charset="0"/>
              </a:rPr>
              <a:t>of death worldwide  </a:t>
            </a:r>
            <a:r>
              <a:rPr lang="en-US" sz="2900" dirty="0">
                <a:latin typeface="Cambria" pitchFamily="18" charset="0"/>
                <a:ea typeface="Cambria" panose="02040503050406030204" pitchFamily="18" charset="0"/>
              </a:rPr>
              <a:t>and this epidemic is becoming </a:t>
            </a:r>
            <a:r>
              <a:rPr lang="en-US" sz="2900" dirty="0" smtClean="0">
                <a:latin typeface="Cambria" pitchFamily="18" charset="0"/>
                <a:ea typeface="Cambria" panose="02040503050406030204" pitchFamily="18" charset="0"/>
              </a:rPr>
              <a:t>a significant public health </a:t>
            </a:r>
            <a:r>
              <a:rPr lang="en-US" sz="2900" dirty="0">
                <a:latin typeface="Cambria" pitchFamily="18" charset="0"/>
                <a:ea typeface="Cambria" panose="02040503050406030204" pitchFamily="18" charset="0"/>
              </a:rPr>
              <a:t>concern, posing a grave threat </a:t>
            </a:r>
            <a:r>
              <a:rPr lang="en-US" sz="2900" dirty="0" smtClean="0">
                <a:latin typeface="Cambria" pitchFamily="18" charset="0"/>
                <a:ea typeface="Cambria" panose="02040503050406030204" pitchFamily="18" charset="0"/>
              </a:rPr>
              <a:t>to healthcare </a:t>
            </a:r>
            <a:r>
              <a:rPr lang="en-US" sz="2900" dirty="0">
                <a:latin typeface="Cambria" pitchFamily="18" charset="0"/>
                <a:ea typeface="Cambria" panose="02040503050406030204" pitchFamily="18" charset="0"/>
              </a:rPr>
              <a:t>settings </a:t>
            </a:r>
            <a:r>
              <a:rPr lang="en-US" sz="2900" dirty="0" smtClean="0">
                <a:latin typeface="Cambria" pitchFamily="18" charset="0"/>
                <a:ea typeface="Cambria" panose="02040503050406030204" pitchFamily="18" charset="0"/>
              </a:rPr>
              <a:t>.</a:t>
            </a:r>
          </a:p>
          <a:p>
            <a:pPr marL="342900" lvl="0" indent="-342900" algn="just">
              <a:lnSpc>
                <a:spcPct val="120000"/>
              </a:lnSpc>
              <a:spcBef>
                <a:spcPct val="20000"/>
              </a:spcBef>
            </a:pPr>
            <a:r>
              <a:rPr lang="en-US" sz="2900" dirty="0" smtClean="0">
                <a:latin typeface="Cambria" pitchFamily="18" charset="0"/>
                <a:ea typeface="Cambria" panose="02040503050406030204" pitchFamily="18" charset="0"/>
              </a:rPr>
              <a:t> </a:t>
            </a:r>
          </a:p>
          <a:p>
            <a:pPr marL="457200" lvl="0" indent="-457200" algn="just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900" dirty="0" smtClean="0">
                <a:latin typeface="Cambria" pitchFamily="18" charset="0"/>
                <a:ea typeface="Cambria" panose="02040503050406030204" pitchFamily="18" charset="0"/>
              </a:rPr>
              <a:t>Pakistan, CVD </a:t>
            </a:r>
            <a:r>
              <a:rPr lang="en-US" sz="2900" dirty="0">
                <a:latin typeface="Cambria" pitchFamily="18" charset="0"/>
                <a:ea typeface="Cambria" panose="02040503050406030204" pitchFamily="18" charset="0"/>
              </a:rPr>
              <a:t>is prevalent at a </a:t>
            </a:r>
            <a:r>
              <a:rPr lang="en-US" sz="2900" dirty="0" smtClean="0">
                <a:latin typeface="Cambria" pitchFamily="18" charset="0"/>
                <a:ea typeface="Cambria" panose="02040503050406030204" pitchFamily="18" charset="0"/>
              </a:rPr>
              <a:t>significant rate. </a:t>
            </a:r>
            <a:r>
              <a:rPr lang="en-US" sz="2900" dirty="0">
                <a:latin typeface="Cambria" panose="02040503050406030204" pitchFamily="18" charset="0"/>
                <a:ea typeface="Cambria" panose="02040503050406030204" pitchFamily="18" charset="0"/>
              </a:rPr>
              <a:t>According to the </a:t>
            </a:r>
            <a:r>
              <a:rPr lang="en-US" sz="2900" dirty="0" smtClean="0">
                <a:latin typeface="Cambria" panose="02040503050406030204" pitchFamily="18" charset="0"/>
                <a:ea typeface="Cambria" panose="02040503050406030204" pitchFamily="18" charset="0"/>
              </a:rPr>
              <a:t>2019</a:t>
            </a:r>
          </a:p>
          <a:p>
            <a:pPr lvl="0" algn="just">
              <a:lnSpc>
                <a:spcPct val="120000"/>
              </a:lnSpc>
              <a:spcBef>
                <a:spcPct val="20000"/>
              </a:spcBef>
            </a:pPr>
            <a:r>
              <a:rPr lang="en-US" sz="2900" dirty="0" smtClean="0">
                <a:latin typeface="Cambria" panose="02040503050406030204" pitchFamily="18" charset="0"/>
                <a:ea typeface="Cambria" panose="02040503050406030204" pitchFamily="18" charset="0"/>
              </a:rPr>
              <a:t>         Global </a:t>
            </a:r>
            <a:r>
              <a:rPr lang="en-US" sz="2900" dirty="0">
                <a:latin typeface="Cambria" panose="02040503050406030204" pitchFamily="18" charset="0"/>
                <a:ea typeface="Cambria" panose="02040503050406030204" pitchFamily="18" charset="0"/>
              </a:rPr>
              <a:t>Burden of Disease study, the estimated age-standardized </a:t>
            </a:r>
            <a:r>
              <a:rPr lang="en-US" sz="2900" dirty="0" smtClean="0">
                <a:latin typeface="Cambria" panose="02040503050406030204" pitchFamily="18" charset="0"/>
                <a:ea typeface="Cambria" panose="02040503050406030204" pitchFamily="18" charset="0"/>
              </a:rPr>
              <a:t>incidence</a:t>
            </a:r>
          </a:p>
          <a:p>
            <a:pPr lvl="0" algn="just">
              <a:lnSpc>
                <a:spcPct val="120000"/>
              </a:lnSpc>
              <a:spcBef>
                <a:spcPct val="20000"/>
              </a:spcBef>
            </a:pPr>
            <a:r>
              <a:rPr lang="en-US" sz="29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900" dirty="0" smtClean="0">
                <a:latin typeface="Cambria" panose="02040503050406030204" pitchFamily="18" charset="0"/>
                <a:ea typeface="Cambria" panose="02040503050406030204" pitchFamily="18" charset="0"/>
              </a:rPr>
              <a:t>        of </a:t>
            </a:r>
            <a:r>
              <a:rPr lang="en-US" sz="2900" dirty="0">
                <a:latin typeface="Cambria" panose="02040503050406030204" pitchFamily="18" charset="0"/>
                <a:ea typeface="Cambria" panose="02040503050406030204" pitchFamily="18" charset="0"/>
              </a:rPr>
              <a:t>CVD in Pakistan was 918.18 per 100 000 (global, 684.33 per 100 000</a:t>
            </a:r>
            <a:r>
              <a:rPr lang="en-US" sz="2900" dirty="0" smtClean="0"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  <a:endParaRPr lang="en-US" sz="2900" dirty="0">
              <a:latin typeface="Cambria" pitchFamily="18" charset="0"/>
              <a:ea typeface="Cambria" panose="02040503050406030204" pitchFamily="18" charset="0"/>
            </a:endParaRPr>
          </a:p>
          <a:p>
            <a:pPr marL="342900" lvl="0" indent="-342900" algn="just">
              <a:lnSpc>
                <a:spcPct val="120000"/>
              </a:lnSpc>
              <a:spcBef>
                <a:spcPct val="20000"/>
              </a:spcBef>
            </a:pPr>
            <a:endParaRPr lang="en-US" sz="2900" dirty="0" smtClean="0">
              <a:solidFill>
                <a:schemeClr val="bg1">
                  <a:lumMod val="75000"/>
                </a:schemeClr>
              </a:solidFill>
              <a:latin typeface="Cambria" pitchFamily="18" charset="0"/>
              <a:ea typeface="Cambria" panose="02040503050406030204" pitchFamily="18" charset="0"/>
            </a:endParaRPr>
          </a:p>
          <a:p>
            <a:pPr marL="342900" lvl="0" indent="-342900" algn="ctr">
              <a:spcBef>
                <a:spcPct val="20000"/>
              </a:spcBef>
            </a:pPr>
            <a:endParaRPr lang="en-US" sz="3200" dirty="0" smtClean="0">
              <a:solidFill>
                <a:schemeClr val="bg1">
                  <a:lumMod val="75000"/>
                </a:schemeClr>
              </a:solidFill>
              <a:latin typeface="Cambria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en-US" sz="2400" i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lvl="0" indent="-342900" algn="ctr">
              <a:spcBef>
                <a:spcPct val="20000"/>
              </a:spcBef>
            </a:pPr>
            <a:r>
              <a:rPr lang="en-US" sz="24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Benjamin et al., 2017; Roth et al., 2020; </a:t>
            </a:r>
            <a:r>
              <a:rPr lang="en-US" sz="24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Pahlavani</a:t>
            </a:r>
            <a:r>
              <a:rPr lang="en-US" sz="24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et al., 2023</a:t>
            </a:r>
          </a:p>
          <a:p>
            <a:pPr marL="342900" lvl="0" indent="-342900" algn="ctr">
              <a:spcBef>
                <a:spcPct val="20000"/>
              </a:spcBef>
            </a:pPr>
            <a:r>
              <a:rPr lang="en-US" sz="24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Jafar</a:t>
            </a:r>
            <a:r>
              <a:rPr lang="en-US" sz="24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et al., 2005; Akhtar et al., 2015; </a:t>
            </a:r>
            <a:r>
              <a:rPr lang="en-US" sz="24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Samad</a:t>
            </a:r>
            <a:r>
              <a:rPr lang="en-US" sz="24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&amp; </a:t>
            </a:r>
            <a:r>
              <a:rPr lang="en-US" sz="24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Hanif</a:t>
            </a:r>
            <a:r>
              <a:rPr lang="en-US" sz="24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, 2023</a:t>
            </a:r>
            <a:endParaRPr lang="en-US" sz="3200" i="1" dirty="0" smtClean="0">
              <a:latin typeface="Cambria" pitchFamily="18" charset="0"/>
              <a:ea typeface="Cambria" panose="020405030504060302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2843808" y="6370637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1400" b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pPr/>
              <a:t>2</a:t>
            </a:fld>
            <a:endParaRPr lang="en-US" sz="14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1804" y="1649404"/>
            <a:ext cx="3075198" cy="3462486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Aft>
                <a:spcPts val="900"/>
              </a:spcAft>
            </a:pPr>
            <a:r>
              <a:rPr lang="en-US" sz="135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Cardiac hypertrophy (CH)</a:t>
            </a:r>
          </a:p>
          <a:p>
            <a:pPr marL="214313" indent="-214313" algn="just">
              <a:lnSpc>
                <a:spcPct val="200000"/>
              </a:lnSpc>
              <a:spcAft>
                <a:spcPts val="900"/>
              </a:spcAft>
              <a:buFont typeface="Courier New" panose="02070309020205020404" pitchFamily="49" charset="0"/>
              <a:buChar char="o"/>
            </a:pPr>
            <a:r>
              <a:rPr lang="en-US" sz="135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heart’s muscular mass increases </a:t>
            </a:r>
            <a:r>
              <a:rPr lang="en-US" sz="135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in response to </a:t>
            </a:r>
            <a:r>
              <a:rPr lang="en-US" sz="135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internal </a:t>
            </a:r>
            <a:r>
              <a:rPr lang="en-US" sz="135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or </a:t>
            </a:r>
            <a:r>
              <a:rPr lang="en-US" sz="135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external </a:t>
            </a:r>
            <a:r>
              <a:rPr lang="en-US" sz="135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stress. </a:t>
            </a:r>
          </a:p>
          <a:p>
            <a:pPr marL="214313" indent="-214313" algn="just">
              <a:lnSpc>
                <a:spcPct val="200000"/>
              </a:lnSpc>
              <a:spcAft>
                <a:spcPts val="900"/>
              </a:spcAft>
              <a:buFont typeface="Courier New" panose="02070309020205020404" pitchFamily="49" charset="0"/>
              <a:buChar char="o"/>
            </a:pPr>
            <a:r>
              <a:rPr lang="en-US" sz="1350" b="1" dirty="0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sustained </a:t>
            </a:r>
            <a:r>
              <a:rPr lang="en-US" sz="135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hypertrophy </a:t>
            </a:r>
          </a:p>
          <a:p>
            <a:pPr marL="557213" lvl="1" indent="-214313" algn="just">
              <a:lnSpc>
                <a:spcPct val="200000"/>
              </a:lnSpc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en-US" sz="135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maladaptive remodeling</a:t>
            </a:r>
            <a:r>
              <a:rPr lang="en-US" sz="135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 </a:t>
            </a:r>
          </a:p>
          <a:p>
            <a:pPr marL="557213" lvl="1" indent="-214313" algn="just">
              <a:lnSpc>
                <a:spcPct val="200000"/>
              </a:lnSpc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en-US" sz="135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contractile dysfunction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5580112" y="1665825"/>
            <a:ext cx="3112492" cy="3831818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txBody>
          <a:bodyPr wrap="square">
            <a:spAutoFit/>
          </a:bodyPr>
          <a:lstStyle/>
          <a:p>
            <a:pPr marL="214313" indent="-214313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35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In setting of </a:t>
            </a:r>
            <a:r>
              <a:rPr lang="en-US" sz="135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maladaptive Cardiac Hypertrophy</a:t>
            </a:r>
            <a:r>
              <a:rPr lang="en-US" sz="1350" b="1" spc="4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135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apoptosis</a:t>
            </a:r>
            <a:r>
              <a:rPr lang="en-US" sz="1350" spc="4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135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can</a:t>
            </a:r>
            <a:r>
              <a:rPr lang="en-US" sz="1350" spc="4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135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become</a:t>
            </a:r>
            <a:r>
              <a:rPr lang="en-US" sz="1350" spc="4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135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dysregulated</a:t>
            </a:r>
            <a:r>
              <a:rPr lang="en-US" sz="135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US" sz="1350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557213" lvl="1" indent="-214313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350" spc="4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E</a:t>
            </a:r>
            <a:r>
              <a:rPr lang="en-US" sz="135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xcessive</a:t>
            </a:r>
            <a:r>
              <a:rPr lang="en-US" sz="1350" b="1" spc="4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135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loss</a:t>
            </a:r>
            <a:r>
              <a:rPr lang="en-US" sz="1350" b="1" spc="4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135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of cardiac muscle cells</a:t>
            </a:r>
            <a:r>
              <a:rPr lang="en-US" sz="135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. </a:t>
            </a:r>
          </a:p>
          <a:p>
            <a:pPr marL="557213" lvl="1" indent="-214313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35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Cardio myocyte's limited potential for proliferation</a:t>
            </a:r>
            <a:r>
              <a:rPr lang="en-US" sz="135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</a:p>
          <a:p>
            <a:pPr marL="557213" lvl="1" indent="-214313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35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Damaged parts of myocardial </a:t>
            </a:r>
            <a:r>
              <a:rPr lang="en-US" sz="135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cannot regenerate and restore</a:t>
            </a:r>
            <a:r>
              <a:rPr lang="en-US" sz="135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effectively </a:t>
            </a:r>
          </a:p>
          <a:p>
            <a:pPr marL="557213" lvl="1" indent="-214313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35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heart failure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808280AC-1B5E-4B2E-870E-3A1FD26506D8}"/>
              </a:ext>
            </a:extLst>
          </p:cNvPr>
          <p:cNvGrpSpPr/>
          <p:nvPr/>
        </p:nvGrpSpPr>
        <p:grpSpPr>
          <a:xfrm>
            <a:off x="1196391" y="468905"/>
            <a:ext cx="6093124" cy="1136755"/>
            <a:chOff x="-1759702" y="1836240"/>
            <a:chExt cx="7298796" cy="1515673"/>
          </a:xfrm>
          <a:solidFill>
            <a:schemeClr val="tx1"/>
          </a:solidFill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19E98EA8-7EDF-484D-82A9-5B1F89582D15}"/>
                </a:ext>
              </a:extLst>
            </p:cNvPr>
            <p:cNvSpPr txBox="1"/>
            <p:nvPr/>
          </p:nvSpPr>
          <p:spPr>
            <a:xfrm>
              <a:off x="-1759702" y="1836240"/>
              <a:ext cx="7298796" cy="69762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Cardiac </a:t>
              </a:r>
              <a:r>
                <a:rPr lang="en-US" sz="2800" b="1" dirty="0" smtClean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Hypertrophy</a:t>
              </a:r>
              <a:endPara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xmlns="" id="{43171F59-B08C-4A2F-B8EA-9A6C19C9FF5D}"/>
                </a:ext>
              </a:extLst>
            </p:cNvPr>
            <p:cNvCxnSpPr>
              <a:cxnSpLocks/>
            </p:cNvCxnSpPr>
            <p:nvPr/>
          </p:nvCxnSpPr>
          <p:spPr>
            <a:xfrm>
              <a:off x="1189142" y="3351913"/>
              <a:ext cx="1099053" cy="0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ectangle 10"/>
          <p:cNvSpPr/>
          <p:nvPr/>
        </p:nvSpPr>
        <p:spPr>
          <a:xfrm>
            <a:off x="3625" y="5785590"/>
            <a:ext cx="9143999" cy="46166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van </a:t>
            </a:r>
            <a:r>
              <a:rPr lang="en-US" sz="1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Empel</a:t>
            </a:r>
            <a:r>
              <a:rPr lang="en-US" sz="1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&amp; </a:t>
            </a:r>
            <a:r>
              <a:rPr lang="en-US" sz="1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Windt</a:t>
            </a:r>
            <a:r>
              <a:rPr lang="en-US" sz="1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2004; Liang </a:t>
            </a:r>
            <a:r>
              <a:rPr lang="en-US" sz="1200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et al</a:t>
            </a:r>
            <a:r>
              <a:rPr lang="en-US" sz="1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., 2009, Riley </a:t>
            </a:r>
            <a:r>
              <a:rPr lang="en-US" sz="1200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et al</a:t>
            </a:r>
            <a:r>
              <a:rPr lang="en-US" sz="1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2018 Nakamura &amp; </a:t>
            </a:r>
            <a:r>
              <a:rPr lang="en-US" sz="1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Sadoshima</a:t>
            </a:r>
            <a:r>
              <a:rPr lang="en-US" sz="1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2018, </a:t>
            </a:r>
            <a:r>
              <a:rPr lang="en-US" sz="1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Xu</a:t>
            </a:r>
            <a:r>
              <a:rPr lang="en-US" sz="1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200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et al</a:t>
            </a:r>
            <a:r>
              <a:rPr lang="en-US" sz="1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., 2019, </a:t>
            </a:r>
            <a:r>
              <a:rPr lang="en-US" sz="1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Peet</a:t>
            </a:r>
            <a:r>
              <a:rPr lang="en-US" sz="1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200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et al</a:t>
            </a:r>
            <a:r>
              <a:rPr lang="en-US" sz="1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., 2020, Richards </a:t>
            </a:r>
            <a:r>
              <a:rPr lang="en-US" sz="1200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et al</a:t>
            </a:r>
            <a:r>
              <a:rPr lang="en-US" sz="1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., 2020, </a:t>
            </a:r>
            <a:r>
              <a:rPr lang="en-US" sz="1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Caturano</a:t>
            </a:r>
            <a:r>
              <a:rPr lang="en-US" sz="1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200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et al</a:t>
            </a:r>
            <a:r>
              <a:rPr lang="en-US" sz="1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., 2022) </a:t>
            </a:r>
          </a:p>
        </p:txBody>
      </p:sp>
      <p:pic>
        <p:nvPicPr>
          <p:cNvPr id="2050" name="Picture 2" descr="Hypertrophic Cardiomyopathy (HCM)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886"/>
          <a:stretch/>
        </p:blipFill>
        <p:spPr bwMode="auto">
          <a:xfrm>
            <a:off x="3347865" y="1860217"/>
            <a:ext cx="1800199" cy="1392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ypertrophic Cardiomyopathy (HCM)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71"/>
          <a:stretch/>
        </p:blipFill>
        <p:spPr bwMode="auto">
          <a:xfrm>
            <a:off x="3239999" y="3565313"/>
            <a:ext cx="2578020" cy="2106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758514" y="6369060"/>
            <a:ext cx="484439" cy="365125"/>
          </a:xfrm>
        </p:spPr>
        <p:txBody>
          <a:bodyPr/>
          <a:lstStyle/>
          <a:p>
            <a:fld id="{2745C2C1-43AE-4748-AE73-76A74359E3A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35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/>
          <p:cNvSpPr txBox="1">
            <a:spLocks/>
          </p:cNvSpPr>
          <p:nvPr/>
        </p:nvSpPr>
        <p:spPr>
          <a:xfrm>
            <a:off x="899592" y="260648"/>
            <a:ext cx="655320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Research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 Gap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457200" y="1752600"/>
            <a:ext cx="82296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just">
              <a:lnSpc>
                <a:spcPct val="11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The 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current standard of care for treating CVDs </a:t>
            </a:r>
            <a:r>
              <a:rPr lang="en-US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especially cardiac hypertrophy calls 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for the </a:t>
            </a:r>
            <a:r>
              <a:rPr lang="en-US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administration of 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medicines in high concentrations, which can be hazardous to </a:t>
            </a:r>
            <a:r>
              <a:rPr lang="en-US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other organs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endParaRPr lang="en-US" sz="22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lvl="0" indent="-342900" algn="just">
              <a:lnSpc>
                <a:spcPct val="11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2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just">
              <a:lnSpc>
                <a:spcPct val="110000"/>
              </a:lnSpc>
              <a:spcBef>
                <a:spcPct val="20000"/>
              </a:spcBef>
            </a:pPr>
            <a:r>
              <a:rPr lang="en-US" sz="2200" b="1" dirty="0" smtClean="0">
                <a:latin typeface="Cambria" pitchFamily="18" charset="0"/>
                <a:ea typeface="Cambria" panose="02040503050406030204" pitchFamily="18" charset="0"/>
              </a:rPr>
              <a:t>      Aim of the Study:</a:t>
            </a:r>
            <a:endParaRPr lang="en-US" sz="2200" b="1" dirty="0" smtClean="0">
              <a:latin typeface="Cambria" pitchFamily="18" charset="0"/>
              <a:ea typeface="Cambria" panose="02040503050406030204" pitchFamily="18" charset="0"/>
            </a:endParaRPr>
          </a:p>
          <a:p>
            <a:pPr marL="342900" lvl="0" indent="-342900" algn="ctr">
              <a:spcBef>
                <a:spcPct val="20000"/>
              </a:spcBef>
            </a:pPr>
            <a:endParaRPr lang="en-US" sz="3200" dirty="0" smtClean="0">
              <a:solidFill>
                <a:schemeClr val="bg1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2148" y="6259809"/>
            <a:ext cx="743000" cy="365125"/>
          </a:xfrm>
        </p:spPr>
        <p:txBody>
          <a:bodyPr/>
          <a:lstStyle/>
          <a:p>
            <a:fld id="{B6F15528-21DE-4FAA-801E-634DDDAF4B2B}" type="slidenum">
              <a:rPr lang="en-US" sz="1400" b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pPr/>
              <a:t>4</a:t>
            </a:fld>
            <a:endParaRPr lang="en-US" sz="14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71599" y="3886200"/>
            <a:ext cx="7344817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>
              <a:spcAft>
                <a:spcPts val="900"/>
              </a:spcAft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The study aims to design and formulate a biocompatible and targeted polymeric Nano vector system encapsulating medicinal compounds to achieve a therapeutic goal for apoptosis in cardiac hypertrophy. </a:t>
            </a:r>
          </a:p>
        </p:txBody>
      </p:sp>
    </p:spTree>
    <p:extLst>
      <p:ext uri="{BB962C8B-B14F-4D97-AF65-F5344CB8AC3E}">
        <p14:creationId xmlns:p14="http://schemas.microsoft.com/office/powerpoint/2010/main" val="185061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703280" y="1528146"/>
            <a:ext cx="7953570" cy="3606216"/>
            <a:chOff x="937707" y="894527"/>
            <a:chExt cx="10604760" cy="480828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7707" y="894527"/>
              <a:ext cx="10071463" cy="4292221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6347307" y="5009682"/>
              <a:ext cx="5195160" cy="30777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>
                <a:spcAft>
                  <a:spcPts val="750"/>
                </a:spcAft>
              </a:pPr>
              <a:endParaRPr lang="en-US" sz="900" i="1" dirty="0">
                <a:solidFill>
                  <a:srgbClr val="1F497D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447595" y="5302707"/>
              <a:ext cx="7529203" cy="4001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750"/>
                </a:spcAft>
              </a:pPr>
              <a:r>
                <a:rPr lang="en-US" sz="1350" b="1" i="1" dirty="0" smtClea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Figure.  </a:t>
              </a:r>
              <a:r>
                <a:rPr lang="en-US" sz="1350" b="1" i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Diagrammatic Representation EAF-AC-NG Synthesis</a:t>
              </a:r>
              <a:endParaRPr lang="en-US" sz="900" i="1" dirty="0">
                <a:solidFill>
                  <a:srgbClr val="1F497D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4147028" y="6381328"/>
            <a:ext cx="484439" cy="365125"/>
          </a:xfrm>
        </p:spPr>
        <p:txBody>
          <a:bodyPr/>
          <a:lstStyle/>
          <a:p>
            <a:fld id="{2745C2C1-43AE-4748-AE73-76A74359E3A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9E98EA8-7EDF-484D-82A9-5B1F89582D15}"/>
              </a:ext>
            </a:extLst>
          </p:cNvPr>
          <p:cNvSpPr txBox="1"/>
          <p:nvPr/>
        </p:nvSpPr>
        <p:spPr>
          <a:xfrm>
            <a:off x="1686218" y="350427"/>
            <a:ext cx="5406061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EAF-AC-NG</a:t>
            </a:r>
          </a:p>
          <a:p>
            <a:pPr algn="ctr"/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Nano vector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14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808280AC-1B5E-4B2E-870E-3A1FD26506D8}"/>
              </a:ext>
            </a:extLst>
          </p:cNvPr>
          <p:cNvGrpSpPr/>
          <p:nvPr/>
        </p:nvGrpSpPr>
        <p:grpSpPr>
          <a:xfrm>
            <a:off x="2069129" y="770023"/>
            <a:ext cx="4957354" cy="679501"/>
            <a:chOff x="-1306406" y="2376703"/>
            <a:chExt cx="6609805" cy="906002"/>
          </a:xfrm>
          <a:solidFill>
            <a:schemeClr val="tx1"/>
          </a:solidFill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19E98EA8-7EDF-484D-82A9-5B1F89582D15}"/>
                </a:ext>
              </a:extLst>
            </p:cNvPr>
            <p:cNvSpPr txBox="1"/>
            <p:nvPr/>
          </p:nvSpPr>
          <p:spPr>
            <a:xfrm>
              <a:off x="-1306406" y="2376703"/>
              <a:ext cx="6609805" cy="69762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2800" b="1" i="1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in vivo 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Study Design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xmlns="" id="{43171F59-B08C-4A2F-B8EA-9A6C19C9FF5D}"/>
                </a:ext>
              </a:extLst>
            </p:cNvPr>
            <p:cNvCxnSpPr>
              <a:cxnSpLocks/>
            </p:cNvCxnSpPr>
            <p:nvPr/>
          </p:nvCxnSpPr>
          <p:spPr>
            <a:xfrm>
              <a:off x="1274867" y="3282705"/>
              <a:ext cx="1208958" cy="0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2639240" y="2543645"/>
            <a:ext cx="3502561" cy="2517311"/>
            <a:chOff x="2839717" y="1987269"/>
            <a:chExt cx="4670081" cy="3356415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3851E8B4-62EA-44A9-B875-B91868092772}"/>
                </a:ext>
              </a:extLst>
            </p:cNvPr>
            <p:cNvSpPr/>
            <p:nvPr/>
          </p:nvSpPr>
          <p:spPr>
            <a:xfrm>
              <a:off x="3601053" y="1987269"/>
              <a:ext cx="3356415" cy="3356415"/>
            </a:xfrm>
            <a:prstGeom prst="ellipse">
              <a:avLst/>
            </a:prstGeom>
            <a:solidFill>
              <a:schemeClr val="tx1">
                <a:alpha val="72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50"/>
            </a:p>
          </p:txBody>
        </p:sp>
        <p:sp>
          <p:nvSpPr>
            <p:cNvPr id="9" name="Oval 8"/>
            <p:cNvSpPr/>
            <p:nvPr/>
          </p:nvSpPr>
          <p:spPr>
            <a:xfrm>
              <a:off x="3740425" y="2126452"/>
              <a:ext cx="3103796" cy="310379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3851E8B4-62EA-44A9-B875-B91868092772}"/>
                </a:ext>
              </a:extLst>
            </p:cNvPr>
            <p:cNvSpPr/>
            <p:nvPr/>
          </p:nvSpPr>
          <p:spPr>
            <a:xfrm>
              <a:off x="6178644" y="2100703"/>
              <a:ext cx="1331154" cy="1331154"/>
            </a:xfrm>
            <a:prstGeom prst="ellipse">
              <a:avLst/>
            </a:prstGeom>
            <a:solidFill>
              <a:schemeClr val="bg1">
                <a:alpha val="72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5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032F32A0-864F-4D5C-B6C7-12898536E77B}"/>
                </a:ext>
              </a:extLst>
            </p:cNvPr>
            <p:cNvSpPr/>
            <p:nvPr/>
          </p:nvSpPr>
          <p:spPr>
            <a:xfrm>
              <a:off x="2839717" y="3802361"/>
              <a:ext cx="1331154" cy="1331154"/>
            </a:xfrm>
            <a:prstGeom prst="ellipse">
              <a:avLst/>
            </a:prstGeom>
            <a:solidFill>
              <a:schemeClr val="bg1">
                <a:alpha val="72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5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B0CDB862-21FB-411B-B7A1-5B99CEAA73F2}"/>
                </a:ext>
              </a:extLst>
            </p:cNvPr>
            <p:cNvSpPr txBox="1"/>
            <p:nvPr/>
          </p:nvSpPr>
          <p:spPr>
            <a:xfrm>
              <a:off x="3750761" y="2767908"/>
              <a:ext cx="2888556" cy="4924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i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In vivo </a:t>
              </a:r>
              <a:r>
                <a:rPr lang="en-US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Study</a:t>
              </a: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42134" y="3517910"/>
            <a:ext cx="1611344" cy="100959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90209" y="2789300"/>
            <a:ext cx="789754" cy="643533"/>
          </a:xfrm>
          <a:prstGeom prst="rect">
            <a:avLst/>
          </a:prstGeom>
          <a:ln>
            <a:noFill/>
          </a:ln>
        </p:spPr>
      </p:pic>
      <p:pic>
        <p:nvPicPr>
          <p:cNvPr id="16" name="Picture 15"/>
          <p:cNvPicPr/>
          <p:nvPr/>
        </p:nvPicPr>
        <p:blipFill rotWithShape="1">
          <a:blip r:embed="rId4"/>
          <a:srcRect l="33446" t="40291" r="39689" b="18069"/>
          <a:stretch/>
        </p:blipFill>
        <p:spPr bwMode="auto">
          <a:xfrm>
            <a:off x="2602337" y="3956465"/>
            <a:ext cx="1103888" cy="91300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duotone>
              <a:prstClr val="black"/>
              <a:srgbClr val="C0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rot="1162671" flipH="1">
            <a:off x="2942663" y="4238397"/>
            <a:ext cx="202554" cy="192128"/>
          </a:xfrm>
          <a:prstGeom prst="rect">
            <a:avLst/>
          </a:prstGeom>
        </p:spPr>
      </p:pic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4163511" y="6269835"/>
            <a:ext cx="484439" cy="365125"/>
          </a:xfrm>
        </p:spPr>
        <p:txBody>
          <a:bodyPr/>
          <a:lstStyle/>
          <a:p>
            <a:fld id="{2745C2C1-43AE-4748-AE73-76A74359E3A8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78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9E98EA8-7EDF-484D-82A9-5B1F89582D15}"/>
              </a:ext>
            </a:extLst>
          </p:cNvPr>
          <p:cNvSpPr txBox="1"/>
          <p:nvPr/>
        </p:nvSpPr>
        <p:spPr>
          <a:xfrm>
            <a:off x="1820046" y="962787"/>
            <a:ext cx="5250653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endParaRPr lang="en-US" b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77" y="5919076"/>
            <a:ext cx="9183959" cy="30008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>
            <a:spAutoFit/>
          </a:bodyPr>
          <a:lstStyle/>
          <a:p>
            <a:pPr marL="0" lvl="1" algn="ctr">
              <a:spcAft>
                <a:spcPts val="750"/>
              </a:spcAft>
            </a:pPr>
            <a:r>
              <a:rPr lang="en-US" sz="13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35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Szabo </a:t>
            </a:r>
            <a:r>
              <a:rPr lang="en-US" sz="1350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et al</a:t>
            </a:r>
            <a:r>
              <a:rPr lang="en-US" sz="135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., 1975</a:t>
            </a:r>
            <a:r>
              <a:rPr lang="en-US" sz="1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Slee </a:t>
            </a:r>
            <a:r>
              <a:rPr lang="en-US" sz="1200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et al</a:t>
            </a:r>
            <a:r>
              <a:rPr lang="en-US" sz="1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., 2001), Blanco &amp; Saez., 2018, Kumar, </a:t>
            </a:r>
            <a:r>
              <a:rPr lang="en-US" sz="1200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et al</a:t>
            </a:r>
            <a:r>
              <a:rPr lang="en-US" sz="1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., 2020, Fan </a:t>
            </a:r>
            <a:r>
              <a:rPr lang="en-US" sz="1200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et al</a:t>
            </a:r>
            <a:r>
              <a:rPr lang="en-US" sz="1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., 2021, Romero </a:t>
            </a:r>
            <a:r>
              <a:rPr lang="en-US" sz="1200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et al</a:t>
            </a:r>
            <a:r>
              <a:rPr lang="en-US" sz="1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., 2022)</a:t>
            </a:r>
            <a:r>
              <a:rPr lang="en-US" sz="9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sz="900" i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7979" y="1566292"/>
            <a:ext cx="4139336" cy="2273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57213" lvl="1" indent="-214313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35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Synthetic catecholamine &amp; ß-receptor agonist</a:t>
            </a:r>
          </a:p>
          <a:p>
            <a:pPr marL="557213" lvl="1" indent="-214313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35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ISO </a:t>
            </a:r>
            <a:r>
              <a:rPr lang="en-US" sz="135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induced CH model is </a:t>
            </a:r>
          </a:p>
          <a:p>
            <a:pPr marL="1128713" lvl="3" indent="-214313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5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reproducible, </a:t>
            </a:r>
          </a:p>
          <a:p>
            <a:pPr marL="1585913" lvl="4" indent="-214313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5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reliable, </a:t>
            </a:r>
          </a:p>
          <a:p>
            <a:pPr marL="1585913" lvl="4" indent="-214313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5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well-studied, </a:t>
            </a:r>
          </a:p>
          <a:p>
            <a:pPr marL="1585913" lvl="4" indent="-214313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5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well-characterized</a:t>
            </a:r>
            <a:r>
              <a:rPr lang="en-US" sz="135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 </a:t>
            </a:r>
          </a:p>
        </p:txBody>
      </p:sp>
      <p:sp>
        <p:nvSpPr>
          <p:cNvPr id="8" name="Rectangle 7"/>
          <p:cNvSpPr/>
          <p:nvPr/>
        </p:nvSpPr>
        <p:spPr>
          <a:xfrm>
            <a:off x="22551" y="4544774"/>
            <a:ext cx="4080819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35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Activation of </a:t>
            </a:r>
            <a:r>
              <a:rPr lang="en-US" sz="135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BAX and BAK </a:t>
            </a:r>
            <a:r>
              <a:rPr lang="en-US" sz="135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creates the "point of no return" in the apoptotic process, called </a:t>
            </a:r>
            <a:r>
              <a:rPr lang="en-US" sz="135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mitochondrial outer membrane </a:t>
            </a:r>
            <a:r>
              <a:rPr lang="en-US" sz="135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permeabilization</a:t>
            </a:r>
            <a:r>
              <a:rPr lang="en-US" sz="135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(MOMP)</a:t>
            </a:r>
            <a:r>
              <a:rPr lang="en-US" sz="135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3477" y="3609903"/>
            <a:ext cx="4013587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350" dirty="0">
                <a:latin typeface="Cambria" panose="02040503050406030204" pitchFamily="18" charset="0"/>
                <a:ea typeface="Cambria" panose="02040503050406030204" pitchFamily="18" charset="0"/>
              </a:rPr>
              <a:t>The </a:t>
            </a:r>
            <a:r>
              <a:rPr lang="en-US" sz="1350" b="1" dirty="0">
                <a:latin typeface="Cambria" panose="02040503050406030204" pitchFamily="18" charset="0"/>
                <a:ea typeface="Cambria" panose="02040503050406030204" pitchFamily="18" charset="0"/>
              </a:rPr>
              <a:t>MAPK signaling system</a:t>
            </a:r>
            <a:r>
              <a:rPr lang="en-US" sz="1350" dirty="0">
                <a:latin typeface="Cambria" panose="02040503050406030204" pitchFamily="18" charset="0"/>
                <a:ea typeface="Cambria" panose="02040503050406030204" pitchFamily="18" charset="0"/>
              </a:rPr>
              <a:t>, has been shown to be activated by </a:t>
            </a:r>
            <a:r>
              <a:rPr lang="en-US" sz="1350" b="1" dirty="0">
                <a:latin typeface="Cambria" panose="02040503050406030204" pitchFamily="18" charset="0"/>
                <a:ea typeface="Cambria" panose="02040503050406030204" pitchFamily="18" charset="0"/>
              </a:rPr>
              <a:t>ISO treatment</a:t>
            </a:r>
            <a:r>
              <a:rPr lang="en-US" sz="135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4252087" y="1767586"/>
            <a:ext cx="4371550" cy="3446602"/>
            <a:chOff x="-266127" y="0"/>
            <a:chExt cx="9177723" cy="7015504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306285" y="3201585"/>
              <a:ext cx="1415615" cy="1250296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299717" y="5463142"/>
              <a:ext cx="1428750" cy="70485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301932" y="6451677"/>
              <a:ext cx="3822512" cy="563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Normal Cardio myocyte</a:t>
              </a: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266127" y="0"/>
              <a:ext cx="4390572" cy="2917901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696852" y="0"/>
              <a:ext cx="4411416" cy="3019794"/>
            </a:xfrm>
            <a:prstGeom prst="rect">
              <a:avLst/>
            </a:prstGeom>
          </p:spPr>
        </p:pic>
        <p:pic>
          <p:nvPicPr>
            <p:cNvPr id="16" name="Picture 2" descr="Apoptosis Icons - Free SVG &amp; PNG Apoptosis Images - Noun Project"/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6894" y="5476062"/>
              <a:ext cx="984771" cy="9847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5800731" y="6444585"/>
              <a:ext cx="1887915" cy="563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Apoptosis</a:t>
              </a:r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4345886" y="3443293"/>
              <a:ext cx="3113348" cy="1209334"/>
              <a:chOff x="5230621" y="3188298"/>
              <a:chExt cx="3113348" cy="1209334"/>
            </a:xfrm>
          </p:grpSpPr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9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saturation sat="200000"/>
                        </a14:imgEffect>
                        <a14:imgEffect>
                          <a14:brightnessContrast contrast="4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631961" y="3188298"/>
                <a:ext cx="1712008" cy="1035624"/>
              </a:xfrm>
              <a:prstGeom prst="rect">
                <a:avLst/>
              </a:prstGeom>
            </p:spPr>
          </p:pic>
          <p:sp>
            <p:nvSpPr>
              <p:cNvPr id="30" name="Rectangle 29"/>
              <p:cNvSpPr/>
              <p:nvPr/>
            </p:nvSpPr>
            <p:spPr>
              <a:xfrm>
                <a:off x="7426583" y="3449701"/>
                <a:ext cx="858952" cy="1450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7629424" y="3624771"/>
                <a:ext cx="453269" cy="9532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5230621" y="3363950"/>
                <a:ext cx="1653575" cy="10336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Conformational Change</a:t>
                </a:r>
              </a:p>
            </p:txBody>
          </p:sp>
        </p:grpSp>
        <p:sp>
          <p:nvSpPr>
            <p:cNvPr id="19" name="Down Arrow 18"/>
            <p:cNvSpPr/>
            <p:nvPr/>
          </p:nvSpPr>
          <p:spPr>
            <a:xfrm>
              <a:off x="6414162" y="3090570"/>
              <a:ext cx="91440" cy="274320"/>
            </a:xfrm>
            <a:prstGeom prst="down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263977" y="2794052"/>
              <a:ext cx="1647619" cy="1085714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1226431">
              <a:off x="6743970" y="2933532"/>
              <a:ext cx="633001" cy="426283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1343491" y="4697592"/>
              <a:ext cx="1463040" cy="939712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No MOMP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810327" y="4654568"/>
              <a:ext cx="1463040" cy="939712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MOMP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 rot="332868">
              <a:off x="5974126" y="2373043"/>
              <a:ext cx="1024599" cy="535925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r>
                <a:rPr lang="en-US" sz="900" b="1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MAPK Pathway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 rot="332868">
              <a:off x="1562711" y="2608129"/>
              <a:ext cx="1024599" cy="535925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r>
                <a:rPr lang="en-US" sz="9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MAPK Pathway</a:t>
              </a:r>
            </a:p>
          </p:txBody>
        </p:sp>
        <p:sp>
          <p:nvSpPr>
            <p:cNvPr id="26" name="Down Arrow 25"/>
            <p:cNvSpPr/>
            <p:nvPr/>
          </p:nvSpPr>
          <p:spPr>
            <a:xfrm>
              <a:off x="6482752" y="5071526"/>
              <a:ext cx="91440" cy="274320"/>
            </a:xfrm>
            <a:prstGeom prst="down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Down Arrow 26"/>
            <p:cNvSpPr/>
            <p:nvPr/>
          </p:nvSpPr>
          <p:spPr>
            <a:xfrm>
              <a:off x="1968372" y="5144699"/>
              <a:ext cx="91440" cy="274320"/>
            </a:xfrm>
            <a:prstGeom prst="down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2005"/>
            <a:stretch/>
          </p:blipFill>
          <p:spPr>
            <a:xfrm>
              <a:off x="3817587" y="1889742"/>
              <a:ext cx="1417045" cy="870058"/>
            </a:xfrm>
            <a:prstGeom prst="rect">
              <a:avLst/>
            </a:prstGeom>
          </p:spPr>
        </p:pic>
      </p:grpSp>
      <p:sp>
        <p:nvSpPr>
          <p:cNvPr id="33" name="Rectangle 32"/>
          <p:cNvSpPr/>
          <p:nvPr/>
        </p:nvSpPr>
        <p:spPr>
          <a:xfrm>
            <a:off x="5689" y="1275179"/>
            <a:ext cx="1980863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14313" indent="-214313">
              <a:buFont typeface="Courier New" panose="02070309020205020404" pitchFamily="49" charset="0"/>
              <a:buChar char="o"/>
            </a:pPr>
            <a:r>
              <a:rPr lang="en-US" sz="135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Isoproterenol (ISO) </a:t>
            </a:r>
            <a:endParaRPr lang="en-US" sz="135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547020" y="5359711"/>
            <a:ext cx="435481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Isoproterenol </a:t>
            </a:r>
            <a:r>
              <a:rPr lang="en-US" sz="1200" b="1" i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induced Cardio myocyte Apoptosis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087553" y="3696336"/>
            <a:ext cx="10721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EAF-AC-NG</a:t>
            </a:r>
          </a:p>
        </p:txBody>
      </p:sp>
      <p:sp>
        <p:nvSpPr>
          <p:cNvPr id="2" name="Rectangle 1"/>
          <p:cNvSpPr/>
          <p:nvPr/>
        </p:nvSpPr>
        <p:spPr>
          <a:xfrm>
            <a:off x="1187624" y="419785"/>
            <a:ext cx="59542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Isoproterenol induced </a:t>
            </a:r>
            <a:r>
              <a:rPr lang="en-US" sz="2400" b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Cardiomyocyte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Apoptosis</a:t>
            </a:r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12"/>
          </p:nvPr>
        </p:nvSpPr>
        <p:spPr>
          <a:xfrm>
            <a:off x="4203152" y="6468070"/>
            <a:ext cx="484439" cy="365125"/>
          </a:xfrm>
        </p:spPr>
        <p:txBody>
          <a:bodyPr/>
          <a:lstStyle/>
          <a:p>
            <a:fld id="{2745C2C1-43AE-4748-AE73-76A74359E3A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85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2000"/>
          <a:stretch/>
        </p:blipFill>
        <p:spPr>
          <a:xfrm>
            <a:off x="4480080" y="1803322"/>
            <a:ext cx="4256824" cy="37516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02037" y="1497112"/>
            <a:ext cx="579914" cy="45607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13602" y="1419869"/>
            <a:ext cx="579914" cy="45607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417320" y="5637608"/>
            <a:ext cx="700659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750"/>
              </a:spcAft>
            </a:pPr>
            <a:r>
              <a:rPr lang="en-US" sz="12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Figure. </a:t>
            </a:r>
            <a:r>
              <a:rPr lang="en-US" sz="12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Flow Sheet Representation of In vivo Toxicity Study and Therapeutic Study</a:t>
            </a:r>
            <a:endParaRPr lang="en-US" sz="1200" i="1" dirty="0">
              <a:solidFill>
                <a:srgbClr val="1F497D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2" name="Picture 11" descr="https://documents.lucid.app/documents/e9233170-dcb2-46f1-a0f5-4688675f2be8/pages/0_0?a=3494&amp;x=28&amp;y=-297&amp;w=1107&amp;h=2092&amp;store=1&amp;accept=image%2F*&amp;auth=LCA%20f267af428af3cb9e85529b19a342758f45682d6989b30db5287e32314f03563a-ts%3D1695354019"/>
          <p:cNvPicPr/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618" t="42525" r="6302" b="4392"/>
          <a:stretch/>
        </p:blipFill>
        <p:spPr bwMode="auto">
          <a:xfrm>
            <a:off x="440127" y="1885950"/>
            <a:ext cx="3766114" cy="36690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4237860" y="6381328"/>
            <a:ext cx="484439" cy="365125"/>
          </a:xfrm>
        </p:spPr>
        <p:txBody>
          <a:bodyPr/>
          <a:lstStyle/>
          <a:p>
            <a:fld id="{2745C2C1-43AE-4748-AE73-76A74359E3A8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9E98EA8-7EDF-484D-82A9-5B1F89582D15}"/>
              </a:ext>
            </a:extLst>
          </p:cNvPr>
          <p:cNvSpPr txBox="1"/>
          <p:nvPr/>
        </p:nvSpPr>
        <p:spPr>
          <a:xfrm>
            <a:off x="1654601" y="440533"/>
            <a:ext cx="4957354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2800" b="1" i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In vivo Toxicity &amp; Therapeutic 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Study Design</a:t>
            </a:r>
          </a:p>
        </p:txBody>
      </p:sp>
    </p:spTree>
    <p:extLst>
      <p:ext uri="{BB962C8B-B14F-4D97-AF65-F5344CB8AC3E}">
        <p14:creationId xmlns:p14="http://schemas.microsoft.com/office/powerpoint/2010/main" val="68672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Table 16"/>
          <p:cNvGraphicFramePr>
            <a:graphicFrameLocks noGrp="1"/>
          </p:cNvGraphicFramePr>
          <p:nvPr>
            <p:extLst/>
          </p:nvPr>
        </p:nvGraphicFramePr>
        <p:xfrm>
          <a:off x="5330190" y="2407930"/>
          <a:ext cx="3413760" cy="24591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2093"/>
                <a:gridCol w="2751667"/>
              </a:tblGrid>
              <a:tr h="41148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Genes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Primer Sequence (5′-3′)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</a:tr>
              <a:tr h="477955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GAPDH</a:t>
                      </a:r>
                      <a:endParaRPr lang="en-US" sz="1200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F: CGGAGTCAACGGATTTGGTCGTAT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</a:tr>
              <a:tr h="64797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R: AGCCTTCTCCATGGTGGTGAAGAC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</a:tr>
              <a:tr h="426444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BAX</a:t>
                      </a:r>
                      <a:endParaRPr lang="en-US" sz="1200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F: ATGGAGCTGCAGAGGATGA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</a:tr>
              <a:tr h="4800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R: CCAGTTTGCTAGCAAAGTAG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</a:tr>
            </a:tbl>
          </a:graphicData>
        </a:graphic>
      </p:graphicFrame>
      <p:grpSp>
        <p:nvGrpSpPr>
          <p:cNvPr id="33" name="Group 32"/>
          <p:cNvGrpSpPr/>
          <p:nvPr/>
        </p:nvGrpSpPr>
        <p:grpSpPr>
          <a:xfrm>
            <a:off x="548716" y="1535551"/>
            <a:ext cx="3858401" cy="3676529"/>
            <a:chOff x="731621" y="904402"/>
            <a:chExt cx="5144534" cy="4902038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917278" y="904402"/>
              <a:ext cx="773218" cy="608104"/>
            </a:xfrm>
            <a:prstGeom prst="rect">
              <a:avLst/>
            </a:prstGeom>
          </p:spPr>
        </p:pic>
        <p:grpSp>
          <p:nvGrpSpPr>
            <p:cNvPr id="30" name="Group 29"/>
            <p:cNvGrpSpPr/>
            <p:nvPr/>
          </p:nvGrpSpPr>
          <p:grpSpPr>
            <a:xfrm>
              <a:off x="731621" y="1491251"/>
              <a:ext cx="5144534" cy="4315189"/>
              <a:chOff x="2003238" y="1334760"/>
              <a:chExt cx="5144534" cy="4315189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2961051" y="1334760"/>
                <a:ext cx="3179332" cy="540386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5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vivo  </a:t>
                </a:r>
                <a:r>
                  <a:rPr lang="en-GB" sz="15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BAX Expression </a:t>
                </a:r>
                <a:endParaRPr lang="en-US" sz="15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22" name="Straight Connector 21"/>
              <p:cNvCxnSpPr/>
              <p:nvPr/>
            </p:nvCxnSpPr>
            <p:spPr>
              <a:xfrm flipH="1">
                <a:off x="4550717" y="1888772"/>
                <a:ext cx="1" cy="456865"/>
              </a:xfrm>
              <a:prstGeom prst="line">
                <a:avLst/>
              </a:prstGeom>
              <a:ln w="57150">
                <a:solidFill>
                  <a:schemeClr val="tx1"/>
                </a:solidFill>
                <a:tailEnd type="stealth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sp>
            <p:nvSpPr>
              <p:cNvPr id="23" name="Rectangle 22"/>
              <p:cNvSpPr/>
              <p:nvPr/>
            </p:nvSpPr>
            <p:spPr>
              <a:xfrm>
                <a:off x="3408538" y="4998723"/>
                <a:ext cx="2284413" cy="65122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sz="13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qPCR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135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GAPDH, </a:t>
                </a:r>
                <a:r>
                  <a:rPr lang="en-US" sz="13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BAX</a:t>
                </a: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2003238" y="3463787"/>
                <a:ext cx="5144534" cy="99306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GB" sz="13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cDNA Synthesis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13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First Strand cDNA synthesis kit (Thermo Fisher Scientific, USA)</a:t>
                </a: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3433298" y="2356386"/>
                <a:ext cx="2284413" cy="63691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sz="135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RNA Extraction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13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(TRIzol Reagent)</a:t>
                </a:r>
              </a:p>
            </p:txBody>
          </p:sp>
          <p:cxnSp>
            <p:nvCxnSpPr>
              <p:cNvPr id="27" name="Straight Connector 26"/>
              <p:cNvCxnSpPr/>
              <p:nvPr/>
            </p:nvCxnSpPr>
            <p:spPr>
              <a:xfrm flipH="1">
                <a:off x="4554249" y="3001094"/>
                <a:ext cx="1" cy="456865"/>
              </a:xfrm>
              <a:prstGeom prst="line">
                <a:avLst/>
              </a:prstGeom>
              <a:ln w="57150">
                <a:solidFill>
                  <a:schemeClr val="tx1"/>
                </a:solidFill>
                <a:tailEnd type="stealth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flipH="1">
                <a:off x="4575505" y="4484159"/>
                <a:ext cx="1" cy="502552"/>
              </a:xfrm>
              <a:prstGeom prst="line">
                <a:avLst/>
              </a:prstGeom>
              <a:ln w="57150">
                <a:solidFill>
                  <a:schemeClr val="tx1"/>
                </a:solidFill>
                <a:tailEnd type="stealth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</p:grpSp>
      </p:grpSp>
      <p:sp>
        <p:nvSpPr>
          <p:cNvPr id="31" name="Rectangle 30"/>
          <p:cNvSpPr/>
          <p:nvPr/>
        </p:nvSpPr>
        <p:spPr>
          <a:xfrm>
            <a:off x="422910" y="5327690"/>
            <a:ext cx="4572000" cy="3000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750"/>
              </a:spcAft>
            </a:pPr>
            <a:r>
              <a:rPr lang="en-US" sz="135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Figure 13. Flow Sheet Expression Analysis</a:t>
            </a:r>
            <a:endParaRPr lang="en-US" sz="900" i="1" dirty="0">
              <a:solidFill>
                <a:srgbClr val="1F497D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656867" y="1984861"/>
            <a:ext cx="2457853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750"/>
              </a:spcAft>
            </a:pPr>
            <a:r>
              <a:rPr lang="en-US" sz="135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Table 3. </a:t>
            </a:r>
            <a:r>
              <a:rPr lang="en-US" sz="135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GAPDH, </a:t>
            </a:r>
            <a:r>
              <a:rPr lang="en-US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BAX </a:t>
            </a:r>
            <a:r>
              <a:rPr lang="en-US" sz="135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Primers</a:t>
            </a:r>
            <a:endParaRPr lang="en-US" sz="900" b="1" i="1" dirty="0">
              <a:solidFill>
                <a:srgbClr val="1F497D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0" y="5702409"/>
            <a:ext cx="9144000" cy="30008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35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135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Mushtaq </a:t>
            </a:r>
            <a:r>
              <a:rPr lang="en-US" sz="1350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et al</a:t>
            </a:r>
            <a:r>
              <a:rPr lang="en-US" sz="135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., 2015, </a:t>
            </a:r>
            <a:r>
              <a:rPr lang="en-US" sz="135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Jan </a:t>
            </a:r>
            <a:r>
              <a:rPr lang="en-US" sz="1350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et al</a:t>
            </a:r>
            <a:r>
              <a:rPr lang="en-US" sz="135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., </a:t>
            </a:r>
            <a:r>
              <a:rPr lang="en-US" sz="135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2017) </a:t>
            </a:r>
            <a:endParaRPr lang="en-US" sz="135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4164897" y="6273084"/>
            <a:ext cx="484439" cy="365125"/>
          </a:xfrm>
        </p:spPr>
        <p:txBody>
          <a:bodyPr/>
          <a:lstStyle/>
          <a:p>
            <a:fld id="{2745C2C1-43AE-4748-AE73-76A74359E3A8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19E98EA8-7EDF-484D-82A9-5B1F89582D15}"/>
              </a:ext>
            </a:extLst>
          </p:cNvPr>
          <p:cNvSpPr txBox="1"/>
          <p:nvPr/>
        </p:nvSpPr>
        <p:spPr>
          <a:xfrm>
            <a:off x="1763688" y="614835"/>
            <a:ext cx="4957354" cy="523220"/>
          </a:xfrm>
          <a:prstGeom prst="rect">
            <a:avLst/>
          </a:prstGeom>
          <a:noFill/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2800" b="1" i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In vivo 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Expression Analysis</a:t>
            </a:r>
          </a:p>
        </p:txBody>
      </p:sp>
    </p:spTree>
    <p:extLst>
      <p:ext uri="{BB962C8B-B14F-4D97-AF65-F5344CB8AC3E}">
        <p14:creationId xmlns:p14="http://schemas.microsoft.com/office/powerpoint/2010/main" val="664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842</Words>
  <Application>Microsoft Office PowerPoint</Application>
  <PresentationFormat>On-screen Show (4:3)</PresentationFormat>
  <Paragraphs>133</Paragraphs>
  <Slides>15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Cambria</vt:lpstr>
      <vt:lpstr>Courier New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Muhammad Afzaal</dc:creator>
  <cp:lastModifiedBy>Sobia</cp:lastModifiedBy>
  <cp:revision>64</cp:revision>
  <dcterms:created xsi:type="dcterms:W3CDTF">2006-08-16T00:00:00Z</dcterms:created>
  <dcterms:modified xsi:type="dcterms:W3CDTF">2025-02-19T14:53:08Z</dcterms:modified>
</cp:coreProperties>
</file>