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9" r:id="rId10"/>
    <p:sldId id="263" r:id="rId11"/>
    <p:sldId id="270"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vestindia.gov.in/team-india-blogs/exploring-potential-indias-organic-food-mark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c.cdc.gov/eid/article/29/7/23-0540_article" TargetMode="External"/><Relationship Id="rId2" Type="http://schemas.openxmlformats.org/officeDocument/2006/relationships/hyperlink" Target="https://journals.asm.org/doi/10.1128/mbio.00518-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mc.ncbi.nlm.nih.gov/articles/PMC9522911/"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ubs.acs.org/doi/abs/10.1021/acs.est.1c0298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ho.int/news-room/fact-sheets/detail/antimicrobial-resista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214314" y="1214422"/>
            <a:ext cx="8929686" cy="3276600"/>
          </a:xfrm>
          <a:prstGeom prst="rect">
            <a:avLst/>
          </a:prstGeom>
        </p:spPr>
        <p:txBody>
          <a:bodyPr vert="horz" lIns="91440" tIns="45720" rIns="91440" bIns="45720" rtlCol="0" anchor="ctr">
            <a:noAutofit/>
          </a:bodyPr>
          <a:lstStyle/>
          <a:p>
            <a:pPr>
              <a:spcBef>
                <a:spcPts val="125"/>
              </a:spcBef>
              <a:spcAft>
                <a:spcPts val="125"/>
              </a:spcAft>
              <a:defRPr/>
            </a:pPr>
            <a:r>
              <a:rPr lang="en-US" sz="2600" b="1" dirty="0" smtClean="0">
                <a:latin typeface="Cambria" pitchFamily="18" charset="0"/>
                <a:ea typeface="+mj-ea"/>
                <a:cs typeface="+mj-cs"/>
              </a:rPr>
              <a:t>Current </a:t>
            </a:r>
            <a:r>
              <a:rPr lang="en-US" sz="2600" b="1" dirty="0" smtClean="0">
                <a:latin typeface="Cambria" pitchFamily="18" charset="0"/>
                <a:ea typeface="+mj-ea"/>
                <a:cs typeface="+mj-cs"/>
              </a:rPr>
              <a:t>Scenario on Antibiotic Misuse and Leaching in Soil: Contribution to the Development of Antibiotic-Resistant Waterborne Pathogenic Bacteria</a:t>
            </a:r>
          </a:p>
          <a:p>
            <a:pPr>
              <a:spcBef>
                <a:spcPts val="125"/>
              </a:spcBef>
              <a:spcAft>
                <a:spcPts val="125"/>
              </a:spcAft>
              <a:defRPr/>
            </a:pPr>
            <a:r>
              <a:rPr kumimoji="0" lang="en-US" sz="2600" b="1" i="0" u="none" strike="noStrike" kern="1200" cap="none" spc="0" normalizeH="0" baseline="0" noProof="0" dirty="0" smtClean="0">
                <a:ln>
                  <a:noFill/>
                </a:ln>
                <a:effectLst/>
                <a:uLnTx/>
                <a:uFillTx/>
                <a:latin typeface="Cambria" pitchFamily="18" charset="0"/>
                <a:ea typeface="+mj-ea"/>
                <a:cs typeface="+mj-cs"/>
              </a:rPr>
              <a:t/>
            </a:r>
            <a:br>
              <a:rPr kumimoji="0" lang="en-US" sz="2600" b="1" i="0" u="none" strike="noStrike" kern="1200" cap="none" spc="0" normalizeH="0" baseline="0" noProof="0" dirty="0" smtClean="0">
                <a:ln>
                  <a:noFill/>
                </a:ln>
                <a:effectLst/>
                <a:uLnTx/>
                <a:uFillTx/>
                <a:latin typeface="Cambria" pitchFamily="18" charset="0"/>
                <a:ea typeface="+mj-ea"/>
                <a:cs typeface="+mj-cs"/>
              </a:rPr>
            </a:br>
            <a:endParaRPr kumimoji="0" lang="en-US" sz="2000" b="1" i="0" u="none" strike="noStrike" kern="1200" cap="none" spc="0" normalizeH="0" baseline="0" noProof="0" dirty="0" smtClean="0">
              <a:ln>
                <a:noFill/>
              </a:ln>
              <a:solidFill>
                <a:schemeClr val="bg1">
                  <a:lumMod val="75000"/>
                </a:schemeClr>
              </a:solidFill>
              <a:effectLst/>
              <a:uLnTx/>
              <a:uFillTx/>
              <a:latin typeface="Cambria" pitchFamily="18" charset="0"/>
              <a:ea typeface="+mj-ea"/>
              <a:cs typeface="+mj-cs"/>
            </a:endParaRPr>
          </a:p>
        </p:txBody>
      </p:sp>
      <p:sp>
        <p:nvSpPr>
          <p:cNvPr id="10" name="Subtitle 2"/>
          <p:cNvSpPr txBox="1">
            <a:spLocks/>
          </p:cNvSpPr>
          <p:nvPr/>
        </p:nvSpPr>
        <p:spPr>
          <a:xfrm>
            <a:off x="61914" y="4214818"/>
            <a:ext cx="4724400" cy="121444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dirty="0" smtClean="0">
                <a:latin typeface="Cambria" pitchFamily="18" charset="0"/>
              </a:rPr>
              <a:t>Dr  </a:t>
            </a:r>
            <a:r>
              <a:rPr lang="en-US" sz="2200" b="1" dirty="0" err="1" smtClean="0">
                <a:latin typeface="Cambria" pitchFamily="18" charset="0"/>
              </a:rPr>
              <a:t>Souravh</a:t>
            </a:r>
            <a:r>
              <a:rPr lang="en-US" sz="2200" b="1" dirty="0" smtClean="0">
                <a:latin typeface="Cambria" pitchFamily="18" charset="0"/>
              </a:rPr>
              <a:t> </a:t>
            </a:r>
            <a:r>
              <a:rPr lang="en-US" sz="2200" b="1" dirty="0" err="1" smtClean="0">
                <a:latin typeface="Cambria" pitchFamily="18" charset="0"/>
              </a:rPr>
              <a:t>Bais</a:t>
            </a:r>
            <a:r>
              <a:rPr kumimoji="0" lang="en-US" sz="1600" b="1" i="0" u="none" strike="noStrike" kern="1200" cap="none" spc="0" normalizeH="0" baseline="0" noProof="0" dirty="0" smtClean="0">
                <a:ln>
                  <a:noFill/>
                </a:ln>
                <a:solidFill>
                  <a:schemeClr val="bg1">
                    <a:lumMod val="75000"/>
                  </a:schemeClr>
                </a:solidFill>
                <a:effectLst/>
                <a:uLnTx/>
                <a:uFillTx/>
                <a:latin typeface="Cambria" pitchFamily="18" charset="0"/>
                <a:ea typeface="+mn-ea"/>
                <a:cs typeface="+mn-cs"/>
              </a:rPr>
              <a:t> </a:t>
            </a:r>
          </a:p>
          <a:p>
            <a:pPr>
              <a:spcBef>
                <a:spcPct val="20000"/>
              </a:spcBef>
            </a:pPr>
            <a:r>
              <a:rPr lang="en-US" dirty="0" smtClean="0">
                <a:latin typeface="Cambria" pitchFamily="18" charset="0"/>
              </a:rPr>
              <a:t>Institute of Pharmaceutical Sciences SAGE University Indore</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1028" name="Picture 4" descr="Sage University Indore Madhya Pradesh - IssueWire"/>
          <p:cNvPicPr>
            <a:picLocks noChangeAspect="1" noChangeArrowheads="1"/>
          </p:cNvPicPr>
          <p:nvPr/>
        </p:nvPicPr>
        <p:blipFill>
          <a:blip r:embed="rId3" cstate="print"/>
          <a:srcRect/>
          <a:stretch>
            <a:fillRect/>
          </a:stretch>
        </p:blipFill>
        <p:spPr bwMode="auto">
          <a:xfrm>
            <a:off x="71406" y="5514654"/>
            <a:ext cx="3786214" cy="12719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Studies and Research Findings</a:t>
            </a:r>
            <a:r>
              <a:rPr lang="en-US" dirty="0" smtClean="0"/>
              <a:t/>
            </a:r>
            <a:br>
              <a:rPr lang="en-US" dirty="0" smtClean="0"/>
            </a:br>
            <a:endParaRPr lang="en-US" dirty="0"/>
          </a:p>
        </p:txBody>
      </p:sp>
      <p:sp>
        <p:nvSpPr>
          <p:cNvPr id="3" name="Content Placeholder 2"/>
          <p:cNvSpPr>
            <a:spLocks noGrp="1"/>
          </p:cNvSpPr>
          <p:nvPr>
            <p:ph idx="1"/>
          </p:nvPr>
        </p:nvSpPr>
        <p:spPr>
          <a:xfrm>
            <a:off x="457200" y="1600201"/>
            <a:ext cx="8229600" cy="3114684"/>
          </a:xfrm>
        </p:spPr>
        <p:txBody>
          <a:bodyPr>
            <a:normAutofit lnSpcReduction="10000"/>
          </a:bodyPr>
          <a:lstStyle/>
          <a:p>
            <a:r>
              <a:rPr lang="en-US" dirty="0" smtClean="0"/>
              <a:t>Examples of antibiotic-resistant bacteria detected in water bodies.</a:t>
            </a:r>
          </a:p>
          <a:p>
            <a:r>
              <a:rPr lang="en-US" dirty="0" smtClean="0"/>
              <a:t>Studies on antibiotic persistence in soil and groundwater.</a:t>
            </a:r>
          </a:p>
          <a:p>
            <a:r>
              <a:rPr lang="en-US" dirty="0" smtClean="0"/>
              <a:t>Real-world implications for human health and ecosystems.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Solutions for AMR-free </a:t>
            </a:r>
            <a:r>
              <a:rPr lang="en-US" b="1" dirty="0" smtClean="0"/>
              <a:t>farming</a:t>
            </a:r>
            <a:endParaRPr lang="en-US" dirty="0"/>
          </a:p>
        </p:txBody>
      </p:sp>
      <p:sp>
        <p:nvSpPr>
          <p:cNvPr id="3" name="Content Placeholder 2"/>
          <p:cNvSpPr>
            <a:spLocks noGrp="1"/>
          </p:cNvSpPr>
          <p:nvPr>
            <p:ph idx="1"/>
          </p:nvPr>
        </p:nvSpPr>
        <p:spPr>
          <a:xfrm>
            <a:off x="142844" y="1600200"/>
            <a:ext cx="8786874" cy="4525963"/>
          </a:xfrm>
        </p:spPr>
        <p:txBody>
          <a:bodyPr>
            <a:noAutofit/>
          </a:bodyPr>
          <a:lstStyle/>
          <a:p>
            <a:pPr algn="just"/>
            <a:r>
              <a:rPr lang="en-US" sz="2000" b="1" dirty="0" smtClean="0">
                <a:latin typeface="Times New Roman" pitchFamily="18" charset="0"/>
                <a:cs typeface="Times New Roman" pitchFamily="18" charset="0"/>
              </a:rPr>
              <a:t>Go organic</a:t>
            </a:r>
            <a:r>
              <a:rPr lang="en-US" sz="2000" dirty="0" smtClean="0">
                <a:latin typeface="Times New Roman" pitchFamily="18" charset="0"/>
                <a:cs typeface="Times New Roman" pitchFamily="18" charset="0"/>
              </a:rPr>
              <a:t>: Organic farming avoids antibiotics and synthetic pesticides, fostering healthier soil microbes that combat resistant bacteria. India has </a:t>
            </a:r>
            <a:r>
              <a:rPr lang="en-US" sz="2000" b="1" dirty="0" smtClean="0">
                <a:latin typeface="Times New Roman" pitchFamily="18" charset="0"/>
                <a:cs typeface="Times New Roman" pitchFamily="18" charset="0"/>
                <a:hlinkClick r:id="rId2"/>
              </a:rPr>
              <a:t>2.6 million hectares under organic farming</a:t>
            </a:r>
            <a:r>
              <a:rPr lang="en-US" sz="2000" dirty="0" smtClean="0">
                <a:latin typeface="Times New Roman" pitchFamily="18" charset="0"/>
                <a:cs typeface="Times New Roman" pitchFamily="18" charset="0"/>
              </a:rPr>
              <a:t>, fifth largest in the world, supported by the GOI’s </a:t>
            </a:r>
            <a:r>
              <a:rPr lang="en-US" sz="2000" dirty="0" err="1" smtClean="0">
                <a:latin typeface="Times New Roman" pitchFamily="18" charset="0"/>
                <a:cs typeface="Times New Roman" pitchFamily="18" charset="0"/>
              </a:rPr>
              <a:t>Paramparagat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Krishi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Vikas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Yojana</a:t>
            </a:r>
            <a:r>
              <a:rPr lang="en-US" sz="2000" dirty="0" smtClean="0">
                <a:latin typeface="Times New Roman" pitchFamily="18" charset="0"/>
                <a:cs typeface="Times New Roman" pitchFamily="18" charset="0"/>
              </a:rPr>
              <a:t>, but broader adoption is needed.</a:t>
            </a:r>
          </a:p>
          <a:p>
            <a:pPr algn="just"/>
            <a:r>
              <a:rPr lang="en-US" sz="2000" b="1" dirty="0" smtClean="0">
                <a:latin typeface="Times New Roman" pitchFamily="18" charset="0"/>
                <a:cs typeface="Times New Roman" pitchFamily="18" charset="0"/>
              </a:rPr>
              <a:t>Integrated pest management (IPM)</a:t>
            </a:r>
            <a:r>
              <a:rPr lang="en-US" sz="2000" dirty="0" smtClean="0">
                <a:latin typeface="Times New Roman" pitchFamily="18" charset="0"/>
                <a:cs typeface="Times New Roman" pitchFamily="18" charset="0"/>
              </a:rPr>
              <a:t>: By using natural pest predators, crop rotation, and habitat modifications, IPM reduces reliance on chemicals, limiting resistant bacteria in the soil.</a:t>
            </a:r>
          </a:p>
          <a:p>
            <a:pPr algn="just"/>
            <a:r>
              <a:rPr lang="en-US" sz="2000" b="1" dirty="0" smtClean="0">
                <a:latin typeface="Times New Roman" pitchFamily="18" charset="0"/>
                <a:cs typeface="Times New Roman" pitchFamily="18" charset="0"/>
              </a:rPr>
              <a:t>Stricter regulation &amp; awareness</a:t>
            </a:r>
            <a:r>
              <a:rPr lang="en-US" sz="2000" dirty="0" smtClean="0">
                <a:latin typeface="Times New Roman" pitchFamily="18" charset="0"/>
                <a:cs typeface="Times New Roman" pitchFamily="18" charset="0"/>
              </a:rPr>
              <a:t>: Stronger enforcement of antibiotic regulations and educating farmers about AMR risks are essential. Public health campaigns should target rural areas to ensure greater awareness.</a:t>
            </a:r>
          </a:p>
          <a:p>
            <a:pPr algn="just"/>
            <a:r>
              <a:rPr lang="en-US" sz="2000" b="1" dirty="0" smtClean="0">
                <a:latin typeface="Times New Roman" pitchFamily="18" charset="0"/>
                <a:cs typeface="Times New Roman" pitchFamily="18" charset="0"/>
              </a:rPr>
              <a:t>Monitoring soil health</a:t>
            </a:r>
            <a:r>
              <a:rPr lang="en-US" sz="2000" dirty="0" smtClean="0">
                <a:latin typeface="Times New Roman" pitchFamily="18" charset="0"/>
                <a:cs typeface="Times New Roman" pitchFamily="18" charset="0"/>
              </a:rPr>
              <a:t>: Focus on Soil Health Management (SHM) under the National Mission for Sustainable Agriculture (NMSA), by combining chemical </a:t>
            </a:r>
            <a:r>
              <a:rPr lang="en-US" sz="2000" dirty="0" err="1" smtClean="0">
                <a:latin typeface="Times New Roman" pitchFamily="18" charset="0"/>
                <a:cs typeface="Times New Roman" pitchFamily="18" charset="0"/>
              </a:rPr>
              <a:t>fertilisers</a:t>
            </a:r>
            <a:r>
              <a:rPr lang="en-US" sz="2000" dirty="0" smtClean="0">
                <a:latin typeface="Times New Roman" pitchFamily="18" charset="0"/>
                <a:cs typeface="Times New Roman" pitchFamily="18" charset="0"/>
              </a:rPr>
              <a:t> with organic manures and bio-</a:t>
            </a:r>
            <a:r>
              <a:rPr lang="en-US" sz="2000" dirty="0" err="1" smtClean="0">
                <a:latin typeface="Times New Roman" pitchFamily="18" charset="0"/>
                <a:cs typeface="Times New Roman" pitchFamily="18" charset="0"/>
              </a:rPr>
              <a:t>fertilisers</a:t>
            </a:r>
            <a:r>
              <a:rPr lang="en-US" sz="2000" dirty="0" smtClean="0">
                <a:latin typeface="Times New Roman" pitchFamily="18" charset="0"/>
                <a:cs typeface="Times New Roman" pitchFamily="18" charset="0"/>
              </a:rPr>
              <a:t> to improve soil health and productivity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fontScale="90000"/>
          </a:bodyPr>
          <a:lstStyle/>
          <a:p>
            <a:r>
              <a:rPr lang="en-US" b="1" dirty="0" smtClean="0"/>
              <a:t>Strategies to Mitigate Antibiotic Leaching and </a:t>
            </a:r>
            <a:r>
              <a:rPr lang="en-US" b="1" dirty="0" smtClean="0"/>
              <a:t>Resistance</a:t>
            </a:r>
            <a:endParaRPr lang="en-US" dirty="0"/>
          </a:p>
        </p:txBody>
      </p:sp>
      <p:sp>
        <p:nvSpPr>
          <p:cNvPr id="3" name="Content Placeholder 2"/>
          <p:cNvSpPr>
            <a:spLocks noGrp="1"/>
          </p:cNvSpPr>
          <p:nvPr>
            <p:ph idx="1"/>
          </p:nvPr>
        </p:nvSpPr>
        <p:spPr/>
        <p:txBody>
          <a:bodyPr>
            <a:normAutofit lnSpcReduction="10000"/>
          </a:bodyPr>
          <a:lstStyle/>
          <a:p>
            <a:r>
              <a:rPr lang="en-US" b="1" dirty="0" smtClean="0"/>
              <a:t>Regulatory measures:</a:t>
            </a:r>
            <a:r>
              <a:rPr lang="en-US" dirty="0" smtClean="0"/>
              <a:t> Stricter policies on antibiotic use in agriculture and medicine.</a:t>
            </a:r>
          </a:p>
          <a:p>
            <a:r>
              <a:rPr lang="en-US" b="1" dirty="0" smtClean="0"/>
              <a:t>Sustainable practices:</a:t>
            </a:r>
            <a:r>
              <a:rPr lang="en-US" dirty="0" smtClean="0"/>
              <a:t> Reduced antibiotic usage in farming, improved manure management.</a:t>
            </a:r>
          </a:p>
          <a:p>
            <a:r>
              <a:rPr lang="en-US" b="1" dirty="0" smtClean="0"/>
              <a:t>Advanced wastewater treatment:</a:t>
            </a:r>
            <a:r>
              <a:rPr lang="en-US" dirty="0" smtClean="0"/>
              <a:t> Removal of antibiotic residues from effluents.</a:t>
            </a:r>
          </a:p>
          <a:p>
            <a:r>
              <a:rPr lang="en-US" b="1" dirty="0" smtClean="0"/>
              <a:t>Public awareness campaigns:</a:t>
            </a:r>
            <a:r>
              <a:rPr lang="en-US" dirty="0" smtClean="0"/>
              <a:t> Educating the public on responsible antibiotic use.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 and Future </a:t>
            </a:r>
            <a:r>
              <a:rPr lang="en-US" b="1" dirty="0" smtClean="0"/>
              <a:t>Directions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Antibiotic misuse and leaching contribute significantly to antibiotic resistance.</a:t>
            </a:r>
          </a:p>
          <a:p>
            <a:r>
              <a:rPr lang="en-US" dirty="0" smtClean="0"/>
              <a:t>Addressing this issue requires a multi-disciplinary approach.</a:t>
            </a:r>
          </a:p>
          <a:p>
            <a:r>
              <a:rPr lang="en-US" dirty="0" smtClean="0"/>
              <a:t>Future research should focus on alternative antimicrobial strategies and better waste management solutions.</a:t>
            </a:r>
          </a:p>
          <a:p>
            <a:r>
              <a:rPr lang="en-US" b="1" dirty="0" smtClean="0"/>
              <a:t>Call to action:</a:t>
            </a:r>
            <a:r>
              <a:rPr lang="en-US" dirty="0" smtClean="0"/>
              <a:t> Collaborative efforts from scientists, policymakers, and the public are crucial to mitigate this global crisis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References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Kusi</a:t>
            </a:r>
            <a:r>
              <a:rPr lang="en-US" dirty="0" smtClean="0"/>
              <a:t> J, </a:t>
            </a:r>
            <a:r>
              <a:rPr lang="en-US" dirty="0" err="1" smtClean="0"/>
              <a:t>Ojewole</a:t>
            </a:r>
            <a:r>
              <a:rPr lang="en-US" dirty="0" smtClean="0"/>
              <a:t> CO, </a:t>
            </a:r>
            <a:r>
              <a:rPr lang="en-US" dirty="0" err="1" smtClean="0"/>
              <a:t>Ojewole</a:t>
            </a:r>
            <a:r>
              <a:rPr lang="en-US" dirty="0" smtClean="0"/>
              <a:t> AE, </a:t>
            </a:r>
            <a:r>
              <a:rPr lang="en-US" dirty="0" err="1" smtClean="0"/>
              <a:t>Nwi-Mozu</a:t>
            </a:r>
            <a:r>
              <a:rPr lang="en-US" dirty="0" smtClean="0"/>
              <a:t> I. Antimicrobial Resistance Development Pathways in Surface Waters and Public Health Implications. Antibiotics (Basel). 2022 Jun 18;11(6):821. </a:t>
            </a:r>
            <a:r>
              <a:rPr lang="en-US" dirty="0" err="1" smtClean="0"/>
              <a:t>doi</a:t>
            </a:r>
            <a:r>
              <a:rPr lang="en-US" dirty="0" smtClean="0"/>
              <a:t>: 10.3390/antibiotics11060821. PMID: 35740227; PMCID: PMC9219700.</a:t>
            </a:r>
          </a:p>
          <a:p>
            <a:r>
              <a:rPr lang="en-US" dirty="0" smtClean="0"/>
              <a:t>https</a:t>
            </a:r>
            <a:r>
              <a:rPr lang="en-US" dirty="0" smtClean="0"/>
              <a:t>://</a:t>
            </a:r>
            <a:r>
              <a:rPr lang="en-US" dirty="0" smtClean="0"/>
              <a:t>gfm.akshayakalpa.org/read/feature-article/antibiotics-misuse-is-poisoning-us-and-our-soil.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Q&amp;A</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14282" y="642918"/>
            <a:ext cx="6553200" cy="914400"/>
          </a:xfrm>
          <a:prstGeom prst="rect">
            <a:avLst/>
          </a:prstGeom>
        </p:spPr>
        <p:txBody>
          <a:bodyPr vert="horz" lIns="91440" tIns="45720" rIns="91440" bIns="45720" rtlCol="0">
            <a:normAutofit/>
          </a:bodyPr>
          <a:lstStyle/>
          <a:p>
            <a:r>
              <a:rPr lang="en-US" sz="4000" b="1" dirty="0" smtClean="0">
                <a:latin typeface="Times New Roman" pitchFamily="18" charset="0"/>
                <a:cs typeface="Times New Roman" pitchFamily="18" charset="0"/>
              </a:rPr>
              <a:t>Introduction</a:t>
            </a:r>
            <a:endParaRPr lang="en-US" sz="4000" dirty="0" smtClean="0">
              <a:latin typeface="Times New Roman" pitchFamily="18" charset="0"/>
              <a:cs typeface="Times New Roman" pitchFamily="18" charset="0"/>
            </a:endParaRPr>
          </a:p>
          <a:p>
            <a:pPr marL="342900" lvl="0" indent="-342900">
              <a:spcBef>
                <a:spcPct val="20000"/>
              </a:spcBef>
            </a:pPr>
            <a:endParaRPr kumimoji="0" lang="en-US" sz="40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
        <p:nvSpPr>
          <p:cNvPr id="10" name="Subtitle 2"/>
          <p:cNvSpPr txBox="1">
            <a:spLocks/>
          </p:cNvSpPr>
          <p:nvPr/>
        </p:nvSpPr>
        <p:spPr>
          <a:xfrm>
            <a:off x="457200" y="1752600"/>
            <a:ext cx="8229600" cy="4267200"/>
          </a:xfrm>
          <a:prstGeom prst="rect">
            <a:avLst/>
          </a:prstGeom>
        </p:spPr>
        <p:txBody>
          <a:bodyPr vert="horz" lIns="91440" tIns="45720" rIns="91440" bIns="45720" rtlCol="0">
            <a:normAutofit/>
          </a:bodyPr>
          <a:lstStyle/>
          <a:p>
            <a:pPr marL="342900" lvl="0" indent="-342900" algn="ctr">
              <a:spcBef>
                <a:spcPct val="20000"/>
              </a:spcBef>
            </a:pPr>
            <a:endParaRPr lang="en-US" sz="3200" dirty="0" smtClean="0">
              <a:solidFill>
                <a:schemeClr val="bg1">
                  <a:lumMod val="75000"/>
                </a:schemeClr>
              </a:solidFill>
              <a:latin typeface="Cambria" pitchFamily="18" charset="0"/>
            </a:endParaRPr>
          </a:p>
          <a:p>
            <a:pPr marL="342900" lvl="0" indent="-342900" algn="ctr">
              <a:spcBef>
                <a:spcPct val="20000"/>
              </a:spcBef>
            </a:pPr>
            <a:endParaRPr lang="en-US" sz="3200" dirty="0" smtClean="0">
              <a:solidFill>
                <a:schemeClr val="bg1">
                  <a:lumMod val="75000"/>
                </a:schemeClr>
              </a:solidFill>
              <a:latin typeface="Cambria" pitchFamily="18" charset="0"/>
            </a:endParaRPr>
          </a:p>
          <a:p>
            <a:pPr marL="342900" lvl="0" indent="-342900" algn="ctr">
              <a:spcBef>
                <a:spcPct val="20000"/>
              </a:spcBef>
            </a:pPr>
            <a:endParaRPr lang="en-US" sz="3200" dirty="0" smtClean="0">
              <a:solidFill>
                <a:schemeClr val="bg1">
                  <a:lumMod val="75000"/>
                </a:schemeClr>
              </a:solidFill>
              <a:latin typeface="Cambria" pitchFamily="18" charset="0"/>
            </a:endParaRPr>
          </a:p>
          <a:p>
            <a:pPr marL="342900" lvl="0" indent="-342900" algn="ctr">
              <a:spcBef>
                <a:spcPct val="20000"/>
              </a:spcBef>
            </a:pPr>
            <a:r>
              <a:rPr lang="en-US" sz="3200" dirty="0" smtClean="0">
                <a:solidFill>
                  <a:schemeClr val="bg1">
                    <a:lumMod val="75000"/>
                  </a:schemeClr>
                </a:solidFill>
                <a:latin typeface="Cambria" pitchFamily="18" charset="0"/>
              </a:rPr>
              <a:t>Place your data in this space </a:t>
            </a:r>
            <a:endParaRPr kumimoji="0" lang="en-US" sz="3200"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4" name="TextBox 3"/>
          <p:cNvSpPr txBox="1"/>
          <p:nvPr/>
        </p:nvSpPr>
        <p:spPr>
          <a:xfrm>
            <a:off x="285721" y="1571612"/>
            <a:ext cx="2071701" cy="4524315"/>
          </a:xfrm>
          <a:prstGeom prst="rect">
            <a:avLst/>
          </a:prstGeom>
          <a:noFill/>
        </p:spPr>
        <p:txBody>
          <a:bodyPr wrap="square" rtlCol="0">
            <a:spAutoFit/>
          </a:bodyPr>
          <a:lstStyle/>
          <a:p>
            <a:pPr algn="just">
              <a:buFont typeface="Arial" pitchFamily="34" charset="0"/>
              <a:buChar char="•"/>
            </a:pPr>
            <a:r>
              <a:rPr lang="en-US" dirty="0" smtClean="0">
                <a:latin typeface="Times New Roman" pitchFamily="18" charset="0"/>
                <a:cs typeface="Times New Roman" pitchFamily="18" charset="0"/>
              </a:rPr>
              <a:t>Antibiotics are widely used in healthcare, agriculture, and animal husbandry.</a:t>
            </a:r>
          </a:p>
          <a:p>
            <a:pPr algn="just">
              <a:buFont typeface="Arial" pitchFamily="34" charset="0"/>
              <a:buChar char="•"/>
            </a:pPr>
            <a:r>
              <a:rPr lang="en-US" dirty="0" smtClean="0">
                <a:latin typeface="Times New Roman" pitchFamily="18" charset="0"/>
                <a:cs typeface="Times New Roman" pitchFamily="18" charset="0"/>
              </a:rPr>
              <a:t>Misuse and overuse of antibiotics have led to increased environmental contamination.</a:t>
            </a:r>
          </a:p>
          <a:p>
            <a:pPr algn="just">
              <a:buFont typeface="Arial" pitchFamily="34" charset="0"/>
              <a:buChar char="•"/>
            </a:pPr>
            <a:r>
              <a:rPr lang="en-US" dirty="0" smtClean="0">
                <a:latin typeface="Times New Roman" pitchFamily="18" charset="0"/>
                <a:cs typeface="Times New Roman" pitchFamily="18" charset="0"/>
              </a:rPr>
              <a:t>Antibiotic leaching into soil and water bodies promotes antibiotic resistance.</a:t>
            </a:r>
          </a:p>
          <a:p>
            <a:pPr>
              <a:buFont typeface="Arial" pitchFamily="34" charset="0"/>
              <a:buChar char="•"/>
            </a:pPr>
            <a:endParaRPr lang="en-US" dirty="0">
              <a:latin typeface="Times New Roman" pitchFamily="18" charset="0"/>
              <a:cs typeface="Times New Roman" pitchFamily="18" charset="0"/>
            </a:endParaRPr>
          </a:p>
        </p:txBody>
      </p:sp>
      <p:pic>
        <p:nvPicPr>
          <p:cNvPr id="11266" name="Picture 2" descr="Figure 3"/>
          <p:cNvPicPr>
            <a:picLocks noChangeAspect="1" noChangeArrowheads="1"/>
          </p:cNvPicPr>
          <p:nvPr/>
        </p:nvPicPr>
        <p:blipFill>
          <a:blip r:embed="rId2"/>
          <a:srcRect/>
          <a:stretch>
            <a:fillRect/>
          </a:stretch>
        </p:blipFill>
        <p:spPr bwMode="auto">
          <a:xfrm>
            <a:off x="2400300" y="1643050"/>
            <a:ext cx="6743700" cy="4533900"/>
          </a:xfrm>
          <a:prstGeom prst="rect">
            <a:avLst/>
          </a:prstGeom>
          <a:noFill/>
        </p:spPr>
      </p:pic>
      <p:sp>
        <p:nvSpPr>
          <p:cNvPr id="6" name="TextBox 5"/>
          <p:cNvSpPr txBox="1"/>
          <p:nvPr/>
        </p:nvSpPr>
        <p:spPr>
          <a:xfrm>
            <a:off x="7072330" y="6215082"/>
            <a:ext cx="1902509" cy="276999"/>
          </a:xfrm>
          <a:prstGeom prst="rect">
            <a:avLst/>
          </a:prstGeom>
          <a:noFill/>
        </p:spPr>
        <p:txBody>
          <a:bodyPr wrap="none" rtlCol="0">
            <a:spAutoFit/>
          </a:bodyPr>
          <a:lstStyle/>
          <a:p>
            <a:r>
              <a:rPr lang="en-US" sz="1200" dirty="0" err="1" smtClean="0"/>
              <a:t>Mariusz</a:t>
            </a:r>
            <a:r>
              <a:rPr lang="en-US" sz="1200" dirty="0" smtClean="0"/>
              <a:t> </a:t>
            </a:r>
            <a:r>
              <a:rPr lang="en-US" sz="1200" dirty="0" err="1" smtClean="0"/>
              <a:t>Cyco</a:t>
            </a:r>
            <a:r>
              <a:rPr lang="en-US" sz="1200" dirty="0" smtClean="0"/>
              <a:t>´ </a:t>
            </a:r>
            <a:r>
              <a:rPr lang="en-US" sz="1200" dirty="0" smtClean="0"/>
              <a:t>n et al., 2019</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1143000"/>
          </a:xfrm>
        </p:spPr>
        <p:txBody>
          <a:bodyPr>
            <a:normAutofit fontScale="90000"/>
          </a:bodyPr>
          <a:lstStyle/>
          <a:p>
            <a:r>
              <a:rPr lang="en-US" b="1" dirty="0" smtClean="0"/>
              <a:t>Antibiotic Misuse – A Global Concern</a:t>
            </a:r>
            <a:endParaRPr lang="en-US" dirty="0"/>
          </a:p>
        </p:txBody>
      </p:sp>
      <p:sp>
        <p:nvSpPr>
          <p:cNvPr id="4" name="TextBox 3"/>
          <p:cNvSpPr txBox="1"/>
          <p:nvPr/>
        </p:nvSpPr>
        <p:spPr>
          <a:xfrm>
            <a:off x="142844" y="1571612"/>
            <a:ext cx="8786874" cy="2031325"/>
          </a:xfrm>
          <a:prstGeom prst="rect">
            <a:avLst/>
          </a:prstGeom>
          <a:noFill/>
        </p:spPr>
        <p:txBody>
          <a:bodyPr wrap="square" rtlCol="0">
            <a:spAutoFit/>
          </a:bodyPr>
          <a:lstStyle/>
          <a:p>
            <a:pPr>
              <a:lnSpc>
                <a:spcPct val="150000"/>
              </a:lnSpc>
              <a:buFont typeface="Arial" pitchFamily="34" charset="0"/>
              <a:buChar char="•"/>
            </a:pPr>
            <a:r>
              <a:rPr lang="en-US" dirty="0" smtClean="0">
                <a:solidFill>
                  <a:srgbClr val="FF0000"/>
                </a:solidFill>
                <a:latin typeface="Times New Roman" pitchFamily="18" charset="0"/>
                <a:cs typeface="Times New Roman" pitchFamily="18" charset="0"/>
              </a:rPr>
              <a:t>Over prescription </a:t>
            </a:r>
            <a:r>
              <a:rPr lang="en-US" dirty="0" smtClean="0">
                <a:solidFill>
                  <a:srgbClr val="FF0000"/>
                </a:solidFill>
                <a:latin typeface="Times New Roman" pitchFamily="18" charset="0"/>
                <a:cs typeface="Times New Roman" pitchFamily="18" charset="0"/>
              </a:rPr>
              <a:t>and self-medication of antibiotics.</a:t>
            </a:r>
          </a:p>
          <a:p>
            <a:pPr>
              <a:lnSpc>
                <a:spcPct val="150000"/>
              </a:lnSpc>
              <a:buFont typeface="Arial" pitchFamily="34" charset="0"/>
              <a:buChar char="•"/>
            </a:pPr>
            <a:r>
              <a:rPr lang="en-US" dirty="0" smtClean="0">
                <a:solidFill>
                  <a:srgbClr val="FF0000"/>
                </a:solidFill>
                <a:latin typeface="Times New Roman" pitchFamily="18" charset="0"/>
                <a:cs typeface="Times New Roman" pitchFamily="18" charset="0"/>
              </a:rPr>
              <a:t>Extensive use in livestock and aquaculture.</a:t>
            </a:r>
          </a:p>
          <a:p>
            <a:pPr>
              <a:lnSpc>
                <a:spcPct val="150000"/>
              </a:lnSpc>
              <a:buFont typeface="Arial" pitchFamily="34" charset="0"/>
              <a:buChar char="•"/>
            </a:pPr>
            <a:r>
              <a:rPr lang="en-US" dirty="0" smtClean="0">
                <a:solidFill>
                  <a:srgbClr val="FF0000"/>
                </a:solidFill>
                <a:latin typeface="Times New Roman" pitchFamily="18" charset="0"/>
                <a:cs typeface="Times New Roman" pitchFamily="18" charset="0"/>
              </a:rPr>
              <a:t>Inadequate wastewater treatment systems.</a:t>
            </a:r>
          </a:p>
          <a:p>
            <a:pPr>
              <a:lnSpc>
                <a:spcPct val="150000"/>
              </a:lnSpc>
              <a:buFont typeface="Arial" pitchFamily="34" charset="0"/>
              <a:buChar char="•"/>
            </a:pPr>
            <a:r>
              <a:rPr lang="en-US" dirty="0" smtClean="0">
                <a:solidFill>
                  <a:srgbClr val="FF0000"/>
                </a:solidFill>
                <a:latin typeface="Times New Roman" pitchFamily="18" charset="0"/>
                <a:cs typeface="Times New Roman" pitchFamily="18" charset="0"/>
              </a:rPr>
              <a:t>Improper disposal of pharmaceutical waste.</a:t>
            </a:r>
          </a:p>
          <a:p>
            <a:endParaRPr lang="en-US" dirty="0"/>
          </a:p>
        </p:txBody>
      </p:sp>
      <p:sp>
        <p:nvSpPr>
          <p:cNvPr id="5" name="Rectangle 4"/>
          <p:cNvSpPr/>
          <p:nvPr/>
        </p:nvSpPr>
        <p:spPr>
          <a:xfrm>
            <a:off x="214282" y="3357562"/>
            <a:ext cx="8501122" cy="830997"/>
          </a:xfrm>
          <a:prstGeom prst="rect">
            <a:avLst/>
          </a:prstGeom>
        </p:spPr>
        <p:txBody>
          <a:bodyPr wrap="square">
            <a:spAutoFit/>
          </a:bodyPr>
          <a:lstStyle/>
          <a:p>
            <a:r>
              <a:rPr lang="en-US" sz="2400" b="1" dirty="0" smtClean="0"/>
              <a:t>How our farmlands are becoming a breeding ground for </a:t>
            </a:r>
            <a:r>
              <a:rPr lang="en-US" sz="2400" b="1" dirty="0" smtClean="0"/>
              <a:t>superbugs?</a:t>
            </a:r>
            <a:endParaRPr lang="en-US" sz="2400" b="1" dirty="0"/>
          </a:p>
        </p:txBody>
      </p:sp>
      <p:sp>
        <p:nvSpPr>
          <p:cNvPr id="6" name="TextBox 5"/>
          <p:cNvSpPr txBox="1"/>
          <p:nvPr/>
        </p:nvSpPr>
        <p:spPr>
          <a:xfrm>
            <a:off x="142844" y="4357694"/>
            <a:ext cx="8858312" cy="2031325"/>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The apple harvest in Himachal </a:t>
            </a:r>
            <a:r>
              <a:rPr lang="en-US" dirty="0" err="1" smtClean="0">
                <a:latin typeface="Times New Roman" pitchFamily="18" charset="0"/>
                <a:cs typeface="Times New Roman" pitchFamily="18" charset="0"/>
              </a:rPr>
              <a:t>Pradesh's</a:t>
            </a:r>
            <a:r>
              <a:rPr lang="en-US" dirty="0" smtClean="0">
                <a:latin typeface="Times New Roman" pitchFamily="18" charset="0"/>
                <a:cs typeface="Times New Roman" pitchFamily="18" charset="0"/>
              </a:rPr>
              <a:t> famed orchards has come up short this season, as the state’s collection </a:t>
            </a:r>
            <a:r>
              <a:rPr lang="en-US" dirty="0" smtClean="0">
                <a:latin typeface="Times New Roman" pitchFamily="18" charset="0"/>
                <a:cs typeface="Times New Roman" pitchFamily="18" charset="0"/>
              </a:rPr>
              <a:t>centers </a:t>
            </a:r>
            <a:r>
              <a:rPr lang="en-US" dirty="0" smtClean="0">
                <a:latin typeface="Times New Roman" pitchFamily="18" charset="0"/>
                <a:cs typeface="Times New Roman" pitchFamily="18" charset="0"/>
              </a:rPr>
              <a:t>have received only 3.61 </a:t>
            </a:r>
            <a:r>
              <a:rPr lang="en-US" dirty="0" err="1" smtClean="0">
                <a:latin typeface="Times New Roman" pitchFamily="18" charset="0"/>
                <a:cs typeface="Times New Roman" pitchFamily="18" charset="0"/>
              </a:rPr>
              <a:t>lakh</a:t>
            </a:r>
            <a:r>
              <a:rPr lang="en-US" dirty="0" smtClean="0">
                <a:latin typeface="Times New Roman" pitchFamily="18" charset="0"/>
                <a:cs typeface="Times New Roman" pitchFamily="18" charset="0"/>
              </a:rPr>
              <a:t> metric </a:t>
            </a:r>
            <a:r>
              <a:rPr lang="en-US" dirty="0" err="1" smtClean="0">
                <a:latin typeface="Times New Roman" pitchFamily="18" charset="0"/>
                <a:cs typeface="Times New Roman" pitchFamily="18" charset="0"/>
              </a:rPr>
              <a:t>tonnes</a:t>
            </a:r>
            <a:r>
              <a:rPr lang="en-US" dirty="0" smtClean="0">
                <a:latin typeface="Times New Roman" pitchFamily="18" charset="0"/>
                <a:cs typeface="Times New Roman" pitchFamily="18" charset="0"/>
              </a:rPr>
              <a:t> (LMT) of apples, a big drop from last year's 3.84 LMT</a:t>
            </a:r>
            <a:r>
              <a:rPr lang="en-US" dirty="0" smtClean="0">
                <a:latin typeface="Times New Roman" pitchFamily="18" charset="0"/>
                <a:cs typeface="Times New Roman" pitchFamily="18" charset="0"/>
              </a:rPr>
              <a:t>.</a:t>
            </a:r>
          </a:p>
          <a:p>
            <a:pPr>
              <a:buFont typeface="Arial" pitchFamily="34" charset="0"/>
              <a:buChar char="•"/>
            </a:pPr>
            <a:r>
              <a:rPr lang="en-US" dirty="0" smtClean="0">
                <a:latin typeface="Times New Roman" pitchFamily="18" charset="0"/>
                <a:cs typeface="Times New Roman" pitchFamily="18" charset="0"/>
              </a:rPr>
              <a:t>According to a 2022 </a:t>
            </a:r>
            <a:r>
              <a:rPr lang="en-US" b="1" i="1" dirty="0" err="1" smtClean="0">
                <a:latin typeface="Times New Roman" pitchFamily="18" charset="0"/>
                <a:cs typeface="Times New Roman" pitchFamily="18" charset="0"/>
                <a:hlinkClick r:id="rId2"/>
              </a:rPr>
              <a:t>mBio</a:t>
            </a:r>
            <a:r>
              <a:rPr lang="en-US" dirty="0" smtClean="0">
                <a:latin typeface="Times New Roman" pitchFamily="18" charset="0"/>
                <a:cs typeface="Times New Roman" pitchFamily="18" charset="0"/>
              </a:rPr>
              <a:t> study, 13% of sampled apples from northern India were found to </a:t>
            </a:r>
            <a:r>
              <a:rPr lang="en-US" dirty="0" err="1" smtClean="0">
                <a:latin typeface="Times New Roman" pitchFamily="18" charset="0"/>
                <a:cs typeface="Times New Roman" pitchFamily="18" charset="0"/>
              </a:rPr>
              <a:t>harbour</a:t>
            </a:r>
            <a:r>
              <a:rPr lang="en-US" dirty="0" smtClean="0">
                <a:latin typeface="Times New Roman" pitchFamily="18" charset="0"/>
                <a:cs typeface="Times New Roman" pitchFamily="18" charset="0"/>
              </a:rPr>
              <a:t> the drug-resistant fungus Candida </a:t>
            </a:r>
            <a:r>
              <a:rPr lang="en-US" dirty="0" err="1" smtClean="0">
                <a:latin typeface="Times New Roman" pitchFamily="18" charset="0"/>
                <a:cs typeface="Times New Roman" pitchFamily="18" charset="0"/>
              </a:rPr>
              <a:t>auris</a:t>
            </a:r>
            <a:r>
              <a:rPr lang="en-US" dirty="0" smtClean="0">
                <a:latin typeface="Times New Roman" pitchFamily="18" charset="0"/>
                <a:cs typeface="Times New Roman" pitchFamily="18" charset="0"/>
              </a:rPr>
              <a:t>, which has been linked to severe infections and carries a mortality rate of 34%, according to the </a:t>
            </a:r>
            <a:r>
              <a:rPr lang="en-US" b="1" dirty="0" err="1" smtClean="0">
                <a:latin typeface="Times New Roman" pitchFamily="18" charset="0"/>
                <a:cs typeface="Times New Roman" pitchFamily="18" charset="0"/>
                <a:hlinkClick r:id="rId3"/>
              </a:rPr>
              <a:t>Centres</a:t>
            </a:r>
            <a:r>
              <a:rPr lang="en-US" b="1" dirty="0" smtClean="0">
                <a:latin typeface="Times New Roman" pitchFamily="18" charset="0"/>
                <a:cs typeface="Times New Roman" pitchFamily="18" charset="0"/>
                <a:hlinkClick r:id="rId3"/>
              </a:rPr>
              <a:t> for Disease Control and Prevention</a:t>
            </a:r>
            <a:r>
              <a:rPr lang="en-US" dirty="0" smtClean="0">
                <a:latin typeface="Times New Roman" pitchFamily="18" charset="0"/>
                <a:cs typeface="Times New Roman" pitchFamily="18" charset="0"/>
              </a:rPr>
              <a:t> (CDC) data.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Antibiotic Misuse – A Global Concern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2844" y="1600200"/>
            <a:ext cx="8643998" cy="4525963"/>
          </a:xfrm>
        </p:spPr>
        <p:txBody>
          <a:bodyPr>
            <a:normAutofit fontScale="85000" lnSpcReduction="10000"/>
          </a:bodyPr>
          <a:lstStyle/>
          <a:p>
            <a:pPr algn="just"/>
            <a:r>
              <a:rPr lang="en-US" dirty="0" smtClean="0">
                <a:latin typeface="Times New Roman" pitchFamily="18" charset="0"/>
                <a:cs typeface="Times New Roman" pitchFamily="18" charset="0"/>
              </a:rPr>
              <a:t>The presence of drug-resistant fungus on fruits like apples is just the tip of the iceberg. The broader, underlying issue is antimicrobial resistance (AMR) in our food systems, where once-healthy soil has become a breeding ground for antibiotic-resistant bacteria</a:t>
            </a:r>
            <a:r>
              <a:rPr lang="en-US" dirty="0" smtClean="0">
                <a:latin typeface="Times New Roman" pitchFamily="18" charset="0"/>
                <a:cs typeface="Times New Roman" pitchFamily="18" charset="0"/>
              </a:rPr>
              <a:t>.</a:t>
            </a:r>
          </a:p>
          <a:p>
            <a:pPr algn="just">
              <a:buNone/>
            </a:pPr>
            <a:r>
              <a:rPr lang="en-US" b="1" dirty="0" smtClean="0">
                <a:solidFill>
                  <a:srgbClr val="FF0000"/>
                </a:solidFill>
                <a:latin typeface="Times New Roman" pitchFamily="18" charset="0"/>
                <a:cs typeface="Times New Roman" pitchFamily="18" charset="0"/>
              </a:rPr>
              <a:t>How AMR enters our soil</a:t>
            </a:r>
          </a:p>
          <a:p>
            <a:pPr algn="just"/>
            <a:r>
              <a:rPr lang="en-US" dirty="0" smtClean="0">
                <a:latin typeface="Times New Roman" pitchFamily="18" charset="0"/>
                <a:cs typeface="Times New Roman" pitchFamily="18" charset="0"/>
              </a:rPr>
              <a:t>As global food demand rises, so too does the use of antibiotics to speed up livestock growth and protect crops from disease. While these practices may offer short-term gains, they also inadvertently create a long-term problem: antibiotic-resistant bacteria in soil.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42"/>
            <a:ext cx="8229600" cy="1143008"/>
          </a:xfrm>
        </p:spPr>
        <p:txBody>
          <a:bodyPr>
            <a:normAutofit fontScale="90000"/>
          </a:bodyPr>
          <a:lstStyle/>
          <a:p>
            <a:r>
              <a:rPr lang="en-US" b="1" dirty="0" smtClean="0"/>
              <a:t>Sources of Antibiotic Contamination</a:t>
            </a:r>
            <a:r>
              <a:rPr lang="en-US" dirty="0" smtClean="0"/>
              <a:t/>
            </a:r>
            <a:br>
              <a:rPr lang="en-US" dirty="0" smtClean="0"/>
            </a:br>
            <a:endParaRPr lang="en-US" dirty="0"/>
          </a:p>
        </p:txBody>
      </p:sp>
      <p:sp>
        <p:nvSpPr>
          <p:cNvPr id="4" name="Rectangle 3"/>
          <p:cNvSpPr/>
          <p:nvPr/>
        </p:nvSpPr>
        <p:spPr>
          <a:xfrm>
            <a:off x="0" y="2857496"/>
            <a:ext cx="4500562" cy="1754326"/>
          </a:xfrm>
          <a:prstGeom prst="rect">
            <a:avLst/>
          </a:prstGeom>
        </p:spPr>
        <p:txBody>
          <a:bodyPr wrap="square">
            <a:spAutoFit/>
          </a:bodyPr>
          <a:lstStyle/>
          <a:p>
            <a:pPr algn="just">
              <a:buFont typeface="Arial" pitchFamily="34" charset="0"/>
              <a:buChar char="•"/>
            </a:pPr>
            <a:r>
              <a:rPr lang="en-US" dirty="0" smtClean="0">
                <a:solidFill>
                  <a:srgbClr val="FF0000"/>
                </a:solidFill>
                <a:latin typeface="Times New Roman" pitchFamily="18" charset="0"/>
                <a:cs typeface="Times New Roman" pitchFamily="18" charset="0"/>
              </a:rPr>
              <a:t>Agricultural runoff from antibiotic-fed livestock.</a:t>
            </a:r>
          </a:p>
          <a:p>
            <a:pPr algn="just">
              <a:buFont typeface="Arial" pitchFamily="34" charset="0"/>
              <a:buChar char="•"/>
            </a:pPr>
            <a:r>
              <a:rPr lang="en-US" dirty="0" smtClean="0">
                <a:solidFill>
                  <a:srgbClr val="FF0000"/>
                </a:solidFill>
                <a:latin typeface="Times New Roman" pitchFamily="18" charset="0"/>
                <a:cs typeface="Times New Roman" pitchFamily="18" charset="0"/>
              </a:rPr>
              <a:t>Industrial and hospital wastewater discharge.</a:t>
            </a:r>
          </a:p>
          <a:p>
            <a:pPr algn="just">
              <a:buFont typeface="Arial" pitchFamily="34" charset="0"/>
              <a:buChar char="•"/>
            </a:pPr>
            <a:r>
              <a:rPr lang="en-US" dirty="0" smtClean="0">
                <a:solidFill>
                  <a:srgbClr val="FF0000"/>
                </a:solidFill>
                <a:latin typeface="Times New Roman" pitchFamily="18" charset="0"/>
                <a:cs typeface="Times New Roman" pitchFamily="18" charset="0"/>
              </a:rPr>
              <a:t>Direct disposal of expired antibiotics.</a:t>
            </a:r>
          </a:p>
          <a:p>
            <a:pPr algn="just">
              <a:buFont typeface="Arial" pitchFamily="34" charset="0"/>
              <a:buChar char="•"/>
            </a:pPr>
            <a:r>
              <a:rPr lang="en-US" dirty="0" smtClean="0">
                <a:solidFill>
                  <a:srgbClr val="FF0000"/>
                </a:solidFill>
                <a:latin typeface="Times New Roman" pitchFamily="18" charset="0"/>
                <a:cs typeface="Times New Roman" pitchFamily="18" charset="0"/>
              </a:rPr>
              <a:t>Soil application of manure containing antibiotic residues.</a:t>
            </a:r>
            <a:endParaRPr lang="en-US" dirty="0">
              <a:solidFill>
                <a:srgbClr val="FF0000"/>
              </a:solidFill>
              <a:latin typeface="Times New Roman" pitchFamily="18" charset="0"/>
              <a:cs typeface="Times New Roman" pitchFamily="18" charset="0"/>
            </a:endParaRPr>
          </a:p>
        </p:txBody>
      </p:sp>
      <p:pic>
        <p:nvPicPr>
          <p:cNvPr id="9222" name="Picture 6" descr="Figure 2"/>
          <p:cNvPicPr>
            <a:picLocks noChangeAspect="1" noChangeArrowheads="1"/>
          </p:cNvPicPr>
          <p:nvPr/>
        </p:nvPicPr>
        <p:blipFill>
          <a:blip r:embed="rId2"/>
          <a:srcRect/>
          <a:stretch>
            <a:fillRect/>
          </a:stretch>
        </p:blipFill>
        <p:spPr bwMode="auto">
          <a:xfrm>
            <a:off x="4644199" y="2928934"/>
            <a:ext cx="4499801" cy="3571876"/>
          </a:xfrm>
          <a:prstGeom prst="rect">
            <a:avLst/>
          </a:prstGeom>
          <a:noFill/>
        </p:spPr>
      </p:pic>
      <p:sp>
        <p:nvSpPr>
          <p:cNvPr id="5" name="Rectangle 4"/>
          <p:cNvSpPr/>
          <p:nvPr/>
        </p:nvSpPr>
        <p:spPr>
          <a:xfrm>
            <a:off x="0" y="1643050"/>
            <a:ext cx="9144000" cy="1200329"/>
          </a:xfrm>
          <a:prstGeom prst="rect">
            <a:avLst/>
          </a:prstGeom>
        </p:spPr>
        <p:txBody>
          <a:bodyPr wrap="square">
            <a:spAutoFit/>
          </a:bodyPr>
          <a:lstStyle/>
          <a:p>
            <a:r>
              <a:rPr lang="en-US" dirty="0" smtClean="0">
                <a:latin typeface="Times New Roman" pitchFamily="18" charset="0"/>
                <a:cs typeface="Times New Roman" pitchFamily="18" charset="0"/>
              </a:rPr>
              <a:t>These resistant bacteria can spread and survive in soil through multiple routes, including seeds, soil additives, irrigation water, and especially animal manure used as </a:t>
            </a:r>
            <a:r>
              <a:rPr lang="en-US" dirty="0" err="1" smtClean="0">
                <a:latin typeface="Times New Roman" pitchFamily="18" charset="0"/>
                <a:cs typeface="Times New Roman" pitchFamily="18" charset="0"/>
              </a:rPr>
              <a:t>fertiliser</a:t>
            </a:r>
            <a:r>
              <a:rPr lang="en-US" dirty="0" smtClean="0">
                <a:latin typeface="Times New Roman" pitchFamily="18" charset="0"/>
                <a:cs typeface="Times New Roman" pitchFamily="18" charset="0"/>
              </a:rPr>
              <a:t>. Antibiotics given to livestock often remain in their manure, and when this manure is applied to fields, it releases antibiotic residues and resistance genes into the environment.</a:t>
            </a:r>
            <a:endParaRPr lang="en-US" dirty="0">
              <a:latin typeface="Times New Roman" pitchFamily="18" charset="0"/>
              <a:cs typeface="Times New Roman" pitchFamily="18" charset="0"/>
            </a:endParaRPr>
          </a:p>
        </p:txBody>
      </p:sp>
      <p:sp>
        <p:nvSpPr>
          <p:cNvPr id="6" name="Rectangle 5"/>
          <p:cNvSpPr/>
          <p:nvPr/>
        </p:nvSpPr>
        <p:spPr>
          <a:xfrm>
            <a:off x="71438" y="4786322"/>
            <a:ext cx="4572000" cy="1754326"/>
          </a:xfrm>
          <a:prstGeom prst="rect">
            <a:avLst/>
          </a:prstGeom>
        </p:spPr>
        <p:txBody>
          <a:bodyPr>
            <a:spAutoFit/>
          </a:bodyPr>
          <a:lstStyle/>
          <a:p>
            <a:pPr algn="just">
              <a:buFont typeface="Arial" pitchFamily="34" charset="0"/>
              <a:buChar char="•"/>
            </a:pPr>
            <a:r>
              <a:rPr lang="en-US" dirty="0" smtClean="0"/>
              <a:t>A recent </a:t>
            </a:r>
            <a:r>
              <a:rPr lang="en-US" b="1" dirty="0" smtClean="0">
                <a:hlinkClick r:id="rId3"/>
              </a:rPr>
              <a:t>study</a:t>
            </a:r>
            <a:r>
              <a:rPr lang="en-US" dirty="0" smtClean="0"/>
              <a:t> confirmed that animal manure often contains antibiotics like </a:t>
            </a:r>
            <a:r>
              <a:rPr lang="en-US" dirty="0" err="1" smtClean="0"/>
              <a:t>tetracyclines</a:t>
            </a:r>
            <a:r>
              <a:rPr lang="en-US" dirty="0" smtClean="0"/>
              <a:t>, sulfonamides, and </a:t>
            </a:r>
            <a:r>
              <a:rPr lang="en-US" dirty="0" err="1" smtClean="0"/>
              <a:t>fluoroquinolones</a:t>
            </a:r>
            <a:r>
              <a:rPr lang="en-US" dirty="0" smtClean="0"/>
              <a:t>, all of which contribute to the growth of AMR in soil.</a:t>
            </a:r>
            <a:r>
              <a:rPr lang="en-US" b="1" dirty="0" smtClean="0"/>
              <a:t> </a:t>
            </a:r>
            <a:r>
              <a:rPr lang="en-US" dirty="0" smtClean="0"/>
              <a:t>These resistant microbes can easily find their way onto nearby crops.</a:t>
            </a:r>
            <a:endParaRPr lang="en-US" dirty="0"/>
          </a:p>
        </p:txBody>
      </p:sp>
      <p:sp>
        <p:nvSpPr>
          <p:cNvPr id="8" name="TextBox 7"/>
          <p:cNvSpPr txBox="1"/>
          <p:nvPr/>
        </p:nvSpPr>
        <p:spPr>
          <a:xfrm>
            <a:off x="7072330" y="6581001"/>
            <a:ext cx="1902509" cy="276999"/>
          </a:xfrm>
          <a:prstGeom prst="rect">
            <a:avLst/>
          </a:prstGeom>
          <a:noFill/>
        </p:spPr>
        <p:txBody>
          <a:bodyPr wrap="none" rtlCol="0">
            <a:spAutoFit/>
          </a:bodyPr>
          <a:lstStyle/>
          <a:p>
            <a:r>
              <a:rPr lang="en-US" sz="1200" dirty="0" err="1" smtClean="0"/>
              <a:t>Mariusz</a:t>
            </a:r>
            <a:r>
              <a:rPr lang="en-US" sz="1200" dirty="0" smtClean="0"/>
              <a:t> </a:t>
            </a:r>
            <a:r>
              <a:rPr lang="en-US" sz="1200" dirty="0" err="1" smtClean="0"/>
              <a:t>Cyco</a:t>
            </a:r>
            <a:r>
              <a:rPr lang="en-US" sz="1200" dirty="0" smtClean="0"/>
              <a:t>´ </a:t>
            </a:r>
            <a:r>
              <a:rPr lang="en-US" sz="1200" dirty="0" smtClean="0"/>
              <a:t>n et al., 2019</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normAutofit fontScale="90000"/>
          </a:bodyPr>
          <a:lstStyle/>
          <a:p>
            <a:r>
              <a:rPr lang="en-US" b="1" dirty="0" smtClean="0"/>
              <a:t>Mechanisms of Antibiotic </a:t>
            </a:r>
            <a:r>
              <a:rPr lang="en-US" b="1" dirty="0" smtClean="0"/>
              <a:t>Leaching</a:t>
            </a:r>
            <a:endParaRPr lang="en-US" dirty="0"/>
          </a:p>
        </p:txBody>
      </p:sp>
      <p:sp>
        <p:nvSpPr>
          <p:cNvPr id="15365" name="Rectangle 5"/>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6" name="Rectangle 6"/>
          <p:cNvSpPr>
            <a:spLocks noChangeArrowheads="1"/>
          </p:cNvSpPr>
          <p:nvPr/>
        </p:nvSpPr>
        <p:spPr bwMode="auto">
          <a:xfrm>
            <a:off x="0" y="1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428596" y="1643050"/>
            <a:ext cx="8715404" cy="1200329"/>
          </a:xfrm>
          <a:prstGeom prst="rect">
            <a:avLst/>
          </a:prstGeom>
          <a:noFill/>
        </p:spPr>
        <p:txBody>
          <a:bodyPr wrap="square" rtlCol="0">
            <a:spAutoFit/>
          </a:bodyPr>
          <a:lstStyle/>
          <a:p>
            <a:pPr>
              <a:buFont typeface="Arial" pitchFamily="34" charset="0"/>
              <a:buChar char="•"/>
            </a:pPr>
            <a:r>
              <a:rPr lang="en-US" dirty="0" smtClean="0">
                <a:solidFill>
                  <a:srgbClr val="FF0000"/>
                </a:solidFill>
              </a:rPr>
              <a:t>Antibiotic adsorption and desorption in soil.</a:t>
            </a:r>
          </a:p>
          <a:p>
            <a:pPr>
              <a:buFont typeface="Arial" pitchFamily="34" charset="0"/>
              <a:buChar char="•"/>
            </a:pPr>
            <a:r>
              <a:rPr lang="en-US" dirty="0" smtClean="0">
                <a:solidFill>
                  <a:srgbClr val="FF0000"/>
                </a:solidFill>
              </a:rPr>
              <a:t>Influence of soil pH, organic matter, and microbial activity.</a:t>
            </a:r>
          </a:p>
          <a:p>
            <a:pPr>
              <a:buFont typeface="Arial" pitchFamily="34" charset="0"/>
              <a:buChar char="•"/>
            </a:pPr>
            <a:r>
              <a:rPr lang="en-US" dirty="0" smtClean="0">
                <a:solidFill>
                  <a:srgbClr val="FF0000"/>
                </a:solidFill>
              </a:rPr>
              <a:t>Transport through surface runoff and percolation into groundwater.</a:t>
            </a:r>
          </a:p>
          <a:p>
            <a:endParaRPr lang="en-US" dirty="0"/>
          </a:p>
        </p:txBody>
      </p:sp>
      <p:sp>
        <p:nvSpPr>
          <p:cNvPr id="6" name="Rectangle 5"/>
          <p:cNvSpPr/>
          <p:nvPr/>
        </p:nvSpPr>
        <p:spPr>
          <a:xfrm>
            <a:off x="428564" y="2857496"/>
            <a:ext cx="8572592" cy="3477875"/>
          </a:xfrm>
          <a:prstGeom prst="rect">
            <a:avLst/>
          </a:prstGeom>
        </p:spPr>
        <p:txBody>
          <a:bodyPr wrap="square">
            <a:spAutoFit/>
          </a:bodyPr>
          <a:lstStyle/>
          <a:p>
            <a:pPr algn="just">
              <a:buFont typeface="Arial" pitchFamily="34" charset="0"/>
              <a:buChar char="•"/>
            </a:pPr>
            <a:r>
              <a:rPr lang="en-US" sz="2000" dirty="0" smtClean="0"/>
              <a:t>In a 2021 </a:t>
            </a:r>
            <a:r>
              <a:rPr lang="en-US" sz="2000" b="1" dirty="0" smtClean="0">
                <a:hlinkClick r:id="rId2"/>
              </a:rPr>
              <a:t>study</a:t>
            </a:r>
            <a:r>
              <a:rPr lang="en-US" sz="2000" dirty="0" smtClean="0"/>
              <a:t>, researchers at the University of Nebraska-Lincoln found that over 60% of the antimicrobial resistance (AMR) genes found on lettuce leaves were traced back to soil that had been </a:t>
            </a:r>
            <a:r>
              <a:rPr lang="en-US" sz="2000" dirty="0" smtClean="0"/>
              <a:t>fertilized </a:t>
            </a:r>
            <a:r>
              <a:rPr lang="en-US" sz="2000" dirty="0" smtClean="0"/>
              <a:t>with animal manure</a:t>
            </a:r>
            <a:r>
              <a:rPr lang="en-US" sz="2000" dirty="0" smtClean="0"/>
              <a:t>.</a:t>
            </a:r>
          </a:p>
          <a:p>
            <a:pPr algn="just">
              <a:buFont typeface="Arial" pitchFamily="34" charset="0"/>
              <a:buChar char="•"/>
            </a:pPr>
            <a:r>
              <a:rPr lang="en-US" sz="2000" dirty="0" smtClean="0"/>
              <a:t>Moreover, antibiotics are sometimes applied directly to plants, enhancing crop health and yields. However, this practice also fuels the spread of resistant bacteria in the soil. "For instance, </a:t>
            </a:r>
            <a:r>
              <a:rPr lang="en-US" sz="2000" dirty="0" err="1" smtClean="0"/>
              <a:t>tetracyclines</a:t>
            </a:r>
            <a:r>
              <a:rPr lang="en-US" sz="2000" dirty="0" smtClean="0"/>
              <a:t> are injected into tree trunks to combat citrus diseases like </a:t>
            </a:r>
            <a:r>
              <a:rPr lang="en-US" sz="2000" dirty="0" err="1" smtClean="0"/>
              <a:t>huanglongbing</a:t>
            </a:r>
            <a:r>
              <a:rPr lang="en-US" sz="2000" dirty="0" smtClean="0"/>
              <a:t> (HLB) and sprayed on pears and apples to prevent fire blight</a:t>
            </a:r>
            <a:r>
              <a:rPr lang="en-US" sz="2000" dirty="0" smtClean="0"/>
              <a:t>.</a:t>
            </a:r>
          </a:p>
          <a:p>
            <a:pPr algn="just">
              <a:buFont typeface="Arial" pitchFamily="34" charset="0"/>
              <a:buChar char="•"/>
            </a:pPr>
            <a:r>
              <a:rPr lang="en-US" sz="2000" dirty="0" smtClean="0"/>
              <a:t>Climate change then compounds the issue. "Rising temperatures create </a:t>
            </a:r>
            <a:r>
              <a:rPr lang="en-US" sz="2000" dirty="0" err="1" smtClean="0"/>
              <a:t>favourable</a:t>
            </a:r>
            <a:r>
              <a:rPr lang="en-US" sz="2000" dirty="0" smtClean="0"/>
              <a:t> conditions for bacteria to multiply, while excessive rains and water accumulation create an ideal environment for pathogens," </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229600" cy="1143000"/>
          </a:xfrm>
        </p:spPr>
        <p:txBody>
          <a:bodyPr>
            <a:normAutofit fontScale="90000"/>
          </a:bodyPr>
          <a:lstStyle/>
          <a:p>
            <a:r>
              <a:rPr lang="en-US" b="1" dirty="0" smtClean="0"/>
              <a:t>Development of Antibiotic Resistance in Soil </a:t>
            </a:r>
            <a:r>
              <a:rPr lang="en-US" b="1" dirty="0" smtClean="0"/>
              <a:t>Bacteria</a:t>
            </a:r>
            <a:endParaRPr lang="en-US" dirty="0"/>
          </a:p>
        </p:txBody>
      </p:sp>
      <p:sp>
        <p:nvSpPr>
          <p:cNvPr id="4" name="TextBox 3"/>
          <p:cNvSpPr txBox="1"/>
          <p:nvPr/>
        </p:nvSpPr>
        <p:spPr>
          <a:xfrm>
            <a:off x="214282" y="1214422"/>
            <a:ext cx="7500990" cy="923330"/>
          </a:xfrm>
          <a:prstGeom prst="rect">
            <a:avLst/>
          </a:prstGeom>
          <a:noFill/>
        </p:spPr>
        <p:txBody>
          <a:bodyPr wrap="square" rtlCol="0">
            <a:spAutoFit/>
          </a:bodyPr>
          <a:lstStyle/>
          <a:p>
            <a:pPr>
              <a:buFont typeface="Arial" pitchFamily="34" charset="0"/>
              <a:buChar char="•"/>
            </a:pPr>
            <a:r>
              <a:rPr lang="en-US" dirty="0" smtClean="0">
                <a:solidFill>
                  <a:srgbClr val="FF0000"/>
                </a:solidFill>
              </a:rPr>
              <a:t>Selective pressure promotes resistant bacterial strains.</a:t>
            </a:r>
          </a:p>
          <a:p>
            <a:pPr>
              <a:buFont typeface="Arial" pitchFamily="34" charset="0"/>
              <a:buChar char="•"/>
            </a:pPr>
            <a:r>
              <a:rPr lang="en-US" dirty="0" smtClean="0">
                <a:solidFill>
                  <a:srgbClr val="FF0000"/>
                </a:solidFill>
              </a:rPr>
              <a:t>Horizontal gene transfer spreads resistance genes.</a:t>
            </a:r>
          </a:p>
          <a:p>
            <a:pPr>
              <a:buFont typeface="Arial" pitchFamily="34" charset="0"/>
              <a:buChar char="•"/>
            </a:pPr>
            <a:r>
              <a:rPr lang="en-US" dirty="0" smtClean="0">
                <a:solidFill>
                  <a:srgbClr val="FF0000"/>
                </a:solidFill>
              </a:rPr>
              <a:t>Resistant bacteria reach water bodies through leaching and runoff</a:t>
            </a:r>
            <a:r>
              <a:rPr lang="en-US" dirty="0" smtClean="0">
                <a:solidFill>
                  <a:srgbClr val="FF0000"/>
                </a:solidFill>
              </a:rPr>
              <a:t>.</a:t>
            </a:r>
            <a:endParaRPr lang="en-US" dirty="0">
              <a:solidFill>
                <a:srgbClr val="FF0000"/>
              </a:solidFill>
            </a:endParaRPr>
          </a:p>
        </p:txBody>
      </p:sp>
      <p:pic>
        <p:nvPicPr>
          <p:cNvPr id="10242" name="Picture 2" descr="Selection Pressure - Genetics and Evolution"/>
          <p:cNvPicPr>
            <a:picLocks noChangeAspect="1" noChangeArrowheads="1"/>
          </p:cNvPicPr>
          <p:nvPr/>
        </p:nvPicPr>
        <p:blipFill>
          <a:blip r:embed="rId2"/>
          <a:srcRect t="6263" b="7619"/>
          <a:stretch>
            <a:fillRect/>
          </a:stretch>
        </p:blipFill>
        <p:spPr bwMode="auto">
          <a:xfrm>
            <a:off x="500034" y="2285992"/>
            <a:ext cx="3535680" cy="2286016"/>
          </a:xfrm>
          <a:prstGeom prst="rect">
            <a:avLst/>
          </a:prstGeom>
          <a:noFill/>
        </p:spPr>
      </p:pic>
      <p:pic>
        <p:nvPicPr>
          <p:cNvPr id="10244" name="Picture 4" descr="Antibiotic Resistance: Horizontal Gene Transfer – Bioguard"/>
          <p:cNvPicPr>
            <a:picLocks noChangeAspect="1" noChangeArrowheads="1"/>
          </p:cNvPicPr>
          <p:nvPr/>
        </p:nvPicPr>
        <p:blipFill>
          <a:blip r:embed="rId3"/>
          <a:srcRect/>
          <a:stretch>
            <a:fillRect/>
          </a:stretch>
        </p:blipFill>
        <p:spPr bwMode="auto">
          <a:xfrm>
            <a:off x="4857752" y="2285992"/>
            <a:ext cx="3282529" cy="2357453"/>
          </a:xfrm>
          <a:prstGeom prst="rect">
            <a:avLst/>
          </a:prstGeom>
          <a:noFill/>
        </p:spPr>
      </p:pic>
      <p:pic>
        <p:nvPicPr>
          <p:cNvPr id="10246" name="Picture 6" descr="What is leaching? | National Critical Zone Observatory"/>
          <p:cNvPicPr>
            <a:picLocks noChangeAspect="1" noChangeArrowheads="1"/>
          </p:cNvPicPr>
          <p:nvPr/>
        </p:nvPicPr>
        <p:blipFill>
          <a:blip r:embed="rId4"/>
          <a:srcRect/>
          <a:stretch>
            <a:fillRect/>
          </a:stretch>
        </p:blipFill>
        <p:spPr bwMode="auto">
          <a:xfrm>
            <a:off x="3143241" y="4728535"/>
            <a:ext cx="2483266" cy="19866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Impact on Waterborne Pathogenic </a:t>
            </a:r>
            <a:r>
              <a:rPr lang="en-US" b="1" dirty="0" smtClean="0"/>
              <a:t>Bacteria</a:t>
            </a:r>
            <a:endParaRPr lang="en-US" dirty="0"/>
          </a:p>
        </p:txBody>
      </p:sp>
      <p:sp>
        <p:nvSpPr>
          <p:cNvPr id="3" name="Content Placeholder 2"/>
          <p:cNvSpPr>
            <a:spLocks noGrp="1"/>
          </p:cNvSpPr>
          <p:nvPr>
            <p:ph idx="1"/>
          </p:nvPr>
        </p:nvSpPr>
        <p:spPr>
          <a:xfrm>
            <a:off x="457200" y="1600201"/>
            <a:ext cx="8229600" cy="1543047"/>
          </a:xfrm>
        </p:spPr>
        <p:txBody>
          <a:bodyPr>
            <a:normAutofit fontScale="70000" lnSpcReduction="20000"/>
          </a:bodyPr>
          <a:lstStyle/>
          <a:p>
            <a:r>
              <a:rPr lang="en-US" dirty="0" smtClean="0">
                <a:solidFill>
                  <a:srgbClr val="FF0000"/>
                </a:solidFill>
              </a:rPr>
              <a:t>Contaminated water bodies become reservoirs of resistance genes.</a:t>
            </a:r>
          </a:p>
          <a:p>
            <a:r>
              <a:rPr lang="en-US" dirty="0" smtClean="0">
                <a:solidFill>
                  <a:srgbClr val="FF0000"/>
                </a:solidFill>
              </a:rPr>
              <a:t>Increased prevalence of resistant pathogens (E. coli, Pseudomonas, </a:t>
            </a:r>
            <a:r>
              <a:rPr lang="en-US" dirty="0" err="1" smtClean="0">
                <a:solidFill>
                  <a:srgbClr val="FF0000"/>
                </a:solidFill>
              </a:rPr>
              <a:t>Vibrio</a:t>
            </a:r>
            <a:r>
              <a:rPr lang="en-US" dirty="0" smtClean="0">
                <a:solidFill>
                  <a:srgbClr val="FF0000"/>
                </a:solidFill>
              </a:rPr>
              <a:t>, etc.).</a:t>
            </a:r>
          </a:p>
          <a:p>
            <a:r>
              <a:rPr lang="en-US" dirty="0" smtClean="0">
                <a:solidFill>
                  <a:srgbClr val="FF0000"/>
                </a:solidFill>
              </a:rPr>
              <a:t>Higher </a:t>
            </a:r>
            <a:r>
              <a:rPr lang="en-US" dirty="0" smtClean="0">
                <a:solidFill>
                  <a:srgbClr val="FF0000"/>
                </a:solidFill>
              </a:rPr>
              <a:t>risk of antibiotic-resistant infections in humans and animals</a:t>
            </a:r>
            <a:r>
              <a:rPr lang="en-US" dirty="0" smtClean="0">
                <a:solidFill>
                  <a:srgbClr val="FF0000"/>
                </a:solidFill>
              </a:rPr>
              <a:t>.</a:t>
            </a:r>
            <a:endParaRPr lang="en-US" dirty="0">
              <a:solidFill>
                <a:srgbClr val="FF0000"/>
              </a:solidFill>
            </a:endParaRPr>
          </a:p>
        </p:txBody>
      </p:sp>
      <p:sp>
        <p:nvSpPr>
          <p:cNvPr id="4" name="Rectangle 3"/>
          <p:cNvSpPr/>
          <p:nvPr/>
        </p:nvSpPr>
        <p:spPr>
          <a:xfrm>
            <a:off x="285720" y="3214686"/>
            <a:ext cx="8643998" cy="2862322"/>
          </a:xfrm>
          <a:prstGeom prst="rect">
            <a:avLst/>
          </a:prstGeom>
        </p:spPr>
        <p:txBody>
          <a:bodyPr wrap="square">
            <a:spAutoFit/>
          </a:bodyPr>
          <a:lstStyle/>
          <a:p>
            <a:pPr algn="just">
              <a:buFont typeface="Arial" pitchFamily="34" charset="0"/>
              <a:buChar char="•"/>
            </a:pPr>
            <a:r>
              <a:rPr lang="en-US" dirty="0" smtClean="0">
                <a:latin typeface="Times New Roman" pitchFamily="18" charset="0"/>
                <a:cs typeface="Times New Roman" pitchFamily="18" charset="0"/>
              </a:rPr>
              <a:t>Humans </a:t>
            </a:r>
            <a:r>
              <a:rPr lang="en-US" dirty="0" smtClean="0">
                <a:latin typeface="Times New Roman" pitchFamily="18" charset="0"/>
                <a:cs typeface="Times New Roman" pitchFamily="18" charset="0"/>
              </a:rPr>
              <a:t>and animals infected with ARB may spread resistance in the environment through wastewater and direct deposition of feces into surface waters. The fate and transport of antibiotic residues and resistant bacteria are influenced by the </a:t>
            </a:r>
            <a:r>
              <a:rPr lang="en-US" dirty="0" smtClean="0">
                <a:latin typeface="Times New Roman" pitchFamily="18" charset="0"/>
                <a:cs typeface="Times New Roman" pitchFamily="18" charset="0"/>
              </a:rPr>
              <a:t>environment.</a:t>
            </a:r>
          </a:p>
          <a:p>
            <a:pPr algn="just">
              <a:buFont typeface="Arial" pitchFamily="34" charset="0"/>
              <a:buChar char="•"/>
            </a:pPr>
            <a:r>
              <a:rPr lang="en-US" dirty="0" smtClean="0">
                <a:latin typeface="Times New Roman" pitchFamily="18" charset="0"/>
                <a:cs typeface="Times New Roman" pitchFamily="18" charset="0"/>
              </a:rPr>
              <a:t>For </a:t>
            </a:r>
            <a:r>
              <a:rPr lang="en-US" dirty="0" smtClean="0">
                <a:latin typeface="Times New Roman" pitchFamily="18" charset="0"/>
                <a:cs typeface="Times New Roman" pitchFamily="18" charset="0"/>
              </a:rPr>
              <a:t>instance, readily water-soluble antibiotics may dissolve in wastewater or runoff water, which may weaken their ability to cause AR before entering surface water. Some ARB are susceptible to extreme environmental conditions that reduce their chances of survival in the environment. </a:t>
            </a:r>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Antibiotic </a:t>
            </a:r>
            <a:r>
              <a:rPr lang="en-US" dirty="0" smtClean="0">
                <a:latin typeface="Times New Roman" pitchFamily="18" charset="0"/>
                <a:cs typeface="Times New Roman" pitchFamily="18" charset="0"/>
              </a:rPr>
              <a:t>residues and resistant bacteria that are not readily affected by adverse conditions may persist during transportation and enhance the development and spread of AR in surface </a:t>
            </a:r>
            <a:r>
              <a:rPr lang="en-US" dirty="0" smtClean="0">
                <a:latin typeface="Times New Roman" pitchFamily="18" charset="0"/>
                <a:cs typeface="Times New Roman" pitchFamily="18" charset="0"/>
              </a:rPr>
              <a:t>water.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it matters to </a:t>
            </a:r>
            <a:r>
              <a:rPr lang="en-US" b="1" dirty="0" smtClean="0"/>
              <a:t>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2023, the </a:t>
            </a:r>
            <a:r>
              <a:rPr lang="en-US" b="1" dirty="0" smtClean="0">
                <a:hlinkClick r:id="rId2"/>
              </a:rPr>
              <a:t>WHO</a:t>
            </a:r>
            <a:r>
              <a:rPr lang="en-US" dirty="0" smtClean="0"/>
              <a:t> identified AMR as one of the top global public health threats. And</a:t>
            </a:r>
            <a:r>
              <a:rPr lang="en-US" b="1" dirty="0" smtClean="0"/>
              <a:t> </a:t>
            </a:r>
            <a:r>
              <a:rPr lang="en-US" dirty="0" smtClean="0"/>
              <a:t>the alarming part? These bacteria don’t respond to common antibiotics. "If they cause infections, doctors have fewer treatment options, turning a mild infection into a serious, potentially life-threatening condition. When people consume foods carrying antibiotic-resistant bacteria, they face the risk of infections that require longer hospital stays and can increase mortality rates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820</Words>
  <Application>Microsoft Office PowerPoint</Application>
  <PresentationFormat>On-screen Show (4:3)</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Antibiotic Misuse – A Global Concern</vt:lpstr>
      <vt:lpstr>Antibiotic Misuse – A Global Concern</vt:lpstr>
      <vt:lpstr>Sources of Antibiotic Contamination </vt:lpstr>
      <vt:lpstr>Mechanisms of Antibiotic Leaching</vt:lpstr>
      <vt:lpstr>Development of Antibiotic Resistance in Soil Bacteria</vt:lpstr>
      <vt:lpstr>Impact on Waterborne Pathogenic Bacteria</vt:lpstr>
      <vt:lpstr>Why it matters to Us?</vt:lpstr>
      <vt:lpstr>Case Studies and Research Findings </vt:lpstr>
      <vt:lpstr>Solutions for AMR-free farming</vt:lpstr>
      <vt:lpstr>Strategies to Mitigate Antibiotic Leaching and Resistance</vt:lpstr>
      <vt:lpstr>Conclusion and Future Directions</vt:lpstr>
      <vt:lpstr>References </vt:lpstr>
      <vt:lpstr>Q&amp;A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admin</cp:lastModifiedBy>
  <cp:revision>26</cp:revision>
  <dcterms:created xsi:type="dcterms:W3CDTF">2006-08-16T00:00:00Z</dcterms:created>
  <dcterms:modified xsi:type="dcterms:W3CDTF">2025-02-20T05:52:55Z</dcterms:modified>
</cp:coreProperties>
</file>