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p:cViewPr varScale="1">
        <p:scale>
          <a:sx n="104" d="100"/>
          <a:sy n="104" d="100"/>
        </p:scale>
        <p:origin x="188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2/19/25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2/19/25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2/19/25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itle 1"/>
          <p:cNvSpPr txBox="1">
            <a:spLocks/>
          </p:cNvSpPr>
          <p:nvPr/>
        </p:nvSpPr>
        <p:spPr>
          <a:xfrm>
            <a:off x="304800" y="1295400"/>
            <a:ext cx="6096000" cy="32766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ts val="125"/>
              </a:spcBef>
              <a:spcAft>
                <a:spcPts val="125"/>
              </a:spcAft>
              <a:buClrTx/>
              <a:buSzTx/>
              <a:buFontTx/>
              <a:buNone/>
              <a:tabLst/>
              <a:defRPr/>
            </a:pPr>
            <a:br>
              <a:rPr kumimoji="0" lang="en-US" sz="2600" b="1" i="0" u="none" strike="noStrike" kern="1200" cap="none" spc="0" normalizeH="0" baseline="0" noProof="0" dirty="0">
                <a:ln>
                  <a:noFill/>
                </a:ln>
                <a:effectLst/>
                <a:uLnTx/>
                <a:uFillTx/>
                <a:latin typeface="Cambria" pitchFamily="18" charset="0"/>
                <a:ea typeface="+mj-ea"/>
                <a:cs typeface="+mj-cs"/>
              </a:rPr>
            </a:br>
            <a:r>
              <a:rPr lang="en-US" sz="2800" dirty="0"/>
              <a:t>Advancing Reproductive Justice: Intersections of Science, Technology, and Equity</a:t>
            </a:r>
          </a:p>
        </p:txBody>
      </p:sp>
      <p:sp>
        <p:nvSpPr>
          <p:cNvPr id="10" name="Subtitle 2"/>
          <p:cNvSpPr txBox="1">
            <a:spLocks/>
          </p:cNvSpPr>
          <p:nvPr/>
        </p:nvSpPr>
        <p:spPr>
          <a:xfrm>
            <a:off x="304800" y="4953000"/>
            <a:ext cx="4724400" cy="17526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b="1" i="0" u="none" strike="noStrike" kern="1200" cap="none" spc="0" normalizeH="0" baseline="0" noProof="0" dirty="0">
                <a:ln>
                  <a:noFill/>
                </a:ln>
                <a:solidFill>
                  <a:schemeClr val="tx1"/>
                </a:solidFill>
                <a:effectLst/>
                <a:uLnTx/>
                <a:uFillTx/>
                <a:latin typeface="Cambria" pitchFamily="18" charset="0"/>
                <a:ea typeface="+mn-ea"/>
                <a:cs typeface="+mn-cs"/>
              </a:rPr>
              <a:t>Tomeka M. Robinson, </a:t>
            </a:r>
            <a:r>
              <a:rPr kumimoji="0" lang="en-US" sz="2200" b="1" i="0" u="none" strike="noStrike" kern="1200" cap="none" spc="0" normalizeH="0" baseline="0" noProof="0" dirty="0" err="1">
                <a:ln>
                  <a:noFill/>
                </a:ln>
                <a:solidFill>
                  <a:schemeClr val="tx1"/>
                </a:solidFill>
                <a:effectLst/>
                <a:uLnTx/>
                <a:uFillTx/>
                <a:latin typeface="Cambria" pitchFamily="18" charset="0"/>
                <a:ea typeface="+mn-ea"/>
                <a:cs typeface="+mn-cs"/>
              </a:rPr>
              <a:t>Ph.D</a:t>
            </a:r>
            <a:endParaRPr kumimoji="0" lang="en-US" sz="1600" b="1"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a:p>
            <a:pPr>
              <a:spcBef>
                <a:spcPct val="20000"/>
              </a:spcBef>
            </a:pPr>
            <a:r>
              <a:rPr kumimoji="0" lang="en-US" sz="1800" b="0" i="0" u="none" strike="noStrike" kern="1200" cap="none" spc="0" normalizeH="0" baseline="0" noProof="0" dirty="0">
                <a:ln>
                  <a:noFill/>
                </a:ln>
                <a:solidFill>
                  <a:schemeClr val="tx1"/>
                </a:solidFill>
                <a:effectLst/>
                <a:uLnTx/>
                <a:uFillTx/>
                <a:latin typeface="Cambria" pitchFamily="18" charset="0"/>
                <a:ea typeface="+mn-ea"/>
                <a:cs typeface="+mn-cs"/>
              </a:rPr>
              <a:t>Senior Associate Dean of Rabinowitz Honors College </a:t>
            </a:r>
          </a:p>
          <a:p>
            <a:pPr>
              <a:spcBef>
                <a:spcPct val="20000"/>
              </a:spcBef>
            </a:pPr>
            <a:r>
              <a:rPr lang="en-US" dirty="0">
                <a:latin typeface="Cambria" pitchFamily="18" charset="0"/>
              </a:rPr>
              <a:t>Professor of Rhetoric &amp; Public Advocacy</a:t>
            </a:r>
          </a:p>
          <a:p>
            <a:pPr>
              <a:spcBef>
                <a:spcPct val="20000"/>
              </a:spcBef>
            </a:pPr>
            <a:r>
              <a:rPr lang="en-US" dirty="0">
                <a:latin typeface="Cambria" pitchFamily="18" charset="0"/>
              </a:rPr>
              <a:t>Hofstra University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228600" y="304800"/>
            <a:ext cx="6553200" cy="914400"/>
          </a:xfrm>
          <a:prstGeom prst="rect">
            <a:avLst/>
          </a:prstGeom>
        </p:spPr>
        <p:txBody>
          <a:bodyPr vert="horz" lIns="91440" tIns="45720" rIns="91440" bIns="45720" rtlCol="0">
            <a:normAutofit fontScale="92500" lnSpcReduction="20000"/>
          </a:bodyPr>
          <a:lstStyle/>
          <a:p>
            <a:pPr marL="342900" lvl="0" indent="-342900">
              <a:spcBef>
                <a:spcPct val="20000"/>
              </a:spcBef>
            </a:pPr>
            <a:r>
              <a:rPr lang="en-US" sz="2400" b="1" dirty="0">
                <a:latin typeface="Cambria" pitchFamily="18" charset="0"/>
              </a:rPr>
              <a:t>A Culturally-Centered and Intersectional Approach to Reproductive Justice: An Edited Collection (2023)</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p:cNvSpPr txBox="1">
            <a:spLocks/>
          </p:cNvSpPr>
          <p:nvPr/>
        </p:nvSpPr>
        <p:spPr>
          <a:xfrm>
            <a:off x="457200" y="1752600"/>
            <a:ext cx="8363272" cy="4484712"/>
          </a:xfrm>
          <a:prstGeom prst="rect">
            <a:avLst/>
          </a:prstGeom>
        </p:spPr>
        <p:txBody>
          <a:bodyPr vert="horz" lIns="91440" tIns="45720" rIns="91440" bIns="45720" rtlCol="0">
            <a:normAutofit fontScale="92500" lnSpcReduction="20000"/>
          </a:bodyPr>
          <a:lstStyle/>
          <a:p>
            <a:pPr marL="342900" lvl="0" indent="-342900" algn="ctr">
              <a:spcBef>
                <a:spcPct val="20000"/>
              </a:spcBef>
            </a:pPr>
            <a:r>
              <a:rPr lang="en-US" sz="2600" dirty="0"/>
              <a:t>Book Organization</a:t>
            </a:r>
            <a:endParaRPr lang="en-US" sz="2600" dirty="0">
              <a:solidFill>
                <a:schemeClr val="bg1">
                  <a:lumMod val="75000"/>
                </a:schemeClr>
              </a:solidFill>
              <a:latin typeface="Cambria" pitchFamily="18" charset="0"/>
            </a:endParaRPr>
          </a:p>
          <a:p>
            <a:pPr marL="342900" lvl="0" indent="-342900" algn="ctr">
              <a:spcBef>
                <a:spcPct val="20000"/>
              </a:spcBef>
            </a:pPr>
            <a:endParaRPr lang="en-US" sz="3200" b="1" dirty="0">
              <a:solidFill>
                <a:schemeClr val="bg1">
                  <a:lumMod val="75000"/>
                </a:schemeClr>
              </a:solidFill>
              <a:latin typeface="Cambria" pitchFamily="18" charset="0"/>
            </a:endParaRPr>
          </a:p>
          <a:p>
            <a:pPr>
              <a:lnSpc>
                <a:spcPct val="90000"/>
              </a:lnSpc>
            </a:pPr>
            <a:r>
              <a:rPr lang="en-US" sz="1500" dirty="0"/>
              <a:t>Chapter 1: Introduction</a:t>
            </a:r>
          </a:p>
          <a:p>
            <a:pPr marL="457200" lvl="1" indent="0" algn="ctr">
              <a:lnSpc>
                <a:spcPct val="90000"/>
              </a:lnSpc>
              <a:buNone/>
            </a:pPr>
            <a:endParaRPr lang="en-US" sz="1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lgn="ctr">
              <a:lnSpc>
                <a:spcPct val="90000"/>
              </a:lnSpc>
              <a:buNone/>
            </a:pPr>
            <a:r>
              <a:rPr lang="en-US" sz="1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Framing the Issue of Reproductive Justice </a:t>
            </a:r>
          </a:p>
          <a:p>
            <a:pPr marL="457200" lvl="1" indent="0" algn="ctr">
              <a:lnSpc>
                <a:spcPct val="90000"/>
              </a:lnSpc>
              <a:buNone/>
            </a:pPr>
            <a:endParaRPr lang="en-US" sz="1500" dirty="0"/>
          </a:p>
          <a:p>
            <a:pPr>
              <a:lnSpc>
                <a:spcPct val="90000"/>
              </a:lnSpc>
            </a:pPr>
            <a:r>
              <a:rPr lang="en-US" sz="1500" dirty="0"/>
              <a:t>Chapter 2: Promoting a “domestic supply of infants”: The dangers of commodifying reproduction in the United States </a:t>
            </a:r>
          </a:p>
          <a:p>
            <a:pPr>
              <a:lnSpc>
                <a:spcPct val="90000"/>
              </a:lnSpc>
            </a:pPr>
            <a:r>
              <a:rPr lang="en-US" sz="1500" dirty="0"/>
              <a:t>Chapter 3: Whose “white” is it anyway? Whiteness as a problem category in reproductive justice </a:t>
            </a:r>
          </a:p>
          <a:p>
            <a:pPr marL="0" indent="0" algn="ctr">
              <a:lnSpc>
                <a:spcPct val="90000"/>
              </a:lnSpc>
              <a:buNone/>
            </a:pPr>
            <a:endParaRPr lang="en-US" sz="1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lnSpc>
                <a:spcPct val="90000"/>
              </a:lnSpc>
              <a:buNone/>
            </a:pPr>
            <a:r>
              <a:rPr lang="en-US" sz="1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Patient Experiences </a:t>
            </a:r>
            <a:endParaRPr lang="en-US" sz="1500" dirty="0"/>
          </a:p>
          <a:p>
            <a:pPr>
              <a:lnSpc>
                <a:spcPct val="90000"/>
              </a:lnSpc>
            </a:pPr>
            <a:endParaRPr lang="en-US" sz="1500" dirty="0"/>
          </a:p>
          <a:p>
            <a:pPr>
              <a:lnSpc>
                <a:spcPct val="90000"/>
              </a:lnSpc>
            </a:pPr>
            <a:r>
              <a:rPr lang="en-US" sz="1500" dirty="0"/>
              <a:t>Chapter 4: Co-scripted Autoethnographies of (Re)thinking the Current Reproductive Justice Discourse in the United States </a:t>
            </a:r>
          </a:p>
          <a:p>
            <a:pPr>
              <a:lnSpc>
                <a:spcPct val="90000"/>
              </a:lnSpc>
            </a:pPr>
            <a:r>
              <a:rPr lang="en-US" sz="1500" dirty="0"/>
              <a:t>Chapter 5: Barely made it out alive </a:t>
            </a:r>
          </a:p>
          <a:p>
            <a:pPr>
              <a:lnSpc>
                <a:spcPct val="90000"/>
              </a:lnSpc>
            </a:pPr>
            <a:r>
              <a:rPr lang="en-US" sz="1500" dirty="0"/>
              <a:t>Chapter 6: The experience of In Vitro Fertilization (IVF) treatment and the need for health education </a:t>
            </a:r>
          </a:p>
          <a:p>
            <a:pPr>
              <a:lnSpc>
                <a:spcPct val="90000"/>
              </a:lnSpc>
            </a:pPr>
            <a:r>
              <a:rPr lang="en-US" sz="1500" dirty="0"/>
              <a:t>Chapter 7: Navigating the body: Trans Reproductive Health </a:t>
            </a:r>
          </a:p>
          <a:p>
            <a:pPr>
              <a:lnSpc>
                <a:spcPct val="90000"/>
              </a:lnSpc>
            </a:pPr>
            <a:r>
              <a:rPr lang="en-US" sz="1500" dirty="0"/>
              <a:t>Chapter 8: Transnational Mothering </a:t>
            </a:r>
          </a:p>
          <a:p>
            <a:pPr marL="0" indent="0">
              <a:lnSpc>
                <a:spcPct val="90000"/>
              </a:lnSpc>
              <a:buNone/>
            </a:pPr>
            <a:endParaRPr lang="en-US" sz="1500" dirty="0"/>
          </a:p>
          <a:p>
            <a:pPr marL="0" indent="0" algn="ctr">
              <a:lnSpc>
                <a:spcPct val="90000"/>
              </a:lnSpc>
              <a:buNone/>
            </a:pPr>
            <a:r>
              <a:rPr lang="en-US" sz="1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Provider Insights </a:t>
            </a:r>
            <a:endParaRPr lang="en-US" sz="1500" dirty="0"/>
          </a:p>
          <a:p>
            <a:pPr>
              <a:lnSpc>
                <a:spcPct val="90000"/>
              </a:lnSpc>
            </a:pPr>
            <a:endParaRPr lang="en-US" sz="1500" dirty="0"/>
          </a:p>
          <a:p>
            <a:pPr>
              <a:lnSpc>
                <a:spcPct val="90000"/>
              </a:lnSpc>
            </a:pPr>
            <a:r>
              <a:rPr lang="en-US" sz="1500" dirty="0"/>
              <a:t>Chapter 9: Day in, Day out: Fighting for Abortion Access in the American South</a:t>
            </a:r>
          </a:p>
          <a:p>
            <a:pPr>
              <a:lnSpc>
                <a:spcPct val="90000"/>
              </a:lnSpc>
            </a:pPr>
            <a:r>
              <a:rPr lang="en-US" sz="1500" dirty="0"/>
              <a:t>Chapter 10: Evaluating doula advocacy in mitigating negative birth and health outcomes </a:t>
            </a:r>
          </a:p>
          <a:p>
            <a:pPr marL="342900" lvl="0" indent="-342900" algn="ctr">
              <a:spcBef>
                <a:spcPct val="20000"/>
              </a:spcBef>
            </a:pPr>
            <a:endParaRPr lang="en-US" sz="3200" dirty="0">
              <a:solidFill>
                <a:schemeClr val="bg1">
                  <a:lumMod val="75000"/>
                </a:schemeClr>
              </a:solidFill>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9109D-C550-A017-EE97-F820D621B08D}"/>
              </a:ext>
            </a:extLst>
          </p:cNvPr>
          <p:cNvSpPr>
            <a:spLocks noGrp="1"/>
          </p:cNvSpPr>
          <p:nvPr>
            <p:ph type="title"/>
          </p:nvPr>
        </p:nvSpPr>
        <p:spPr/>
        <p:txBody>
          <a:bodyPr/>
          <a:lstStyle/>
          <a:p>
            <a:r>
              <a:rPr lang="en-US" sz="4400" dirty="0"/>
              <a:t>Highlights from Chapters</a:t>
            </a:r>
            <a:endParaRPr lang="en-US" dirty="0"/>
          </a:p>
        </p:txBody>
      </p:sp>
      <p:sp>
        <p:nvSpPr>
          <p:cNvPr id="3" name="Content Placeholder 2">
            <a:extLst>
              <a:ext uri="{FF2B5EF4-FFF2-40B4-BE49-F238E27FC236}">
                <a16:creationId xmlns:a16="http://schemas.microsoft.com/office/drawing/2014/main" id="{FBF32EB7-C0A7-B83A-89B0-DB2CE7172941}"/>
              </a:ext>
            </a:extLst>
          </p:cNvPr>
          <p:cNvSpPr>
            <a:spLocks noGrp="1"/>
          </p:cNvSpPr>
          <p:nvPr>
            <p:ph idx="1"/>
          </p:nvPr>
        </p:nvSpPr>
        <p:spPr/>
        <p:txBody>
          <a:bodyPr/>
          <a:lstStyle/>
          <a:p>
            <a:pPr>
              <a:lnSpc>
                <a:spcPct val="80000"/>
              </a:lnSpc>
            </a:pPr>
            <a:r>
              <a:rPr lang="en-US" sz="1800" kern="0" dirty="0">
                <a:solidFill>
                  <a:srgbClr val="000000"/>
                </a:solidFill>
                <a:effectLst/>
                <a:latin typeface="Times New Roman" panose="02020603050405020304" pitchFamily="18" charset="0"/>
                <a:ea typeface="Times New Roman" panose="02020603050405020304" pitchFamily="18" charset="0"/>
              </a:rPr>
              <a:t>Chapter 4: Co-scripted Autoethnographies of (Re)thinking the Current Reproductive Justice Discourse in the United States </a:t>
            </a:r>
          </a:p>
          <a:p>
            <a:pPr marL="0" indent="0">
              <a:lnSpc>
                <a:spcPct val="80000"/>
              </a:lnSpc>
              <a:buNone/>
            </a:pPr>
            <a:endParaRPr lang="en-US" sz="1800" kern="0" dirty="0">
              <a:solidFill>
                <a:srgbClr val="000000"/>
              </a:solidFill>
              <a:effectLst/>
              <a:latin typeface="Times New Roman" panose="02020603050405020304" pitchFamily="18" charset="0"/>
              <a:ea typeface="Times New Roman" panose="02020603050405020304" pitchFamily="18" charset="0"/>
            </a:endParaRPr>
          </a:p>
          <a:p>
            <a:pPr lvl="1">
              <a:lnSpc>
                <a:spcPct val="80000"/>
              </a:lnSpc>
            </a:pPr>
            <a:r>
              <a:rPr lang="en-US" sz="1400" dirty="0">
                <a:effectLst/>
                <a:latin typeface="Times New Roman" panose="02020603050405020304" pitchFamily="18" charset="0"/>
                <a:ea typeface="Times New Roman" panose="02020603050405020304" pitchFamily="18" charset="0"/>
              </a:rPr>
              <a:t>3 BIPOC women critical health communication scholars, and our conversations challenge the re-conceptualizing of reproductive health and justice in the United States</a:t>
            </a:r>
          </a:p>
          <a:p>
            <a:pPr lvl="1">
              <a:lnSpc>
                <a:spcPct val="80000"/>
              </a:lnSpc>
            </a:pPr>
            <a:r>
              <a:rPr lang="en-US" sz="1400" dirty="0">
                <a:effectLst/>
                <a:latin typeface="Times New Roman" panose="02020603050405020304" pitchFamily="18" charset="0"/>
                <a:ea typeface="Times New Roman" panose="02020603050405020304" pitchFamily="18" charset="0"/>
              </a:rPr>
              <a:t>Writing from different racial and national backgrounds, and third, we all hail from different social and professional positionalities</a:t>
            </a:r>
            <a:r>
              <a:rPr lang="en-US" sz="1400" dirty="0">
                <a:effectLst/>
              </a:rPr>
              <a:t> </a:t>
            </a:r>
          </a:p>
          <a:p>
            <a:pPr lvl="1">
              <a:lnSpc>
                <a:spcPct val="80000"/>
              </a:lnSpc>
            </a:pPr>
            <a:r>
              <a:rPr lang="en-US" sz="1400" dirty="0">
                <a:effectLst/>
                <a:latin typeface="Times New Roman" panose="02020603050405020304" pitchFamily="18" charset="0"/>
                <a:ea typeface="Times New Roman" panose="02020603050405020304" pitchFamily="18" charset="0"/>
              </a:rPr>
              <a:t>This co-script analyzes through several themes how reproductive health discourses are reflective and co-opted by Whiteness, erasing intersectional stories, narratives, and contexts, and, therefore, creating layers of marginalization for community groups from receiving equitable access to reproductive healthcare</a:t>
            </a:r>
          </a:p>
          <a:p>
            <a:pPr marL="457200" lvl="1" indent="0" algn="ctr">
              <a:lnSpc>
                <a:spcPct val="80000"/>
              </a:lnSpc>
              <a:buNone/>
            </a:pPr>
            <a:endParaRPr lang="en-US" sz="1400" dirty="0">
              <a:effectLst/>
            </a:endParaRPr>
          </a:p>
          <a:p>
            <a:pPr marL="457200" lvl="1" indent="0" algn="ctr">
              <a:lnSpc>
                <a:spcPct val="80000"/>
              </a:lnSpc>
              <a:buNone/>
            </a:pPr>
            <a:r>
              <a:rPr lang="en-US" sz="1400" i="1" dirty="0">
                <a:effectLst/>
                <a:latin typeface="Times New Roman" panose="02020603050405020304" pitchFamily="18" charset="0"/>
                <a:ea typeface="Times New Roman" panose="02020603050405020304" pitchFamily="18" charset="0"/>
              </a:rPr>
              <a:t>	“We really have to revisit the definition of reproductive justice and think about who is included, and who is excluded in this definition? So we should define 	reproductive justice more broadly and question it. Because when we think about reproductive justice as the equivalent to abortion rights, it only 	privileges certain class status in thinking about what that means. If you think about reproductive justice more holistically, it should also mean access and 	equity. It should also mean being able to find resources in your neighborhood and not having to cross state lines or having to go outside your neighborhood. This also pushes us outside of the politics of reproductive rights as abortion rights to justice. We’ve talked about the fear of Black mothers dying in the hospital as they give birth. So if it is about justice, it should also be about equity. It should also be about access regardless of your race and class.  It should also be about not fearing for your life and fearing the choices that you make, or holding fear because of the choices that you do make.”</a:t>
            </a:r>
          </a:p>
          <a:p>
            <a:pPr lvl="1">
              <a:lnSpc>
                <a:spcPct val="80000"/>
              </a:lnSpc>
            </a:pPr>
            <a:endParaRPr lang="en-US" sz="18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384006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89F86-58AB-4877-DD52-B598F9E59C6F}"/>
              </a:ext>
            </a:extLst>
          </p:cNvPr>
          <p:cNvSpPr>
            <a:spLocks noGrp="1"/>
          </p:cNvSpPr>
          <p:nvPr>
            <p:ph type="title"/>
          </p:nvPr>
        </p:nvSpPr>
        <p:spPr/>
        <p:txBody>
          <a:bodyPr/>
          <a:lstStyle/>
          <a:p>
            <a:r>
              <a:rPr lang="en-US" sz="4400" dirty="0"/>
              <a:t>Highlights from Chapters</a:t>
            </a:r>
            <a:endParaRPr lang="en-US" dirty="0"/>
          </a:p>
        </p:txBody>
      </p:sp>
      <p:sp>
        <p:nvSpPr>
          <p:cNvPr id="3" name="Content Placeholder 2">
            <a:extLst>
              <a:ext uri="{FF2B5EF4-FFF2-40B4-BE49-F238E27FC236}">
                <a16:creationId xmlns:a16="http://schemas.microsoft.com/office/drawing/2014/main" id="{1B71E4CD-68B0-C709-42BF-36F3637FF7DC}"/>
              </a:ext>
            </a:extLst>
          </p:cNvPr>
          <p:cNvSpPr>
            <a:spLocks noGrp="1"/>
          </p:cNvSpPr>
          <p:nvPr>
            <p:ph idx="1"/>
          </p:nvPr>
        </p:nvSpPr>
        <p:spPr/>
        <p:txBody>
          <a:bodyPr/>
          <a:lstStyle/>
          <a:p>
            <a:r>
              <a:rPr lang="en-US" sz="1800" kern="0" dirty="0">
                <a:solidFill>
                  <a:srgbClr val="000000"/>
                </a:solidFill>
                <a:effectLst/>
                <a:latin typeface="Times New Roman" panose="02020603050405020304" pitchFamily="18" charset="0"/>
                <a:ea typeface="Times New Roman" panose="02020603050405020304" pitchFamily="18" charset="0"/>
              </a:rPr>
              <a:t>Chapter 5: Barely made it out alive</a:t>
            </a:r>
            <a:r>
              <a:rPr lang="en-US" dirty="0">
                <a:effectLst/>
              </a:rPr>
              <a:t> </a:t>
            </a:r>
          </a:p>
          <a:p>
            <a:pPr lvl="1"/>
            <a:r>
              <a:rPr lang="en-US" sz="1200" kern="0" dirty="0">
                <a:solidFill>
                  <a:srgbClr val="000000"/>
                </a:solidFill>
                <a:effectLst/>
                <a:latin typeface="Times New Roman" panose="02020603050405020304" pitchFamily="18" charset="0"/>
                <a:ea typeface="Roboto" panose="02000000000000000000" pitchFamily="2" charset="0"/>
              </a:rPr>
              <a:t>The informal conversation between myself and husband 12 years after the incident, revealed the discrepancies in information we received, and outright blame cast upon me from my </a:t>
            </a:r>
            <a:r>
              <a:rPr lang="en-US" sz="1200" kern="0" dirty="0">
                <a:solidFill>
                  <a:srgbClr val="000000"/>
                </a:solidFill>
                <a:effectLst/>
                <a:latin typeface="Times New Roman" panose="02020603050405020304" pitchFamily="18" charset="0"/>
                <a:ea typeface="Times New Roman" panose="02020603050405020304" pitchFamily="18" charset="0"/>
              </a:rPr>
              <a:t>Obstetrician and Gynecologist. </a:t>
            </a:r>
            <a:r>
              <a:rPr lang="en-US" sz="1200" kern="0" dirty="0">
                <a:solidFill>
                  <a:srgbClr val="000000"/>
                </a:solidFill>
                <a:effectLst/>
                <a:latin typeface="Times New Roman" panose="02020603050405020304" pitchFamily="18" charset="0"/>
                <a:ea typeface="Roboto" panose="02000000000000000000" pitchFamily="2" charset="0"/>
              </a:rPr>
              <a:t>This data was invaluable to this research in understanding the discrimination and racism Black women face in health care regardless, of education, insurance coverage, and socioeconomic status. </a:t>
            </a:r>
          </a:p>
          <a:p>
            <a:pPr marL="457200" lvl="1" indent="0">
              <a:buNone/>
            </a:pPr>
            <a:endParaRPr lang="en-US" sz="1200" kern="0" dirty="0">
              <a:solidFill>
                <a:srgbClr val="000000"/>
              </a:solidFill>
              <a:effectLst/>
              <a:latin typeface="Times New Roman" panose="02020603050405020304" pitchFamily="18" charset="0"/>
              <a:ea typeface="Roboto" panose="02000000000000000000" pitchFamily="2" charset="0"/>
            </a:endParaRPr>
          </a:p>
          <a:p>
            <a:pPr marL="457200" lvl="1" indent="0" algn="ctr">
              <a:buNone/>
            </a:pPr>
            <a:r>
              <a:rPr lang="en-US" sz="1200" i="1" kern="0" dirty="0">
                <a:solidFill>
                  <a:srgbClr val="000000"/>
                </a:solidFill>
                <a:effectLst/>
                <a:latin typeface="Times New Roman" panose="02020603050405020304" pitchFamily="18" charset="0"/>
                <a:ea typeface="Times New Roman" panose="02020603050405020304" pitchFamily="18" charset="0"/>
              </a:rPr>
              <a:t>	“That day is etched into my memory, I asked, “what happened to me?” He said, “well, you know, sometimes complications happen, we knew that. You know, when you were in the  you really wanted to go home.” I said, “of course who doesn’t want to leave the hospital.” He said, “I would have liked to keep you a little longer, but you wanted to go 	home.” Absent from our conversation was any mention of the cause, the incision, infection, or even the high blood pressure. He looked sheepish and defensive, it felt like he was defending himself and his practice and putting it on me because I wanted to go home. I said 	to him, “it’s not like I was yelling in the hospital, I want to go home right now!” He said, 	“but you did cry and said I just want to go home with my baby.” He was right, I did cry, so for the next 12 years, I carried this guilt. Not until this part of the research, a conversation with my husband, did I realize it was their mistake all along. From the botched incision, the infection, to ignoring my pain, and obvious dangerous condition of excessive fluid, and 	restricted air flow, to casting the blame on me, it was all their fault. I was Black, inexperienced, and they probably betted on the fact that I would just go away, and I did."</a:t>
            </a:r>
            <a:endParaRPr lang="en-US" sz="1200" i="1" kern="0" dirty="0">
              <a:solidFill>
                <a:srgbClr val="000000"/>
              </a:solidFill>
              <a:effectLst/>
              <a:latin typeface="Times New Roman" panose="02020603050405020304" pitchFamily="18" charset="0"/>
              <a:ea typeface="Roboto" panose="02000000000000000000" pitchFamily="2" charset="0"/>
            </a:endParaRPr>
          </a:p>
          <a:p>
            <a:endParaRPr lang="en-US" dirty="0"/>
          </a:p>
        </p:txBody>
      </p:sp>
    </p:spTree>
    <p:extLst>
      <p:ext uri="{BB962C8B-B14F-4D97-AF65-F5344CB8AC3E}">
        <p14:creationId xmlns:p14="http://schemas.microsoft.com/office/powerpoint/2010/main" val="1842699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C23DE-C92B-CACA-0E33-758ED36D9207}"/>
              </a:ext>
            </a:extLst>
          </p:cNvPr>
          <p:cNvSpPr>
            <a:spLocks noGrp="1"/>
          </p:cNvSpPr>
          <p:nvPr>
            <p:ph type="title"/>
          </p:nvPr>
        </p:nvSpPr>
        <p:spPr/>
        <p:txBody>
          <a:bodyPr/>
          <a:lstStyle/>
          <a:p>
            <a:r>
              <a:rPr lang="en-US" sz="4400" dirty="0"/>
              <a:t>Highlights from Chapters</a:t>
            </a:r>
            <a:endParaRPr lang="en-US" dirty="0"/>
          </a:p>
        </p:txBody>
      </p:sp>
      <p:sp>
        <p:nvSpPr>
          <p:cNvPr id="3" name="Content Placeholder 2">
            <a:extLst>
              <a:ext uri="{FF2B5EF4-FFF2-40B4-BE49-F238E27FC236}">
                <a16:creationId xmlns:a16="http://schemas.microsoft.com/office/drawing/2014/main" id="{42AF168F-D493-91AD-045E-BD7310DDC332}"/>
              </a:ext>
            </a:extLst>
          </p:cNvPr>
          <p:cNvSpPr>
            <a:spLocks noGrp="1"/>
          </p:cNvSpPr>
          <p:nvPr>
            <p:ph idx="1"/>
          </p:nvPr>
        </p:nvSpPr>
        <p:spPr/>
        <p:txBody>
          <a:bodyPr>
            <a:normAutofit fontScale="47500" lnSpcReduction="20000"/>
          </a:bodyPr>
          <a:lstStyle/>
          <a:p>
            <a:r>
              <a:rPr lang="en-US" sz="4400" kern="0" dirty="0">
                <a:solidFill>
                  <a:srgbClr val="000000"/>
                </a:solidFill>
                <a:effectLst/>
                <a:latin typeface="Times New Roman" panose="02020603050405020304" pitchFamily="18" charset="0"/>
                <a:ea typeface="Times New Roman" panose="02020603050405020304" pitchFamily="18" charset="0"/>
              </a:rPr>
              <a:t>Chapter 6: The experience of In Vitro Fertilization (IVF) treatment and the need for health education </a:t>
            </a:r>
          </a:p>
          <a:p>
            <a:pPr marL="0" indent="0">
              <a:buNone/>
            </a:pPr>
            <a:endParaRPr lang="en-US" sz="4400" kern="0" dirty="0">
              <a:solidFill>
                <a:srgbClr val="000000"/>
              </a:solidFill>
              <a:effectLst/>
              <a:latin typeface="Times New Roman" panose="02020603050405020304" pitchFamily="18" charset="0"/>
              <a:ea typeface="Times New Roman" panose="02020603050405020304" pitchFamily="18" charset="0"/>
            </a:endParaRPr>
          </a:p>
          <a:p>
            <a:pPr marL="0" marR="0" indent="0" algn="ctr">
              <a:lnSpc>
                <a:spcPct val="150000"/>
              </a:lnSpc>
              <a:spcBef>
                <a:spcPts val="0"/>
              </a:spcBef>
              <a:spcAft>
                <a:spcPts val="0"/>
              </a:spcAft>
              <a:buNone/>
            </a:pPr>
            <a:r>
              <a:rPr lang="en-US" sz="3200" i="1" kern="150" dirty="0">
                <a:latin typeface="Times New Roman" panose="02020603050405020304" pitchFamily="18" charset="0"/>
                <a:ea typeface="NSimSun" panose="020B0400000000000000" pitchFamily="34" charset="-122"/>
                <a:cs typeface="Arial" panose="020B0604020202020204" pitchFamily="34" charset="0"/>
              </a:rPr>
              <a:t>	</a:t>
            </a:r>
            <a:r>
              <a:rPr lang="en-US" sz="3200" i="1" kern="150" dirty="0">
                <a:effectLst/>
                <a:latin typeface="Times New Roman" panose="02020603050405020304" pitchFamily="18" charset="0"/>
                <a:ea typeface="NSimSun" panose="020B0400000000000000" pitchFamily="34" charset="-122"/>
                <a:cs typeface="Arial" panose="020B0604020202020204" pitchFamily="34" charset="0"/>
              </a:rPr>
              <a:t>“I was 34 years old when I got married and my husband was already 42 years old having his life settled down, and these facts did not make us think of having a child. In addition to that, I was building up my academic career with the doctoral course. Only after about 10 years, with greater stability in my academic career, with a decade of experience working at a university, we decided to have a baby through IVF treatment, given my advanced age.</a:t>
            </a:r>
            <a:r>
              <a:rPr lang="en-US" sz="3200" i="1" kern="150" dirty="0">
                <a:latin typeface="Liberation Serif"/>
                <a:ea typeface="NSimSun" panose="020B0400000000000000" pitchFamily="34" charset="-122"/>
                <a:cs typeface="Arial" panose="020B0604020202020204" pitchFamily="34" charset="0"/>
              </a:rPr>
              <a:t> </a:t>
            </a:r>
            <a:r>
              <a:rPr lang="en-US" sz="3200" i="1" kern="150" dirty="0">
                <a:effectLst/>
                <a:latin typeface="Times New Roman" panose="02020603050405020304" pitchFamily="18" charset="0"/>
                <a:ea typeface="NSimSun" panose="020B0400000000000000" pitchFamily="34" charset="-122"/>
                <a:cs typeface="Arial" panose="020B0604020202020204" pitchFamily="34" charset="0"/>
              </a:rPr>
              <a:t>It is</a:t>
            </a:r>
          </a:p>
          <a:p>
            <a:pPr marL="0" indent="0" algn="ctr">
              <a:lnSpc>
                <a:spcPct val="150000"/>
              </a:lnSpc>
              <a:spcBef>
                <a:spcPts val="0"/>
              </a:spcBef>
              <a:spcAft>
                <a:spcPts val="0"/>
              </a:spcAft>
              <a:buNone/>
            </a:pPr>
            <a:r>
              <a:rPr lang="en-US" sz="3200" i="1" kern="150" dirty="0">
                <a:latin typeface="Times New Roman" panose="02020603050405020304" pitchFamily="18" charset="0"/>
                <a:ea typeface="NSimSun" panose="020B0400000000000000" pitchFamily="34" charset="-122"/>
                <a:cs typeface="Arial" panose="020B0604020202020204" pitchFamily="34" charset="0"/>
              </a:rPr>
              <a:t>	worth mentioning that in Brazil, at the end of the 2000s, it was not common to talk about late pregnancy, egg freezing, IVF treatment, etc. When I turned 35, the gynecologist warned me that I was at the age limit to have a child, but she did not give me guidance about egg freezing, for example, in case my husband and I decided to have a child later. Having made the decision to have a child, my husband and I began to look for alternatives and information about the possibilities of pregnancy at the age of 43-44 years. It was then that we were informed about IVF. This is an experience that provokes hope, frustration and </a:t>
            </a:r>
            <a:r>
              <a:rPr lang="en-US" i="1" kern="150" dirty="0">
                <a:latin typeface="Times New Roman" panose="02020603050405020304" pitchFamily="18" charset="0"/>
                <a:ea typeface="NSimSun" panose="020B0400000000000000" pitchFamily="34" charset="-122"/>
                <a:cs typeface="Arial" panose="020B0604020202020204" pitchFamily="34" charset="0"/>
              </a:rPr>
              <a:t>e</a:t>
            </a:r>
            <a:r>
              <a:rPr lang="en-US" sz="3200" i="1" kern="150" dirty="0">
                <a:latin typeface="Times New Roman" panose="02020603050405020304" pitchFamily="18" charset="0"/>
                <a:ea typeface="NSimSun" panose="020B0400000000000000" pitchFamily="34" charset="-122"/>
                <a:cs typeface="Arial" panose="020B0604020202020204" pitchFamily="34" charset="0"/>
              </a:rPr>
              <a:t>motional exhaustion at the same time.” </a:t>
            </a:r>
          </a:p>
          <a:p>
            <a:endParaRPr lang="en-US" dirty="0"/>
          </a:p>
        </p:txBody>
      </p:sp>
    </p:spTree>
    <p:extLst>
      <p:ext uri="{BB962C8B-B14F-4D97-AF65-F5344CB8AC3E}">
        <p14:creationId xmlns:p14="http://schemas.microsoft.com/office/powerpoint/2010/main" val="102116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DC198-8F30-DBFC-DB37-95C01E668B88}"/>
              </a:ext>
            </a:extLst>
          </p:cNvPr>
          <p:cNvSpPr>
            <a:spLocks noGrp="1"/>
          </p:cNvSpPr>
          <p:nvPr>
            <p:ph type="title"/>
          </p:nvPr>
        </p:nvSpPr>
        <p:spPr/>
        <p:txBody>
          <a:bodyPr/>
          <a:lstStyle/>
          <a:p>
            <a:r>
              <a:rPr lang="en-US" sz="4400" dirty="0"/>
              <a:t>Highlights from Chapters</a:t>
            </a:r>
            <a:endParaRPr lang="en-US" dirty="0"/>
          </a:p>
        </p:txBody>
      </p:sp>
      <p:sp>
        <p:nvSpPr>
          <p:cNvPr id="3" name="Content Placeholder 2">
            <a:extLst>
              <a:ext uri="{FF2B5EF4-FFF2-40B4-BE49-F238E27FC236}">
                <a16:creationId xmlns:a16="http://schemas.microsoft.com/office/drawing/2014/main" id="{43B3E774-251E-A41E-CB72-9B9FDF4D78C0}"/>
              </a:ext>
            </a:extLst>
          </p:cNvPr>
          <p:cNvSpPr>
            <a:spLocks noGrp="1"/>
          </p:cNvSpPr>
          <p:nvPr>
            <p:ph idx="1"/>
          </p:nvPr>
        </p:nvSpPr>
        <p:spPr/>
        <p:txBody>
          <a:bodyPr/>
          <a:lstStyle/>
          <a:p>
            <a:r>
              <a:rPr lang="en-US" sz="1800" kern="0" dirty="0">
                <a:solidFill>
                  <a:srgbClr val="000000"/>
                </a:solidFill>
                <a:effectLst/>
                <a:latin typeface="Times New Roman" panose="02020603050405020304" pitchFamily="18" charset="0"/>
                <a:ea typeface="Times New Roman" panose="02020603050405020304" pitchFamily="18" charset="0"/>
              </a:rPr>
              <a:t>Chapter 7: Navigating the body: Trans Reproductive Health</a:t>
            </a:r>
          </a:p>
          <a:p>
            <a:pPr marL="0" indent="0">
              <a:buNone/>
            </a:pPr>
            <a:endParaRPr lang="en-US" sz="1800" kern="0" dirty="0">
              <a:solidFill>
                <a:srgbClr val="000000"/>
              </a:solidFill>
              <a:effectLst/>
              <a:latin typeface="Times New Roman" panose="02020603050405020304" pitchFamily="18" charset="0"/>
              <a:ea typeface="Times New Roman" panose="02020603050405020304" pitchFamily="18" charset="0"/>
            </a:endParaRPr>
          </a:p>
          <a:p>
            <a:pPr marL="457200" lvl="1" indent="0" algn="ctr">
              <a:buNone/>
            </a:pP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	“Early on in my transition, I knew I wanted to pursue the medical route along with the social aspect, but I made a promise to my parents that I would wait a year to start on hormones. They were concerned I was moving too quickly with my transition, but they were not fully aware of the fact that I had been questioning my gender identity since I was young, 	so I agreed. I did end up waiting, for both their ease of mind and the initial financial responsibilities that I would undergo. I had been saving money from when I worked as a chef over the summer so I could afford Hormone Replacement Therapy and the very high cost of freezing and storing sperm prior to taking the hormones…</a:t>
            </a:r>
            <a:r>
              <a:rPr lang="en-US" sz="1200" i="1" dirty="0">
                <a:latin typeface="Times New Roman" panose="02020603050405020304" pitchFamily="18" charset="0"/>
                <a:cs typeface="Times New Roman" panose="02020603050405020304" pitchFamily="18" charset="0"/>
              </a:rPr>
              <a:t>I booked an appointment 	with Planned Parenthood, which I made on October 10th, for the 19th at 3pm. It was one of the only two appointments they had open for Hormone Replacement Therapy for the two weeks following the day I was booking on both required me to miss a class to be able to make it, but that was a sacrifice I was willing to make. The Planned Parenthood was about a thirty-minute walk from my dorm, which my partner walked with me to. When I got there, it took me about 30 minutes of paperwork and waiting to get sent back to talk with the 	Physician's Assistant and the Doctor. When I went back to talk with them, they told me that I 	would qualify for the Hormone Replacement Therapy at the end of the appointment and that I could start as early as the next day, permitted there were no medical issues found with my bloodwork (which there ended up being none). I was extremely excited to get started as soon as possible, but I have always wanted to be a parent since I was a little kid. I had done a lot of prior research on hormones and sperm freezing where I found many mixed results 	throughout many internet searches.” </a:t>
            </a:r>
          </a:p>
          <a:p>
            <a:endParaRPr lang="en-US" dirty="0"/>
          </a:p>
        </p:txBody>
      </p:sp>
    </p:spTree>
    <p:extLst>
      <p:ext uri="{BB962C8B-B14F-4D97-AF65-F5344CB8AC3E}">
        <p14:creationId xmlns:p14="http://schemas.microsoft.com/office/powerpoint/2010/main" val="423440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1A266-5FD0-6749-A245-60F322ADDCFB}"/>
              </a:ext>
            </a:extLst>
          </p:cNvPr>
          <p:cNvSpPr>
            <a:spLocks noGrp="1"/>
          </p:cNvSpPr>
          <p:nvPr>
            <p:ph type="title"/>
          </p:nvPr>
        </p:nvSpPr>
        <p:spPr/>
        <p:txBody>
          <a:bodyPr/>
          <a:lstStyle/>
          <a:p>
            <a:r>
              <a:rPr lang="en-US" sz="4400" dirty="0"/>
              <a:t>Highlights from Chapters</a:t>
            </a:r>
            <a:endParaRPr lang="en-US" dirty="0"/>
          </a:p>
        </p:txBody>
      </p:sp>
      <p:sp>
        <p:nvSpPr>
          <p:cNvPr id="3" name="Content Placeholder 2">
            <a:extLst>
              <a:ext uri="{FF2B5EF4-FFF2-40B4-BE49-F238E27FC236}">
                <a16:creationId xmlns:a16="http://schemas.microsoft.com/office/drawing/2014/main" id="{DEAC4787-F798-21BA-0735-1DF13EA2D293}"/>
              </a:ext>
            </a:extLst>
          </p:cNvPr>
          <p:cNvSpPr>
            <a:spLocks noGrp="1"/>
          </p:cNvSpPr>
          <p:nvPr>
            <p:ph idx="1"/>
          </p:nvPr>
        </p:nvSpPr>
        <p:spPr/>
        <p:txBody>
          <a:bodyPr>
            <a:normAutofit fontScale="40000" lnSpcReduction="20000"/>
          </a:bodyPr>
          <a:lstStyle/>
          <a:p>
            <a:r>
              <a:rPr lang="en-US" sz="4400" kern="0" dirty="0">
                <a:solidFill>
                  <a:srgbClr val="000000"/>
                </a:solidFill>
                <a:effectLst/>
                <a:latin typeface="Times New Roman" panose="02020603050405020304" pitchFamily="18" charset="0"/>
                <a:ea typeface="Times New Roman" panose="02020603050405020304" pitchFamily="18" charset="0"/>
              </a:rPr>
              <a:t>Chapter 9: Day in, Day out: Fighting for Abortion Access in the American South</a:t>
            </a:r>
            <a:r>
              <a:rPr lang="en-US" dirty="0">
                <a:effectLst/>
              </a:rPr>
              <a:t> </a:t>
            </a:r>
          </a:p>
          <a:p>
            <a:pPr marL="0" indent="0" algn="ctr">
              <a:lnSpc>
                <a:spcPct val="200000"/>
              </a:lnSpc>
              <a:spcBef>
                <a:spcPts val="0"/>
              </a:spcBef>
              <a:spcAft>
                <a:spcPts val="0"/>
              </a:spcAft>
              <a:buNone/>
            </a:pPr>
            <a:r>
              <a:rPr lang="en-US" sz="3200" i="1" dirty="0">
                <a:effectLst/>
                <a:latin typeface="Times New Roman" panose="02020603050405020304" pitchFamily="18" charset="0"/>
                <a:ea typeface="Arial" panose="020B0604020202020204" pitchFamily="34" charset="0"/>
              </a:rPr>
              <a:t>	“Between being the child of an abortion provider and having worked in abortion care myself for nearly ten years, I have had the experience of seeing the cultural environment 	surrounding my career change as the years go by - or more accurately, as politicians come 	and go from office. While the laws, regulations, and cultural viewpoints around abortion in 	the United States seem to shift with each election, no single event in recent history has had a more immediate impact on the state of abortion care in this country than the 2022 Supreme Court decision Dobbs vs Jackson Women’s Health Organization. For many, this decision 	was shocking and incomprehensible. It was a direct reversal of existing precedent for abortion protections as previously confirmed in Roe v. Wade (1973) and Planned 	Parenthood v. Casey (1992). Dobbs returned the authority to regulate abortion back to the states, which has resulted in a cascade of anti-abortion legislation being introduced and implemented across the country.”</a:t>
            </a:r>
            <a:endParaRPr lang="en-US" sz="3200" i="1"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704128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6554-B6FD-B84D-CC74-5921FBFC9A81}"/>
              </a:ext>
            </a:extLst>
          </p:cNvPr>
          <p:cNvSpPr>
            <a:spLocks noGrp="1"/>
          </p:cNvSpPr>
          <p:nvPr>
            <p:ph type="title"/>
          </p:nvPr>
        </p:nvSpPr>
        <p:spPr/>
        <p:txBody>
          <a:bodyPr/>
          <a:lstStyle/>
          <a:p>
            <a:r>
              <a:rPr lang="en-US" dirty="0"/>
              <a:t>Current Project</a:t>
            </a:r>
          </a:p>
        </p:txBody>
      </p:sp>
      <p:sp>
        <p:nvSpPr>
          <p:cNvPr id="3" name="Content Placeholder 2">
            <a:extLst>
              <a:ext uri="{FF2B5EF4-FFF2-40B4-BE49-F238E27FC236}">
                <a16:creationId xmlns:a16="http://schemas.microsoft.com/office/drawing/2014/main" id="{DAF154FD-B68D-EB5B-E856-111923A8F7A9}"/>
              </a:ext>
            </a:extLst>
          </p:cNvPr>
          <p:cNvSpPr>
            <a:spLocks noGrp="1"/>
          </p:cNvSpPr>
          <p:nvPr>
            <p:ph idx="1"/>
          </p:nvPr>
        </p:nvSpPr>
        <p:spPr/>
        <p:txBody>
          <a:bodyPr>
            <a:normAutofit fontScale="92500" lnSpcReduction="10000"/>
          </a:bodyPr>
          <a:lstStyle/>
          <a:p>
            <a:r>
              <a:rPr lang="en-US"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Book Chapter: Shifting Landscapes: Reproductive Justice and the New Realities of Abortion Care in a Post-Dobbs World</a:t>
            </a:r>
          </a:p>
          <a:p>
            <a:pPr lvl="1"/>
            <a:r>
              <a:rPr lang="en-US" sz="1800" kern="0" dirty="0">
                <a:solidFill>
                  <a:srgbClr val="212121"/>
                </a:solidFill>
                <a:latin typeface="Times New Roman" panose="02020603050405020304" pitchFamily="18" charset="0"/>
                <a:ea typeface="Times New Roman" panose="02020603050405020304" pitchFamily="18" charset="0"/>
              </a:rPr>
              <a:t>E</a:t>
            </a:r>
            <a:r>
              <a:rPr lang="en-US" sz="1800" kern="0" dirty="0">
                <a:solidFill>
                  <a:srgbClr val="212121"/>
                </a:solidFill>
                <a:effectLst/>
                <a:latin typeface="Times New Roman" panose="02020603050405020304" pitchFamily="18" charset="0"/>
                <a:ea typeface="Times New Roman" panose="02020603050405020304" pitchFamily="18" charset="0"/>
              </a:rPr>
              <a:t>xamines the shifting landscape of reproductive justice in the United States following the Supreme Court’s </a:t>
            </a:r>
            <a:r>
              <a:rPr lang="en-US" sz="1800" i="1" kern="0" dirty="0">
                <a:solidFill>
                  <a:srgbClr val="212121"/>
                </a:solidFill>
                <a:effectLst/>
                <a:latin typeface="Times New Roman" panose="02020603050405020304" pitchFamily="18" charset="0"/>
                <a:ea typeface="Times New Roman" panose="02020603050405020304" pitchFamily="18" charset="0"/>
              </a:rPr>
              <a:t>Dobbs v. Jackson Women’s Health Organization </a:t>
            </a:r>
            <a:r>
              <a:rPr lang="en-US" sz="1800" kern="0" dirty="0">
                <a:solidFill>
                  <a:srgbClr val="212121"/>
                </a:solidFill>
                <a:effectLst/>
                <a:latin typeface="Times New Roman" panose="02020603050405020304" pitchFamily="18" charset="0"/>
                <a:ea typeface="Times New Roman" panose="02020603050405020304" pitchFamily="18" charset="0"/>
              </a:rPr>
              <a:t>decision, which overturned </a:t>
            </a:r>
            <a:r>
              <a:rPr lang="en-US" sz="1800" i="1" kern="0" dirty="0">
                <a:solidFill>
                  <a:srgbClr val="212121"/>
                </a:solidFill>
                <a:effectLst/>
                <a:latin typeface="Times New Roman" panose="02020603050405020304" pitchFamily="18" charset="0"/>
                <a:ea typeface="Times New Roman" panose="02020603050405020304" pitchFamily="18" charset="0"/>
              </a:rPr>
              <a:t>Roe v. Wade</a:t>
            </a:r>
            <a:r>
              <a:rPr lang="en-US" sz="1050" dirty="0">
                <a:effectLst/>
              </a:rPr>
              <a:t> .</a:t>
            </a:r>
          </a:p>
          <a:p>
            <a:pPr lvl="1"/>
            <a:r>
              <a:rPr lang="en-US" sz="1800" kern="0" dirty="0">
                <a:solidFill>
                  <a:srgbClr val="212121"/>
                </a:solidFill>
                <a:effectLst/>
                <a:latin typeface="Times New Roman" panose="02020603050405020304" pitchFamily="18" charset="0"/>
                <a:ea typeface="Times New Roman" panose="02020603050405020304" pitchFamily="18" charset="0"/>
                <a:cs typeface="Times New Roman" panose="02020603050405020304" pitchFamily="18" charset="0"/>
              </a:rPr>
              <a:t>Using a case study of a North Carolina clinic, it analyzes the travel patterns of individuals seeking abortion care from states where access has been severely restricted or banned. </a:t>
            </a:r>
          </a:p>
          <a:p>
            <a:pPr lvl="1"/>
            <a:r>
              <a:rPr lang="en-US" sz="1800" kern="0" dirty="0">
                <a:solidFill>
                  <a:srgbClr val="212121"/>
                </a:solidFill>
                <a:effectLst/>
                <a:latin typeface="Times New Roman" panose="02020603050405020304" pitchFamily="18" charset="0"/>
                <a:ea typeface="Times New Roman" panose="02020603050405020304" pitchFamily="18" charset="0"/>
                <a:cs typeface="Times New Roman" panose="02020603050405020304" pitchFamily="18" charset="0"/>
              </a:rPr>
              <a:t>The research draws on clinic data, practitioner interviews, and policy analysis to explore how the post-</a:t>
            </a:r>
            <a:r>
              <a:rPr lang="en-US" sz="1800" i="1" kern="0" dirty="0">
                <a:solidFill>
                  <a:srgbClr val="212121"/>
                </a:solidFill>
                <a:effectLst/>
                <a:latin typeface="Times New Roman" panose="02020603050405020304" pitchFamily="18" charset="0"/>
                <a:ea typeface="Times New Roman" panose="02020603050405020304" pitchFamily="18" charset="0"/>
                <a:cs typeface="Times New Roman" panose="02020603050405020304" pitchFamily="18" charset="0"/>
              </a:rPr>
              <a:t>Dobbs </a:t>
            </a:r>
            <a:r>
              <a:rPr lang="en-US" sz="1800" kern="0" dirty="0">
                <a:solidFill>
                  <a:srgbClr val="212121"/>
                </a:solidFill>
                <a:effectLst/>
                <a:latin typeface="Times New Roman" panose="02020603050405020304" pitchFamily="18" charset="0"/>
                <a:ea typeface="Times New Roman" panose="02020603050405020304" pitchFamily="18" charset="0"/>
                <a:cs typeface="Times New Roman" panose="02020603050405020304" pitchFamily="18" charset="0"/>
              </a:rPr>
              <a:t>environment has created new forms of reproductive inequity.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kern="0" dirty="0">
                <a:solidFill>
                  <a:srgbClr val="212121"/>
                </a:solidFill>
                <a:effectLst/>
                <a:latin typeface="Times New Roman" panose="02020603050405020304" pitchFamily="18" charset="0"/>
                <a:ea typeface="Times New Roman" panose="02020603050405020304" pitchFamily="18" charset="0"/>
              </a:rPr>
              <a:t>The paper highlights the increased burdens placed on marginalized populations, particularly those facing intersecting oppressions related to race, socioeconomic status, and immigration status. </a:t>
            </a:r>
          </a:p>
          <a:p>
            <a:pPr lvl="1"/>
            <a:r>
              <a:rPr lang="en-US" sz="1800" kern="0" dirty="0">
                <a:solidFill>
                  <a:srgbClr val="212121"/>
                </a:solidFill>
                <a:effectLst/>
                <a:latin typeface="Times New Roman" panose="02020603050405020304" pitchFamily="18" charset="0"/>
                <a:ea typeface="Times New Roman" panose="02020603050405020304" pitchFamily="18" charset="0"/>
              </a:rPr>
              <a:t>It investigates how logistical barriers, such as travel distance, financial costs, and childcare needs, intersect with legal obstacles to exacerbate disparities in access to care.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1807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1895</Words>
  <Application>Microsoft Macintosh PowerPoint</Application>
  <PresentationFormat>On-screen Show (4:3)</PresentationFormat>
  <Paragraphs>59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Cambria</vt:lpstr>
      <vt:lpstr>Liberation Serif</vt:lpstr>
      <vt:lpstr>Times New Roman</vt:lpstr>
      <vt:lpstr>Office Theme</vt:lpstr>
      <vt:lpstr>PowerPoint Presentation</vt:lpstr>
      <vt:lpstr>PowerPoint Presentation</vt:lpstr>
      <vt:lpstr>Highlights from Chapters</vt:lpstr>
      <vt:lpstr>Highlights from Chapters</vt:lpstr>
      <vt:lpstr>Highlights from Chapters</vt:lpstr>
      <vt:lpstr>Highlights from Chapters</vt:lpstr>
      <vt:lpstr>Highlights from Chapters</vt:lpstr>
      <vt:lpstr>Current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Afzaal</dc:creator>
  <cp:lastModifiedBy>Tomeka M. Robinson</cp:lastModifiedBy>
  <cp:revision>19</cp:revision>
  <dcterms:created xsi:type="dcterms:W3CDTF">2006-08-16T00:00:00Z</dcterms:created>
  <dcterms:modified xsi:type="dcterms:W3CDTF">2025-02-19T14:02:05Z</dcterms:modified>
</cp:coreProperties>
</file>