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8" r:id="rId4"/>
    <p:sldId id="260" r:id="rId5"/>
    <p:sldId id="287" r:id="rId6"/>
    <p:sldId id="261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6" r:id="rId15"/>
    <p:sldId id="297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1268760"/>
            <a:ext cx="60960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ts val="125"/>
              </a:spcBef>
              <a:spcAft>
                <a:spcPts val="125"/>
              </a:spcAft>
              <a:defRPr/>
            </a:pPr>
            <a:r>
              <a:rPr lang="en-US" sz="2600" b="1" dirty="0">
                <a:latin typeface="Cambria" pitchFamily="18" charset="0"/>
                <a:ea typeface="+mj-ea"/>
                <a:cs typeface="+mj-cs"/>
              </a:rPr>
              <a:t>Characteristics of Pediatric and Adult Tuberculosis Cases at </a:t>
            </a:r>
            <a:r>
              <a:rPr lang="en-US" sz="2600" b="1" dirty="0" err="1">
                <a:latin typeface="Cambria" pitchFamily="18" charset="0"/>
                <a:ea typeface="+mj-ea"/>
                <a:cs typeface="+mj-cs"/>
              </a:rPr>
              <a:t>Pandak</a:t>
            </a:r>
            <a:r>
              <a:rPr lang="en-US" sz="2600" b="1" dirty="0">
                <a:latin typeface="Cambria" pitchFamily="18" charset="0"/>
                <a:ea typeface="+mj-ea"/>
                <a:cs typeface="+mj-cs"/>
              </a:rPr>
              <a:t> 1 Public Health Center, Bantul, 2020-2024</a:t>
            </a:r>
            <a:endParaRPr lang="en-US" sz="2600" b="1" dirty="0">
              <a:solidFill>
                <a:schemeClr val="bg1">
                  <a:lumMod val="75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04800" y="4542388"/>
            <a:ext cx="5635352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2200" b="1" dirty="0" err="1">
                <a:latin typeface="Cambria" pitchFamily="18" charset="0"/>
              </a:rPr>
              <a:t>Ormy</a:t>
            </a:r>
            <a:r>
              <a:rPr lang="en-US" sz="2200" b="1" dirty="0">
                <a:latin typeface="Cambria" pitchFamily="18" charset="0"/>
              </a:rPr>
              <a:t> A. Mahendra</a:t>
            </a:r>
            <a:r>
              <a:rPr lang="en-US" sz="2200" b="1" baseline="30000" dirty="0">
                <a:latin typeface="Cambria" pitchFamily="18" charset="0"/>
              </a:rPr>
              <a:t>1,2</a:t>
            </a:r>
            <a:r>
              <a:rPr lang="en-US" sz="2200" b="1" dirty="0">
                <a:latin typeface="Cambria" pitchFamily="18" charset="0"/>
              </a:rPr>
              <a:t>, </a:t>
            </a:r>
            <a:r>
              <a:rPr lang="en-US" sz="2200" b="1" u="sng" dirty="0" err="1">
                <a:latin typeface="Cambria" pitchFamily="18" charset="0"/>
              </a:rPr>
              <a:t>Yoseph</a:t>
            </a:r>
            <a:r>
              <a:rPr lang="en-US" sz="2200" b="1" u="sng" dirty="0">
                <a:latin typeface="Cambria" pitchFamily="18" charset="0"/>
              </a:rPr>
              <a:t> L. Samodra</a:t>
            </a:r>
            <a:r>
              <a:rPr lang="en-US" sz="2200" b="1" baseline="30000" dirty="0">
                <a:latin typeface="Cambria" pitchFamily="18" charset="0"/>
              </a:rPr>
              <a:t>3*</a:t>
            </a:r>
            <a:r>
              <a:rPr lang="en-US" sz="2200" b="1" dirty="0">
                <a:latin typeface="Cambria" pitchFamily="18" charset="0"/>
              </a:rPr>
              <a:t>, </a:t>
            </a:r>
            <a:r>
              <a:rPr lang="en-US" sz="2200" b="1" dirty="0" err="1">
                <a:latin typeface="Cambria" pitchFamily="18" charset="0"/>
              </a:rPr>
              <a:t>Fasha</a:t>
            </a:r>
            <a:r>
              <a:rPr lang="en-US" sz="2200" b="1" dirty="0">
                <a:latin typeface="Cambria" pitchFamily="18" charset="0"/>
              </a:rPr>
              <a:t> S. Andampury</a:t>
            </a:r>
            <a:r>
              <a:rPr lang="en-US" sz="2200" b="1" baseline="30000" dirty="0">
                <a:latin typeface="Cambria" pitchFamily="18" charset="0"/>
              </a:rPr>
              <a:t>1</a:t>
            </a:r>
            <a:endParaRPr kumimoji="0" lang="en-US" sz="1600" b="1" i="0" u="none" strike="noStrike" kern="1200" cap="none" spc="0" normalizeH="0" baseline="3000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en-US" sz="1700" baseline="30000" dirty="0">
                <a:latin typeface="Cambria" pitchFamily="18" charset="0"/>
              </a:rPr>
              <a:t>1</a:t>
            </a:r>
            <a:r>
              <a:rPr lang="en-US" sz="1700" dirty="0">
                <a:latin typeface="Cambria" pitchFamily="18" charset="0"/>
              </a:rPr>
              <a:t> </a:t>
            </a:r>
            <a:r>
              <a:rPr lang="en-US" sz="1700" dirty="0" err="1">
                <a:latin typeface="Cambria" pitchFamily="18" charset="0"/>
              </a:rPr>
              <a:t>Puskesmas</a:t>
            </a:r>
            <a:r>
              <a:rPr lang="en-US" sz="1700" dirty="0">
                <a:latin typeface="Cambria" pitchFamily="18" charset="0"/>
              </a:rPr>
              <a:t> </a:t>
            </a:r>
            <a:r>
              <a:rPr lang="en-US" sz="1700" dirty="0" err="1">
                <a:latin typeface="Cambria" pitchFamily="18" charset="0"/>
              </a:rPr>
              <a:t>Pandak</a:t>
            </a:r>
            <a:r>
              <a:rPr lang="en-US" sz="1700" dirty="0">
                <a:latin typeface="Cambria" pitchFamily="18" charset="0"/>
              </a:rPr>
              <a:t> 1, Bantul, Indonesia</a:t>
            </a:r>
          </a:p>
          <a:p>
            <a:pPr>
              <a:spcBef>
                <a:spcPct val="20000"/>
              </a:spcBef>
            </a:pPr>
            <a:r>
              <a:rPr lang="en-US" sz="1700" baseline="30000" dirty="0">
                <a:latin typeface="Cambria" pitchFamily="18" charset="0"/>
              </a:rPr>
              <a:t>2</a:t>
            </a:r>
            <a:r>
              <a:rPr lang="en-US" sz="1700" dirty="0">
                <a:latin typeface="Cambria" pitchFamily="18" charset="0"/>
              </a:rPr>
              <a:t> </a:t>
            </a:r>
            <a:r>
              <a:rPr lang="en-US" sz="1700" dirty="0" err="1">
                <a:latin typeface="Cambria" pitchFamily="18" charset="0"/>
              </a:rPr>
              <a:t>Rumah</a:t>
            </a:r>
            <a:r>
              <a:rPr lang="en-US" sz="1700" dirty="0">
                <a:latin typeface="Cambria" pitchFamily="18" charset="0"/>
              </a:rPr>
              <a:t> </a:t>
            </a:r>
            <a:r>
              <a:rPr lang="en-US" sz="1700" dirty="0" err="1">
                <a:latin typeface="Cambria" pitchFamily="18" charset="0"/>
              </a:rPr>
              <a:t>Sakit</a:t>
            </a:r>
            <a:r>
              <a:rPr lang="en-US" sz="1700" dirty="0">
                <a:latin typeface="Cambria" pitchFamily="18" charset="0"/>
              </a:rPr>
              <a:t> </a:t>
            </a:r>
            <a:r>
              <a:rPr lang="en-US" sz="1700" dirty="0" err="1">
                <a:latin typeface="Cambria" pitchFamily="18" charset="0"/>
              </a:rPr>
              <a:t>Panembahan</a:t>
            </a:r>
            <a:r>
              <a:rPr lang="en-US" sz="1700" dirty="0">
                <a:latin typeface="Cambria" pitchFamily="18" charset="0"/>
              </a:rPr>
              <a:t> </a:t>
            </a:r>
            <a:r>
              <a:rPr lang="en-US" sz="1700" dirty="0" err="1">
                <a:latin typeface="Cambria" pitchFamily="18" charset="0"/>
              </a:rPr>
              <a:t>Senopati</a:t>
            </a:r>
            <a:r>
              <a:rPr lang="en-US" sz="1700" dirty="0">
                <a:latin typeface="Cambria" pitchFamily="18" charset="0"/>
              </a:rPr>
              <a:t>, Bantul, Indonesia</a:t>
            </a:r>
          </a:p>
          <a:p>
            <a:pPr marL="117475" indent="-117475">
              <a:spcBef>
                <a:spcPct val="20000"/>
              </a:spcBef>
            </a:pPr>
            <a:r>
              <a:rPr lang="en-US" sz="1700" baseline="30000" dirty="0">
                <a:latin typeface="Cambria" pitchFamily="18" charset="0"/>
              </a:rPr>
              <a:t>3</a:t>
            </a:r>
            <a:r>
              <a:rPr lang="en-US" sz="1700" dirty="0">
                <a:latin typeface="Cambria" pitchFamily="18" charset="0"/>
              </a:rPr>
              <a:t> Institute of Epidemiology and Preventive Medicine, National Taiwan University, Taipei, Taiwan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6E2E-8DB1-40F8-AF3A-EA42A218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54F40-A51B-4057-B09E-A7642FD7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higher proportion of females in the pediatric group (71.4%) compared to males could suggest potential differences in exposure or healthcare-seeking behavior among children.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70863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3E062-8FAC-42B0-B802-12977BAF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2CAAD-992F-4A18-B2B3-2167C186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significant proportion of adults (44.4%) did not report occupational data, which may impact the ability to analyze socioeconomic risk factors for TB.</a:t>
            </a:r>
          </a:p>
          <a:p>
            <a:r>
              <a:rPr lang="en-US" dirty="0"/>
              <a:t>Among those who did report, laborers constituted the largest subgroup, which aligns with prior findings associating TB risk with physically demanding jobs and poor working conditions.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32116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3E062-8FAC-42B0-B802-12977BAF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2CAAD-992F-4A18-B2B3-2167C186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Improving contact tracing efforts in pediatric cases could help in early identification and prevention of TB transmission within households.</a:t>
            </a:r>
          </a:p>
          <a:p>
            <a:r>
              <a:rPr lang="en-US" dirty="0"/>
              <a:t>A notable majority of pediatric patients (85.7%) were referred from hospitals, indicating that children may be more likely to be diagnosed in hospital settings rather than at public health centers.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63556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3E062-8FAC-42B0-B802-12977BAF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2CAAD-992F-4A18-B2B3-2167C186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74.1% of adults were diagnosed through bacteriological confirmation, all pediatric cases were diagnosed clinically.</a:t>
            </a:r>
          </a:p>
          <a:p>
            <a:r>
              <a:rPr lang="en-US" dirty="0"/>
              <a:t>This emphasizes the diagnostic challenge of pediatric TB, as children often present with non-specific symptoms, requiring reliance on clinical criteria rather than microbiological confirmation.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82894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3E062-8FAC-42B0-B802-12977BAF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2CAAD-992F-4A18-B2B3-2167C186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relatively high proportion of unknown HIV statuses, particularly among adults (22.2%), indicates a need for better integration of TB-HIV screening protocols.</a:t>
            </a:r>
          </a:p>
          <a:p>
            <a:r>
              <a:rPr lang="en-US" dirty="0"/>
              <a:t>The high proportion of RIF-sensitive cases among adults (70.4%) suggests that drug-resistant TB may not be a significant issue in this cohort.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19880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3E062-8FAC-42B0-B802-12977BAF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2CAAD-992F-4A18-B2B3-2167C186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59.3% of adults were cured, no pediatric cases were recorded as cured, with 71.4% completing treatment and 28.6% still undergoing treatment.</a:t>
            </a:r>
          </a:p>
          <a:p>
            <a:r>
              <a:rPr lang="en-US" dirty="0"/>
              <a:t>The absence of reported deaths among pediatric patients, compared to a 3.7% mortality rate in adults, suggests that disease severity or treatment adherence could differ between the two age groups.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69524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2404-FC9C-488C-BEE4-F3D5C90A2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2774-CB11-451A-9E7E-AE1BCB389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Overall, while TB treatment outcomes were generally positive, efforts should focus on improving early detection, enhancing diagnostic methods for pediatric cases, and strengthening surveillance for drug resistance and comorbidities. </a:t>
            </a:r>
          </a:p>
          <a:p>
            <a:r>
              <a:rPr lang="en-US" dirty="0"/>
              <a:t>Addressing these gaps can contribute to better TB control and management strategies in the community.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2887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FD0EB-DA10-4DE6-B3AA-A93B89394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1655"/>
          </a:xfrm>
        </p:spPr>
        <p:txBody>
          <a:bodyPr/>
          <a:lstStyle/>
          <a:p>
            <a:r>
              <a:rPr lang="en-US" dirty="0"/>
              <a:t>Tuberculosis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94B3B-7BAD-443E-9A63-2D8BAFC81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487987"/>
            <a:ext cx="8532440" cy="786608"/>
          </a:xfrm>
        </p:spPr>
        <p:txBody>
          <a:bodyPr>
            <a:normAutofit/>
          </a:bodyPr>
          <a:lstStyle/>
          <a:p>
            <a:r>
              <a:rPr lang="en-US" sz="1600" dirty="0"/>
              <a:t>TB remained the world’s second leading cause of death from a single infectious agent in 2022.</a:t>
            </a:r>
          </a:p>
          <a:p>
            <a:r>
              <a:rPr lang="en-US" sz="1600" dirty="0"/>
              <a:t>The reported global number of people newly diagnosed with TB was 7.5 million in 2022.</a:t>
            </a:r>
            <a:endParaRPr lang="en-ID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7BBEE-8D87-4E1F-BF90-CF96F402E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2195-30B0-4FBA-B2A1-CCADBCEC47C9}" type="slidenum">
              <a:rPr lang="en-ID" smtClean="0"/>
              <a:t>2</a:t>
            </a:fld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070AD-42CA-4C4D-8417-6EB2C0A6A08C}"/>
              </a:ext>
            </a:extLst>
          </p:cNvPr>
          <p:cNvSpPr txBox="1"/>
          <p:nvPr/>
        </p:nvSpPr>
        <p:spPr>
          <a:xfrm>
            <a:off x="156542" y="6430159"/>
            <a:ext cx="81252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Global tuberculosis report 2023. Geneva: World Health Organization; 2023. </a:t>
            </a:r>
            <a:endParaRPr lang="en-ID" sz="105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D0E4C4-0B77-4737-9232-234E009D1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6293"/>
            <a:ext cx="6164053" cy="20589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98144EA-7D85-4FE7-8320-33E5BBE8D9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369" y="3145280"/>
            <a:ext cx="6903631" cy="239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37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B5EC1633-5A02-4451-A152-D93EFAA31C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947"/>
            <a:ext cx="9144000" cy="6015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FCE8843-38D2-477D-8BA5-B02EB72CDD6B}"/>
              </a:ext>
            </a:extLst>
          </p:cNvPr>
          <p:cNvSpPr txBox="1"/>
          <p:nvPr/>
        </p:nvSpPr>
        <p:spPr>
          <a:xfrm>
            <a:off x="135835" y="6398696"/>
            <a:ext cx="6164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Global tuberculosis report 2024. Geneva: World Health Organization; 2024. 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119408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AFC2B-7AD1-425D-99F1-A4DBA98DE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TB care cascade in Indonesia</a:t>
            </a:r>
            <a:endParaRPr lang="en-ID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E8898B8-B48C-45DC-AE4C-BA1732BA7A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84579"/>
            <a:ext cx="7344816" cy="4678547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DE18C8-B094-4BBE-A371-76DC09DAE2D9}"/>
              </a:ext>
            </a:extLst>
          </p:cNvPr>
          <p:cNvSpPr txBox="1"/>
          <p:nvPr/>
        </p:nvSpPr>
        <p:spPr>
          <a:xfrm>
            <a:off x="323528" y="6289269"/>
            <a:ext cx="6164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Tuberculosis in Indonesia: Epidemic Projections and Opportunities to Accelerate Control. Findings from an Optima TB Analysis. 2020. Washington DC: World Bank.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216062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DE18C8-B094-4BBE-A371-76DC09DAE2D9}"/>
              </a:ext>
            </a:extLst>
          </p:cNvPr>
          <p:cNvSpPr txBox="1"/>
          <p:nvPr/>
        </p:nvSpPr>
        <p:spPr>
          <a:xfrm>
            <a:off x="323528" y="6289269"/>
            <a:ext cx="6164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Directorate General for Disease Control and Prevention Ministry of Health of the Republic of Indonesia. 2023. The 2022 Annual Report on the National TB Program</a:t>
            </a:r>
            <a:endParaRPr lang="en-ID" sz="14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67FD20C-A9B5-47F1-80B2-66010437E0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40"/>
          <a:stretch/>
        </p:blipFill>
        <p:spPr>
          <a:xfrm>
            <a:off x="0" y="1520489"/>
            <a:ext cx="9130948" cy="4768780"/>
          </a:xfr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D39C928-1BCF-459E-8758-168716232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713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Estimated TB Cases for </a:t>
            </a:r>
            <a:br>
              <a:rPr lang="en-US" dirty="0"/>
            </a:br>
            <a:r>
              <a:rPr lang="en-US" dirty="0"/>
              <a:t>Each Province in Indonesia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52967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E83D-80F0-455F-9271-4CA3F6016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AFAB1E-467A-4134-8059-CDC9EDF85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66645"/>
              </p:ext>
            </p:extLst>
          </p:nvPr>
        </p:nvGraphicFramePr>
        <p:xfrm>
          <a:off x="457200" y="1628800"/>
          <a:ext cx="8507287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808">
                  <a:extLst>
                    <a:ext uri="{9D8B030D-6E8A-4147-A177-3AD203B41FA5}">
                      <a16:colId xmlns:a16="http://schemas.microsoft.com/office/drawing/2014/main" val="3122788493"/>
                    </a:ext>
                  </a:extLst>
                </a:gridCol>
                <a:gridCol w="1887438">
                  <a:extLst>
                    <a:ext uri="{9D8B030D-6E8A-4147-A177-3AD203B41FA5}">
                      <a16:colId xmlns:a16="http://schemas.microsoft.com/office/drawing/2014/main" val="2273652496"/>
                    </a:ext>
                  </a:extLst>
                </a:gridCol>
                <a:gridCol w="1937387">
                  <a:extLst>
                    <a:ext uri="{9D8B030D-6E8A-4147-A177-3AD203B41FA5}">
                      <a16:colId xmlns:a16="http://schemas.microsoft.com/office/drawing/2014/main" val="1841696069"/>
                    </a:ext>
                  </a:extLst>
                </a:gridCol>
                <a:gridCol w="2009654">
                  <a:extLst>
                    <a:ext uri="{9D8B030D-6E8A-4147-A177-3AD203B41FA5}">
                      <a16:colId xmlns:a16="http://schemas.microsoft.com/office/drawing/2014/main" val="1114173399"/>
                    </a:ext>
                  </a:extLst>
                </a:gridCol>
              </a:tblGrid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Variable</a:t>
                      </a:r>
                      <a:endParaRPr lang="en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Categories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Adult (n=27)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Pediatric (n=7)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625967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Age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&lt; 40 years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14 (51.9%)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7 (100%)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11350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≥ 40 years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13 (48.1%)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0 (0%)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0377530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Sex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Male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15 (55.6%)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 (28.6%)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849951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Female</a:t>
                      </a:r>
                      <a:endParaRPr lang="en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12 (44.4%)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5 (71.4%)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3955524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Occupation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Laborer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6 (22.2%)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0 (0%)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114417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Housewife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 (7.4%)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0 (0%)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277765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Student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 (7.4%)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0 (0%)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4479465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Other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5 (18.5%)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0 (0%)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5282496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No data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12 (44.4%)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7 (100%)</a:t>
                      </a:r>
                      <a:endParaRPr lang="en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6839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87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E83D-80F0-455F-9271-4CA3F6016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AFAB1E-467A-4134-8059-CDC9EDF85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467298"/>
              </p:ext>
            </p:extLst>
          </p:nvPr>
        </p:nvGraphicFramePr>
        <p:xfrm>
          <a:off x="457200" y="1628800"/>
          <a:ext cx="8507287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808">
                  <a:extLst>
                    <a:ext uri="{9D8B030D-6E8A-4147-A177-3AD203B41FA5}">
                      <a16:colId xmlns:a16="http://schemas.microsoft.com/office/drawing/2014/main" val="3122788493"/>
                    </a:ext>
                  </a:extLst>
                </a:gridCol>
                <a:gridCol w="1887438">
                  <a:extLst>
                    <a:ext uri="{9D8B030D-6E8A-4147-A177-3AD203B41FA5}">
                      <a16:colId xmlns:a16="http://schemas.microsoft.com/office/drawing/2014/main" val="2273652496"/>
                    </a:ext>
                  </a:extLst>
                </a:gridCol>
                <a:gridCol w="1937387">
                  <a:extLst>
                    <a:ext uri="{9D8B030D-6E8A-4147-A177-3AD203B41FA5}">
                      <a16:colId xmlns:a16="http://schemas.microsoft.com/office/drawing/2014/main" val="1841696069"/>
                    </a:ext>
                  </a:extLst>
                </a:gridCol>
                <a:gridCol w="2009654">
                  <a:extLst>
                    <a:ext uri="{9D8B030D-6E8A-4147-A177-3AD203B41FA5}">
                      <a16:colId xmlns:a16="http://schemas.microsoft.com/office/drawing/2014/main" val="1114173399"/>
                    </a:ext>
                  </a:extLst>
                </a:gridCol>
              </a:tblGrid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Variable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Categories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Adult (n=27)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Pediatric (n=7)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625967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Contact tracing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No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(22.2%)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 (42.9%)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11350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21 (77.8%)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 (57.1%)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0377530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Referral from</a:t>
                      </a:r>
                      <a:endParaRPr lang="en-ID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No referral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 (40.7%)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(14.3%)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849951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PHC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 (7.4%)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3955524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Hospital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 (51.9%)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(85.7%)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114417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Diagnosis type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Clinical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 (25.9%)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 (100%)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277765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Bacteriological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 (74.1%)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4479465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TB location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Pulmonary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 (88.9%)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 (100%)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5282496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Extrapulmonary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 (11.1%)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6839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928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E83D-80F0-455F-9271-4CA3F6016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AFAB1E-467A-4134-8059-CDC9EDF85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374573"/>
              </p:ext>
            </p:extLst>
          </p:nvPr>
        </p:nvGraphicFramePr>
        <p:xfrm>
          <a:off x="457200" y="1628800"/>
          <a:ext cx="8507287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808">
                  <a:extLst>
                    <a:ext uri="{9D8B030D-6E8A-4147-A177-3AD203B41FA5}">
                      <a16:colId xmlns:a16="http://schemas.microsoft.com/office/drawing/2014/main" val="3122788493"/>
                    </a:ext>
                  </a:extLst>
                </a:gridCol>
                <a:gridCol w="1887438">
                  <a:extLst>
                    <a:ext uri="{9D8B030D-6E8A-4147-A177-3AD203B41FA5}">
                      <a16:colId xmlns:a16="http://schemas.microsoft.com/office/drawing/2014/main" val="2273652496"/>
                    </a:ext>
                  </a:extLst>
                </a:gridCol>
                <a:gridCol w="1937387">
                  <a:extLst>
                    <a:ext uri="{9D8B030D-6E8A-4147-A177-3AD203B41FA5}">
                      <a16:colId xmlns:a16="http://schemas.microsoft.com/office/drawing/2014/main" val="1841696069"/>
                    </a:ext>
                  </a:extLst>
                </a:gridCol>
                <a:gridCol w="2009654">
                  <a:extLst>
                    <a:ext uri="{9D8B030D-6E8A-4147-A177-3AD203B41FA5}">
                      <a16:colId xmlns:a16="http://schemas.microsoft.com/office/drawing/2014/main" val="1114173399"/>
                    </a:ext>
                  </a:extLst>
                </a:gridCol>
              </a:tblGrid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Variable</a:t>
                      </a:r>
                      <a:endParaRPr lang="en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Categories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Adult (n=27)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Pediatric (n=7)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625967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DM status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11350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No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 (55.6%)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 (71.4%)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0377530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Unknown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 (44.4%)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 (28.6%)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849951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HIV status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3955524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No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21 (77.8%)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 (71.4%)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114417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Unknown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(22.2%)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 (28.6%)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277765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TB therapy status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New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 (88.9%)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 (100%)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4479465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Recurrent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5282496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Unknown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 (11.1%)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6839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995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E83D-80F0-455F-9271-4CA3F6016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AFAB1E-467A-4134-8059-CDC9EDF85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936440"/>
              </p:ext>
            </p:extLst>
          </p:nvPr>
        </p:nvGraphicFramePr>
        <p:xfrm>
          <a:off x="457200" y="1628800"/>
          <a:ext cx="8507287" cy="3686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808">
                  <a:extLst>
                    <a:ext uri="{9D8B030D-6E8A-4147-A177-3AD203B41FA5}">
                      <a16:colId xmlns:a16="http://schemas.microsoft.com/office/drawing/2014/main" val="3122788493"/>
                    </a:ext>
                  </a:extLst>
                </a:gridCol>
                <a:gridCol w="1887438">
                  <a:extLst>
                    <a:ext uri="{9D8B030D-6E8A-4147-A177-3AD203B41FA5}">
                      <a16:colId xmlns:a16="http://schemas.microsoft.com/office/drawing/2014/main" val="2273652496"/>
                    </a:ext>
                  </a:extLst>
                </a:gridCol>
                <a:gridCol w="1937387">
                  <a:extLst>
                    <a:ext uri="{9D8B030D-6E8A-4147-A177-3AD203B41FA5}">
                      <a16:colId xmlns:a16="http://schemas.microsoft.com/office/drawing/2014/main" val="1841696069"/>
                    </a:ext>
                  </a:extLst>
                </a:gridCol>
                <a:gridCol w="2009654">
                  <a:extLst>
                    <a:ext uri="{9D8B030D-6E8A-4147-A177-3AD203B41FA5}">
                      <a16:colId xmlns:a16="http://schemas.microsoft.com/office/drawing/2014/main" val="1114173399"/>
                    </a:ext>
                  </a:extLst>
                </a:gridCol>
              </a:tblGrid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Variable</a:t>
                      </a:r>
                      <a:endParaRPr lang="en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Categories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Adult (n=27)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Pediatric (n=7)</a:t>
                      </a:r>
                      <a:endParaRPr lang="en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625967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RIF sensitivity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Sensitive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19 (70.4%)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11350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Negative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 (11.1%)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(14.3%)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0377530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Unknown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 (18.5%)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(85.7%)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849951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Outcome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Cured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 (59.3%)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3955524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Completed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(22.2%)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 (71.4%)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114417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Died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(3.7%)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277765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endParaRPr lang="en-ID" sz="20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Ongoing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 (14.8%)</a:t>
                      </a:r>
                      <a:endParaRPr lang="en-ID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 (28.6%)</a:t>
                      </a:r>
                      <a:endParaRPr lang="en-ID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4479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974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937</Words>
  <Application>Microsoft Office PowerPoint</Application>
  <PresentationFormat>On-screen Show (4:3)</PresentationFormat>
  <Paragraphs>169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SimSun</vt:lpstr>
      <vt:lpstr>Arial</vt:lpstr>
      <vt:lpstr>Calibri</vt:lpstr>
      <vt:lpstr>Cambria</vt:lpstr>
      <vt:lpstr>Times New Roman</vt:lpstr>
      <vt:lpstr>Office Theme</vt:lpstr>
      <vt:lpstr>PowerPoint Presentation</vt:lpstr>
      <vt:lpstr>Tuberculosis</vt:lpstr>
      <vt:lpstr>PowerPoint Presentation</vt:lpstr>
      <vt:lpstr>TB care cascade in Indonesia</vt:lpstr>
      <vt:lpstr>Estimated TB Cases for  Each Province in Indonesia</vt:lpstr>
      <vt:lpstr>Results</vt:lpstr>
      <vt:lpstr>Results</vt:lpstr>
      <vt:lpstr>Results</vt:lpstr>
      <vt:lpstr>Results</vt:lpstr>
      <vt:lpstr>Discussion</vt:lpstr>
      <vt:lpstr>Discussion</vt:lpstr>
      <vt:lpstr>Discussion</vt:lpstr>
      <vt:lpstr>Discussion</vt:lpstr>
      <vt:lpstr>Discussion</vt:lpstr>
      <vt:lpstr>Discussion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Admin</cp:lastModifiedBy>
  <cp:revision>29</cp:revision>
  <dcterms:created xsi:type="dcterms:W3CDTF">2006-08-16T00:00:00Z</dcterms:created>
  <dcterms:modified xsi:type="dcterms:W3CDTF">2025-02-18T09:53:25Z</dcterms:modified>
</cp:coreProperties>
</file>